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41" r:id="rId6"/>
    <p:sldId id="338" r:id="rId7"/>
    <p:sldId id="339" r:id="rId8"/>
    <p:sldId id="306" r:id="rId9"/>
    <p:sldId id="313" r:id="rId10"/>
    <p:sldId id="310" r:id="rId11"/>
    <p:sldId id="340" r:id="rId12"/>
    <p:sldId id="311" r:id="rId13"/>
    <p:sldId id="312" r:id="rId14"/>
    <p:sldId id="318" r:id="rId15"/>
    <p:sldId id="319" r:id="rId16"/>
    <p:sldId id="314" r:id="rId17"/>
    <p:sldId id="342" r:id="rId18"/>
    <p:sldId id="316" r:id="rId19"/>
    <p:sldId id="343" r:id="rId20"/>
    <p:sldId id="317" r:id="rId21"/>
    <p:sldId id="324" r:id="rId22"/>
    <p:sldId id="320" r:id="rId23"/>
    <p:sldId id="321" r:id="rId24"/>
    <p:sldId id="315" r:id="rId25"/>
    <p:sldId id="322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33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camp.com/learn/skill-tracks/data-manipulation-with-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/>
              <a:t>Data Manipulation with Python</a:t>
            </a:r>
          </a:p>
          <a:p>
            <a:r>
              <a:rPr lang="en-SG" sz="1600">
                <a:hlinkClick r:id="rId2"/>
              </a:rPr>
              <a:t>https://app.datacamp.com/learn/skill-tracks/data-manipulation-with-python</a:t>
            </a:r>
            <a:endParaRPr lang="en-SG" sz="160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FB6FF-5832-8775-29AD-0EA2E574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98" y="946969"/>
            <a:ext cx="5475067" cy="49640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6A0B94C-591D-BEA2-E8A9-BD76845B5423}"/>
              </a:ext>
            </a:extLst>
          </p:cNvPr>
          <p:cNvGrpSpPr/>
          <p:nvPr/>
        </p:nvGrpSpPr>
        <p:grpSpPr>
          <a:xfrm>
            <a:off x="498335" y="312189"/>
            <a:ext cx="5475067" cy="4511455"/>
            <a:chOff x="498335" y="312189"/>
            <a:chExt cx="5475067" cy="45114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A298CD-9D9F-0792-E4AE-F142F632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335" y="312189"/>
              <a:ext cx="5475067" cy="45114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F6321F-5070-7906-9257-73BA8FE27530}"/>
                </a:ext>
              </a:extLst>
            </p:cNvPr>
            <p:cNvSpPr txBox="1"/>
            <p:nvPr/>
          </p:nvSpPr>
          <p:spPr>
            <a:xfrm>
              <a:off x="823751" y="2781451"/>
              <a:ext cx="482423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ax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sns.scatterplot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x='age'</a:t>
              </a:r>
              <a:r>
                <a:rPr lang="en-SG" sz="12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y='mpg'</a:t>
              </a:r>
              <a:r>
                <a:rPr lang="en-SG" sz="12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hue='emissions'</a:t>
              </a:r>
              <a:r>
                <a:rPr lang="en-SG" sz="1200">
                  <a:latin typeface="Consolas" panose="020B0609020204030204" pitchFamily="49" charset="0"/>
                </a:rPr>
                <a:t>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data=valuation)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4D8FE6-251B-DAE0-A711-6549E0729D7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8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1595D-910B-07E9-940B-66A216FC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29" y="1471455"/>
            <a:ext cx="5769077" cy="48195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BC5ACFE-FB96-10CC-7E90-320EB7C2C3A1}"/>
              </a:ext>
            </a:extLst>
          </p:cNvPr>
          <p:cNvGrpSpPr/>
          <p:nvPr/>
        </p:nvGrpSpPr>
        <p:grpSpPr>
          <a:xfrm>
            <a:off x="261642" y="620969"/>
            <a:ext cx="5812236" cy="2603997"/>
            <a:chOff x="261642" y="620969"/>
            <a:chExt cx="5812236" cy="2603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3AD087-DB29-C92D-6818-F838FD4C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42" y="620969"/>
              <a:ext cx="5812236" cy="26039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9F9914-ED42-2B34-57D1-399496AE713F}"/>
                </a:ext>
              </a:extLst>
            </p:cNvPr>
            <p:cNvSpPr txBox="1"/>
            <p:nvPr/>
          </p:nvSpPr>
          <p:spPr>
            <a:xfrm>
              <a:off x="529431" y="1793309"/>
              <a:ext cx="5303556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sns.scatterplot(x='GDP per capita', y='Score', hue='Generosity', data=happiness)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845D7D-D06E-BDBB-542A-2EA44AFEF25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34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FDB625-B555-DEA2-76BD-23A7EF2610F1}"/>
              </a:ext>
            </a:extLst>
          </p:cNvPr>
          <p:cNvGrpSpPr/>
          <p:nvPr/>
        </p:nvGrpSpPr>
        <p:grpSpPr>
          <a:xfrm>
            <a:off x="2716007" y="585299"/>
            <a:ext cx="6759985" cy="5687401"/>
            <a:chOff x="2524125" y="423862"/>
            <a:chExt cx="6759985" cy="56874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21D7D9-770A-1935-B733-99342C5B6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423862"/>
              <a:ext cx="6759985" cy="568740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6855A8-8F7C-701E-1AB8-AEB0656B2013}"/>
                </a:ext>
              </a:extLst>
            </p:cNvPr>
            <p:cNvSpPr txBox="1"/>
            <p:nvPr/>
          </p:nvSpPr>
          <p:spPr>
            <a:xfrm>
              <a:off x="2985037" y="1992412"/>
              <a:ext cx="5318305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column_names = {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	'slope_of_peak_exercise_st_segment': 'slope',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	'fasting_blood_sugar_gt_120_mg_per_dl': 'fbs'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}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heart_clean = heart.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rename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columns</a:t>
              </a:r>
              <a:r>
                <a:rPr lang="en-SG" sz="1200">
                  <a:latin typeface="Consolas" panose="020B0609020204030204" pitchFamily="49" charset="0"/>
                </a:rPr>
                <a:t>=column_names)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print(heart_clean.head())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15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6691E5-1CE4-9B8A-BF15-C6FF4EB1C14D}"/>
              </a:ext>
            </a:extLst>
          </p:cNvPr>
          <p:cNvGrpSpPr/>
          <p:nvPr/>
        </p:nvGrpSpPr>
        <p:grpSpPr>
          <a:xfrm>
            <a:off x="2524125" y="804862"/>
            <a:ext cx="7143750" cy="5248275"/>
            <a:chOff x="2524125" y="804862"/>
            <a:chExt cx="7143750" cy="5248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1C73CF-ECFE-F710-B629-F1ED1DB1D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804862"/>
              <a:ext cx="7143750" cy="52482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EC229E-99A6-72ED-8D46-9A714E55DE5E}"/>
                </a:ext>
              </a:extLst>
            </p:cNvPr>
            <p:cNvSpPr txBox="1"/>
            <p:nvPr/>
          </p:nvSpPr>
          <p:spPr>
            <a:xfrm>
              <a:off x="2977663" y="4130929"/>
              <a:ext cx="48242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employee.index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94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CC3828-AC7E-74C3-F7C4-95514B57091E}"/>
              </a:ext>
            </a:extLst>
          </p:cNvPr>
          <p:cNvGrpSpPr/>
          <p:nvPr/>
        </p:nvGrpSpPr>
        <p:grpSpPr>
          <a:xfrm>
            <a:off x="2524125" y="828675"/>
            <a:ext cx="7143750" cy="5200650"/>
            <a:chOff x="2524125" y="828675"/>
            <a:chExt cx="7143750" cy="5200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E0F72-983B-DB5A-25A2-91A9F5D8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828675"/>
              <a:ext cx="7143750" cy="52006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8163B-0800-C886-BDF6-E3CD2D123D78}"/>
                </a:ext>
              </a:extLst>
            </p:cNvPr>
            <p:cNvSpPr txBox="1"/>
            <p:nvPr/>
          </p:nvSpPr>
          <p:spPr>
            <a:xfrm>
              <a:off x="2970289" y="2493858"/>
              <a:ext cx="48242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print(chess.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dtypes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46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1BE444-9886-563F-C1A4-59482286B90A}"/>
              </a:ext>
            </a:extLst>
          </p:cNvPr>
          <p:cNvGrpSpPr/>
          <p:nvPr/>
        </p:nvGrpSpPr>
        <p:grpSpPr>
          <a:xfrm>
            <a:off x="2697572" y="365883"/>
            <a:ext cx="6796856" cy="6126233"/>
            <a:chOff x="2524125" y="209550"/>
            <a:chExt cx="6796856" cy="61262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CC439-D975-49FD-68F9-57E3DA2E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209550"/>
              <a:ext cx="6796856" cy="61262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6712A0-1D10-7DD4-40D1-11B694198F13}"/>
                </a:ext>
              </a:extLst>
            </p:cNvPr>
            <p:cNvSpPr txBox="1"/>
            <p:nvPr/>
          </p:nvSpPr>
          <p:spPr>
            <a:xfrm>
              <a:off x="2970288" y="2051406"/>
              <a:ext cx="4824233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column_names = [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'temperature',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'luminosity',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'radius'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stars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.columns</a:t>
              </a:r>
              <a:r>
                <a:rPr lang="en-SG" sz="1200">
                  <a:latin typeface="Consolas" panose="020B0609020204030204" pitchFamily="49" charset="0"/>
                </a:rPr>
                <a:t> = column_names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print(stars.head())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20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30EC5E-BBCA-E24E-A234-74806A6823B2}"/>
              </a:ext>
            </a:extLst>
          </p:cNvPr>
          <p:cNvGrpSpPr/>
          <p:nvPr/>
        </p:nvGrpSpPr>
        <p:grpSpPr>
          <a:xfrm>
            <a:off x="2754581" y="1441969"/>
            <a:ext cx="6682838" cy="3974061"/>
            <a:chOff x="2524125" y="1304925"/>
            <a:chExt cx="6682838" cy="3974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E7E231-66F0-59D8-18B3-540C93B48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1304925"/>
              <a:ext cx="6682838" cy="39740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6E334A-3520-2184-24AF-CA8A8002B53C}"/>
                </a:ext>
              </a:extLst>
            </p:cNvPr>
            <p:cNvSpPr txBox="1"/>
            <p:nvPr/>
          </p:nvSpPr>
          <p:spPr>
            <a:xfrm>
              <a:off x="2918669" y="2862567"/>
              <a:ext cx="4824233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iqr_age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stats.iqr(age)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print(iqr_age)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64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52BFF6-3A2B-63AC-E948-E9E471DBA533}"/>
              </a:ext>
            </a:extLst>
          </p:cNvPr>
          <p:cNvGrpSpPr/>
          <p:nvPr/>
        </p:nvGrpSpPr>
        <p:grpSpPr>
          <a:xfrm>
            <a:off x="3080262" y="1747146"/>
            <a:ext cx="6031476" cy="3363708"/>
            <a:chOff x="2876550" y="1860754"/>
            <a:chExt cx="6031476" cy="33637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A2152A-83D7-77B2-E7BF-22592DBB3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6550" y="1860754"/>
              <a:ext cx="6031476" cy="33637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BDB19F-EE15-EC22-1339-C134132618E7}"/>
                </a:ext>
              </a:extLst>
            </p:cNvPr>
            <p:cNvSpPr txBox="1"/>
            <p:nvPr/>
          </p:nvSpPr>
          <p:spPr>
            <a:xfrm>
              <a:off x="3257883" y="3179574"/>
              <a:ext cx="48242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from scipy import stats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IQR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stats.iqr</a:t>
              </a:r>
              <a:r>
                <a:rPr lang="en-SG" sz="1200">
                  <a:latin typeface="Consolas" panose="020B0609020204030204" pitchFamily="49" charset="0"/>
                </a:rPr>
                <a:t>(pH)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print(IQR)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9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373AA15-0587-83F7-E208-DAA04FCFB0FC}"/>
              </a:ext>
            </a:extLst>
          </p:cNvPr>
          <p:cNvGrpSpPr/>
          <p:nvPr/>
        </p:nvGrpSpPr>
        <p:grpSpPr>
          <a:xfrm>
            <a:off x="2524125" y="819150"/>
            <a:ext cx="7143750" cy="5219700"/>
            <a:chOff x="2524125" y="819150"/>
            <a:chExt cx="7143750" cy="5219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8E4F6F-1E23-0D37-AC41-171376AA5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819150"/>
              <a:ext cx="7143750" cy="52197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FB93A5-85F0-DA66-DA44-38A863457B1A}"/>
                </a:ext>
              </a:extLst>
            </p:cNvPr>
            <p:cNvSpPr txBox="1"/>
            <p:nvPr/>
          </p:nvSpPr>
          <p:spPr>
            <a:xfrm>
              <a:off x="2977663" y="2493857"/>
              <a:ext cx="48242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print(chess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.isna().sum()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84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67ADBE-0C64-1781-D6CE-A0C37912B83D}"/>
              </a:ext>
            </a:extLst>
          </p:cNvPr>
          <p:cNvGrpSpPr/>
          <p:nvPr/>
        </p:nvGrpSpPr>
        <p:grpSpPr>
          <a:xfrm>
            <a:off x="2838526" y="372659"/>
            <a:ext cx="6514947" cy="6112682"/>
            <a:chOff x="2547937" y="100013"/>
            <a:chExt cx="6514947" cy="61126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7C8DCF-22AC-7AEF-D67B-B2705FF1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100013"/>
              <a:ext cx="6514947" cy="61126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740C46-79A0-880F-42FC-53BAEA5D06E2}"/>
                </a:ext>
              </a:extLst>
            </p:cNvPr>
            <p:cNvSpPr txBox="1"/>
            <p:nvPr/>
          </p:nvSpPr>
          <p:spPr>
            <a:xfrm>
              <a:off x="2918669" y="3540994"/>
              <a:ext cx="48242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missing_total_by_column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wine.isna().sum()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print(missing_total_by_column)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5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0814540-F1BF-E8AE-C819-FB2206FB9796}"/>
              </a:ext>
            </a:extLst>
          </p:cNvPr>
          <p:cNvGrpSpPr/>
          <p:nvPr/>
        </p:nvGrpSpPr>
        <p:grpSpPr>
          <a:xfrm>
            <a:off x="2674277" y="107647"/>
            <a:ext cx="6843445" cy="6642705"/>
            <a:chOff x="2674277" y="107647"/>
            <a:chExt cx="6843445" cy="66427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669740-22D7-2F0B-F4E6-2C12E69D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77" y="107647"/>
              <a:ext cx="6843445" cy="664270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79E320-207B-18FF-5ABF-FFFDF782BF5A}"/>
                </a:ext>
              </a:extLst>
            </p:cNvPr>
            <p:cNvSpPr txBox="1"/>
            <p:nvPr/>
          </p:nvSpPr>
          <p:spPr>
            <a:xfrm>
              <a:off x="3125147" y="3540993"/>
              <a:ext cx="48242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chess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chess.set_index('Fide id')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print(chess.head())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86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AC3FF7-86F7-3401-909E-39B8A277027A}"/>
              </a:ext>
            </a:extLst>
          </p:cNvPr>
          <p:cNvGrpSpPr/>
          <p:nvPr/>
        </p:nvGrpSpPr>
        <p:grpSpPr>
          <a:xfrm>
            <a:off x="2791288" y="221226"/>
            <a:ext cx="6609424" cy="6415548"/>
            <a:chOff x="2791288" y="221226"/>
            <a:chExt cx="6609424" cy="64155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209AB-6C5C-911B-3877-3416EA7D0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88" y="221226"/>
              <a:ext cx="6609424" cy="64155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7A49F2-7595-89A7-261F-14DFB3ABA156}"/>
                </a:ext>
              </a:extLst>
            </p:cNvPr>
            <p:cNvSpPr txBox="1"/>
            <p:nvPr/>
          </p:nvSpPr>
          <p:spPr>
            <a:xfrm>
              <a:off x="3229896" y="3725348"/>
              <a:ext cx="507344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players_per_country = chess['Federation']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.value_counts()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print(players_per_country.head())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54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1E96B7-783B-FC91-4DD7-848ADE937B06}"/>
              </a:ext>
            </a:extLst>
          </p:cNvPr>
          <p:cNvGrpSpPr/>
          <p:nvPr/>
        </p:nvGrpSpPr>
        <p:grpSpPr>
          <a:xfrm>
            <a:off x="2840908" y="729548"/>
            <a:ext cx="6510184" cy="5398903"/>
            <a:chOff x="2552700" y="490537"/>
            <a:chExt cx="6510184" cy="53989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219CF9-59F7-C8C0-B628-254F33A27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490537"/>
              <a:ext cx="6510184" cy="539890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D0818B-A08B-E410-B349-DA3E7E6CB0E8}"/>
                </a:ext>
              </a:extLst>
            </p:cNvPr>
            <p:cNvSpPr txBox="1"/>
            <p:nvPr/>
          </p:nvSpPr>
          <p:spPr>
            <a:xfrm>
              <a:off x="2926043" y="3364013"/>
              <a:ext cx="48242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count_by_country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wine['country'].value_counts()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print(count_by_country)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D325B5-90D9-30A5-193F-B2BC18AA429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82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A4F6F3-99D9-0929-05D3-E05D50D27257}"/>
              </a:ext>
            </a:extLst>
          </p:cNvPr>
          <p:cNvGrpSpPr/>
          <p:nvPr/>
        </p:nvGrpSpPr>
        <p:grpSpPr>
          <a:xfrm>
            <a:off x="2524125" y="209550"/>
            <a:ext cx="7143750" cy="6438900"/>
            <a:chOff x="2524125" y="209550"/>
            <a:chExt cx="7143750" cy="6438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86A7C9-0DD9-5015-001C-19364058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209550"/>
              <a:ext cx="7143750" cy="6438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95D061-3EC5-0391-DB7E-C5B0762ACCE3}"/>
                </a:ext>
              </a:extLst>
            </p:cNvPr>
            <p:cNvSpPr txBox="1"/>
            <p:nvPr/>
          </p:nvSpPr>
          <p:spPr>
            <a:xfrm>
              <a:off x="2977663" y="3754845"/>
              <a:ext cx="48242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private_employee = employee[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['employee_id', 'salary']</a:t>
              </a:r>
              <a:r>
                <a:rPr lang="en-SG" sz="1200">
                  <a:latin typeface="Consolas" panose="020B0609020204030204" pitchFamily="49" charset="0"/>
                </a:rPr>
                <a:t>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print(private_employee)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45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83381F-307D-643C-296B-FB5DD71725B3}"/>
              </a:ext>
            </a:extLst>
          </p:cNvPr>
          <p:cNvGrpSpPr/>
          <p:nvPr/>
        </p:nvGrpSpPr>
        <p:grpSpPr>
          <a:xfrm>
            <a:off x="2862262" y="700087"/>
            <a:ext cx="6467475" cy="5457825"/>
            <a:chOff x="2862262" y="700087"/>
            <a:chExt cx="6467475" cy="54578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575B19-3A9E-69A9-CA61-609FAEA0A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700087"/>
              <a:ext cx="6467475" cy="54578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90E5D-5FEB-F946-8754-96DFCC727A86}"/>
                </a:ext>
              </a:extLst>
            </p:cNvPr>
            <p:cNvSpPr txBox="1"/>
            <p:nvPr/>
          </p:nvSpPr>
          <p:spPr>
            <a:xfrm>
              <a:off x="3324250" y="3614735"/>
              <a:ext cx="48242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print(df.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loc</a:t>
              </a:r>
              <a:r>
                <a:rPr lang="en-SG" sz="1200">
                  <a:latin typeface="Consolas" panose="020B0609020204030204" pitchFamily="49" charset="0"/>
                </a:rPr>
                <a:t>[:,["gh owner"]])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10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73A12-DE4E-AF24-B009-71465932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06" y="1106436"/>
            <a:ext cx="5628771" cy="50583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AD9FEF-7E62-C4B4-A6B3-AEACC71AA06D}"/>
              </a:ext>
            </a:extLst>
          </p:cNvPr>
          <p:cNvGrpSpPr/>
          <p:nvPr/>
        </p:nvGrpSpPr>
        <p:grpSpPr>
          <a:xfrm>
            <a:off x="373625" y="430468"/>
            <a:ext cx="5628771" cy="4818228"/>
            <a:chOff x="373625" y="430468"/>
            <a:chExt cx="5628771" cy="4818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9E7395-5A76-F1F3-ECF2-7AA7CF974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625" y="430468"/>
              <a:ext cx="5628771" cy="48182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5E5C1A-5C2A-6B15-682A-D824884874B8}"/>
                </a:ext>
              </a:extLst>
            </p:cNvPr>
            <p:cNvSpPr txBox="1"/>
            <p:nvPr/>
          </p:nvSpPr>
          <p:spPr>
            <a:xfrm>
              <a:off x="775893" y="3150161"/>
              <a:ext cx="482423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ax = sns.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swarmplot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200">
                  <a:latin typeface="Consolas" panose="020B0609020204030204" pitchFamily="49" charset="0"/>
                </a:rPr>
                <a:t>= "measurement",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200">
                  <a:latin typeface="Consolas" panose="020B0609020204030204" pitchFamily="49" charset="0"/>
                </a:rPr>
                <a:t>= "value",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hue </a:t>
              </a:r>
              <a:r>
                <a:rPr lang="en-SG" sz="1200">
                  <a:latin typeface="Consolas" panose="020B0609020204030204" pitchFamily="49" charset="0"/>
                </a:rPr>
                <a:t>= "species",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    data=iris)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91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3C35D-D75C-9ACA-0847-1DC0D5C1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44" y="1098756"/>
            <a:ext cx="5675379" cy="51545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539472-BA07-B28F-52E7-59B68F38488F}"/>
              </a:ext>
            </a:extLst>
          </p:cNvPr>
          <p:cNvGrpSpPr/>
          <p:nvPr/>
        </p:nvGrpSpPr>
        <p:grpSpPr>
          <a:xfrm>
            <a:off x="346879" y="608345"/>
            <a:ext cx="5675379" cy="3224473"/>
            <a:chOff x="346879" y="608345"/>
            <a:chExt cx="5675379" cy="3224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21FDF6-4159-EC43-CB6D-C28E1FEA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879" y="608345"/>
              <a:ext cx="5675379" cy="32244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CAC057-5786-D18C-4A71-10936C3584DC}"/>
                </a:ext>
              </a:extLst>
            </p:cNvPr>
            <p:cNvSpPr txBox="1"/>
            <p:nvPr/>
          </p:nvSpPr>
          <p:spPr>
            <a:xfrm>
              <a:off x="676915" y="2257884"/>
              <a:ext cx="4824233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sns.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jointplot</a:t>
              </a:r>
              <a:r>
                <a:rPr lang="en-SG" sz="1200">
                  <a:latin typeface="Consolas" panose="020B0609020204030204" pitchFamily="49" charset="0"/>
                </a:rPr>
                <a:t>(x = 'age', y = 'value', data = valuation)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87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4E7BB6-F0CE-3110-6DFE-8A99C82535EF}"/>
              </a:ext>
            </a:extLst>
          </p:cNvPr>
          <p:cNvGrpSpPr/>
          <p:nvPr/>
        </p:nvGrpSpPr>
        <p:grpSpPr>
          <a:xfrm>
            <a:off x="2881312" y="519112"/>
            <a:ext cx="6429375" cy="5819775"/>
            <a:chOff x="2881312" y="519112"/>
            <a:chExt cx="6429375" cy="5819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CF6C1B-D7BE-9BFA-A243-524E00B93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312" y="519112"/>
              <a:ext cx="6429375" cy="5819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0934F6-2D89-9D0A-A47B-25366B1BBE8D}"/>
                </a:ext>
              </a:extLst>
            </p:cNvPr>
            <p:cNvSpPr txBox="1"/>
            <p:nvPr/>
          </p:nvSpPr>
          <p:spPr>
            <a:xfrm>
              <a:off x="3353746" y="3428999"/>
              <a:ext cx="48242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stars</a:t>
              </a:r>
              <a:r>
                <a:rPr lang="en-SG" sz="1200">
                  <a:latin typeface="Consolas" panose="020B0609020204030204" pitchFamily="49" charset="0"/>
                </a:rPr>
                <a:t>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apply</a:t>
              </a:r>
              <a:r>
                <a:rPr lang="en-SG" sz="1200">
                  <a:latin typeface="Consolas" panose="020B0609020204030204" pitchFamily="49" charset="0"/>
                </a:rPr>
                <a:t>(lambda x: x / 1000))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20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60A270-DE74-1B0D-601E-41DF84DD71EA}"/>
              </a:ext>
            </a:extLst>
          </p:cNvPr>
          <p:cNvGrpSpPr/>
          <p:nvPr/>
        </p:nvGrpSpPr>
        <p:grpSpPr>
          <a:xfrm>
            <a:off x="2978636" y="499933"/>
            <a:ext cx="6234728" cy="5858134"/>
            <a:chOff x="2547938" y="95250"/>
            <a:chExt cx="6234728" cy="58581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41672C-9703-F65C-8893-CB760070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8" y="95250"/>
              <a:ext cx="6234728" cy="58581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57B713-469D-B57F-5FEE-1652BE72AB17}"/>
                </a:ext>
              </a:extLst>
            </p:cNvPr>
            <p:cNvSpPr txBox="1"/>
            <p:nvPr/>
          </p:nvSpPr>
          <p:spPr>
            <a:xfrm>
              <a:off x="2920178" y="3356637"/>
              <a:ext cx="548639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protein = food[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(food['protein'] &lt; 10) &amp; (food['protein'] &gt; 4)</a:t>
              </a:r>
              <a:r>
                <a:rPr lang="en-SG" sz="1200">
                  <a:latin typeface="Consolas" panose="020B0609020204030204" pitchFamily="49" charset="0"/>
                </a:rPr>
                <a:t>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print(protein)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2ABD39-2E9C-E962-00D2-42F65A13694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93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C4CE8-F2B6-E591-51E4-9B0E2641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94" y="1246239"/>
            <a:ext cx="5824172" cy="52456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B12056-D6FE-4D71-E3C4-845762B6ED7C}"/>
              </a:ext>
            </a:extLst>
          </p:cNvPr>
          <p:cNvGrpSpPr/>
          <p:nvPr/>
        </p:nvGrpSpPr>
        <p:grpSpPr>
          <a:xfrm>
            <a:off x="212834" y="366098"/>
            <a:ext cx="6232706" cy="3369421"/>
            <a:chOff x="212834" y="366098"/>
            <a:chExt cx="6232706" cy="3369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93B258-1A21-E4A0-EB58-5DA696CA5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34" y="366098"/>
              <a:ext cx="5824173" cy="33694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71AD6D-38FE-9127-8540-A7F988D62554}"/>
                </a:ext>
              </a:extLst>
            </p:cNvPr>
            <p:cNvSpPr txBox="1"/>
            <p:nvPr/>
          </p:nvSpPr>
          <p:spPr>
            <a:xfrm>
              <a:off x="242814" y="1647403"/>
              <a:ext cx="620272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pets = ["cats", "cats", "dogs", "both", "dogs", "both", "cats", "cats", "cats",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"dogs", "dogs", "dogs", "dogs", "cats", "cats", "both"]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sns.countplot(pets)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74A736-3F3F-6275-50A4-EA53E1C7D6D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64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80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799050-D336-904B-1661-FFC04222E849}"/>
              </a:ext>
            </a:extLst>
          </p:cNvPr>
          <p:cNvGrpSpPr/>
          <p:nvPr/>
        </p:nvGrpSpPr>
        <p:grpSpPr>
          <a:xfrm>
            <a:off x="2524125" y="595312"/>
            <a:ext cx="7143750" cy="5667375"/>
            <a:chOff x="2524125" y="595312"/>
            <a:chExt cx="7143750" cy="56673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B6FCCE-AEBD-66D1-B009-89CD23C25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595312"/>
              <a:ext cx="7143750" cy="56673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27806A-35E7-1322-BE8A-52647FA5C19D}"/>
                </a:ext>
              </a:extLst>
            </p:cNvPr>
            <p:cNvSpPr txBox="1"/>
            <p:nvPr/>
          </p:nvSpPr>
          <p:spPr>
            <a:xfrm>
              <a:off x="2970289" y="4108806"/>
              <a:ext cx="48242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employee[employee['salary_usd'] == 5000]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587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399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10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EF945-023C-832F-49CE-E214E204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99" y="785198"/>
            <a:ext cx="5657065" cy="51215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75F1D6-7E3B-4F6A-A561-EC469AC16E55}"/>
              </a:ext>
            </a:extLst>
          </p:cNvPr>
          <p:cNvGrpSpPr/>
          <p:nvPr/>
        </p:nvGrpSpPr>
        <p:grpSpPr>
          <a:xfrm>
            <a:off x="350441" y="434155"/>
            <a:ext cx="5657067" cy="3937318"/>
            <a:chOff x="350441" y="434155"/>
            <a:chExt cx="5657067" cy="39373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82F442-E3A3-93E9-73F6-25429E60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41" y="434155"/>
              <a:ext cx="5657067" cy="39373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9071A6-6CCE-F5B6-E3EF-ADCF0BF326C1}"/>
                </a:ext>
              </a:extLst>
            </p:cNvPr>
            <p:cNvSpPr txBox="1"/>
            <p:nvPr/>
          </p:nvSpPr>
          <p:spPr>
            <a:xfrm>
              <a:off x="774231" y="2646091"/>
              <a:ext cx="4824233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sns.lineplot(x='date', y='level', data=dam_level)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plt.xticks(rotation = 45)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60CFC7-C76C-1DC1-17E9-2124F2CFBBC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3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B196C-FB52-DED5-5DBF-F4EF2BD5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07" y="1393723"/>
            <a:ext cx="5753710" cy="52130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F0EE3A-E29A-7811-C9D1-3F4F2CE668C3}"/>
              </a:ext>
            </a:extLst>
          </p:cNvPr>
          <p:cNvGrpSpPr/>
          <p:nvPr/>
        </p:nvGrpSpPr>
        <p:grpSpPr>
          <a:xfrm>
            <a:off x="306183" y="389129"/>
            <a:ext cx="5753710" cy="4332659"/>
            <a:chOff x="306183" y="389129"/>
            <a:chExt cx="5753710" cy="4332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06790E-1E8F-0D57-4330-0EEA63E24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183" y="389129"/>
              <a:ext cx="5753710" cy="4332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C9912-F457-5C99-149E-122A54785520}"/>
                </a:ext>
              </a:extLst>
            </p:cNvPr>
            <p:cNvSpPr txBox="1"/>
            <p:nvPr/>
          </p:nvSpPr>
          <p:spPr>
            <a:xfrm>
              <a:off x="625295" y="3187031"/>
              <a:ext cx="4824233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sns.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lineplot</a:t>
              </a:r>
              <a:r>
                <a:rPr lang="en-SG" sz="1200">
                  <a:latin typeface="Consolas" panose="020B0609020204030204" pitchFamily="49" charset="0"/>
                </a:rPr>
                <a:t>(x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'week'</a:t>
              </a:r>
              <a:r>
                <a:rPr lang="en-SG" sz="1200">
                  <a:latin typeface="Consolas" panose="020B0609020204030204" pitchFamily="49" charset="0"/>
                </a:rPr>
                <a:t>, y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'resp'</a:t>
              </a:r>
              <a:r>
                <a:rPr lang="en-SG" sz="1200">
                  <a:latin typeface="Consolas" panose="020B0609020204030204" pitchFamily="49" charset="0"/>
                </a:rPr>
                <a:t>, data = patient)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7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CF52DF-AA48-870B-EBD3-E0CF7D03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38" y="1393723"/>
            <a:ext cx="5796843" cy="52727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FE75BC7-89D4-BFEF-1E82-D89B75B8324C}"/>
              </a:ext>
            </a:extLst>
          </p:cNvPr>
          <p:cNvGrpSpPr/>
          <p:nvPr/>
        </p:nvGrpSpPr>
        <p:grpSpPr>
          <a:xfrm>
            <a:off x="214620" y="302914"/>
            <a:ext cx="5796843" cy="4748561"/>
            <a:chOff x="214620" y="302914"/>
            <a:chExt cx="5796843" cy="47485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6B92C9-31F4-1301-B391-40FDA8554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620" y="302914"/>
              <a:ext cx="5796843" cy="47485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11BA7A-E7DE-3829-B6C0-AC52AC076895}"/>
                </a:ext>
              </a:extLst>
            </p:cNvPr>
            <p:cNvSpPr txBox="1"/>
            <p:nvPr/>
          </p:nvSpPr>
          <p:spPr>
            <a:xfrm>
              <a:off x="632669" y="3315454"/>
              <a:ext cx="4824233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sns.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lineplot(x='day', y='order', data=df)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plt.xticks(rotation = 45)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3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D4CD6-A67E-7300-4C3E-B988E75D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763" y="1335457"/>
            <a:ext cx="5760933" cy="52167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A81BB4-050D-8A0D-B3E9-DF9858CCD2DD}"/>
              </a:ext>
            </a:extLst>
          </p:cNvPr>
          <p:cNvGrpSpPr/>
          <p:nvPr/>
        </p:nvGrpSpPr>
        <p:grpSpPr>
          <a:xfrm>
            <a:off x="247304" y="312442"/>
            <a:ext cx="5760933" cy="5294461"/>
            <a:chOff x="247304" y="312442"/>
            <a:chExt cx="5760933" cy="52944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D58927-F41A-533D-60FF-6AA038DA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04" y="312442"/>
              <a:ext cx="5760933" cy="52944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D46C31-C9F3-AE64-93B6-F411C61000D0}"/>
                </a:ext>
              </a:extLst>
            </p:cNvPr>
            <p:cNvSpPr txBox="1"/>
            <p:nvPr/>
          </p:nvSpPr>
          <p:spPr>
            <a:xfrm>
              <a:off x="581050" y="3356638"/>
              <a:ext cx="4824233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sns.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lineplot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x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'date'</a:t>
              </a:r>
              <a:r>
                <a:rPr lang="en-SG" sz="12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y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'close'</a:t>
              </a:r>
              <a:r>
                <a:rPr lang="en-SG" sz="12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data=amazon)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plt.xticks(rotation = 45)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1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41707-D2F7-DAE0-83C8-14CA5378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8" y="1529990"/>
            <a:ext cx="5379971" cy="48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199D57-F87A-AFA3-53A0-D7DA9363097A}"/>
              </a:ext>
            </a:extLst>
          </p:cNvPr>
          <p:cNvGrpSpPr/>
          <p:nvPr/>
        </p:nvGrpSpPr>
        <p:grpSpPr>
          <a:xfrm>
            <a:off x="630303" y="455355"/>
            <a:ext cx="5379971" cy="3357102"/>
            <a:chOff x="630303" y="455355"/>
            <a:chExt cx="5379971" cy="3357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3C4F06-6F5D-E6E4-1DCB-8E9A3A52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303" y="455355"/>
              <a:ext cx="5379971" cy="33571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329E6-2EAB-AC1E-C43B-BC105BFDE148}"/>
                </a:ext>
              </a:extLst>
            </p:cNvPr>
            <p:cNvSpPr txBox="1"/>
            <p:nvPr/>
          </p:nvSpPr>
          <p:spPr>
            <a:xfrm>
              <a:off x="908171" y="1778561"/>
              <a:ext cx="482423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ax = sns.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scatterplot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data </a:t>
              </a:r>
              <a:r>
                <a:rPr lang="en-SG" sz="1200">
                  <a:latin typeface="Consolas" panose="020B0609020204030204" pitchFamily="49" charset="0"/>
                </a:rPr>
                <a:t>= steam,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 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200">
                  <a:latin typeface="Consolas" panose="020B0609020204030204" pitchFamily="49" charset="0"/>
                </a:rPr>
                <a:t>= "temp", 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            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200">
                  <a:latin typeface="Consolas" panose="020B0609020204030204" pitchFamily="49" charset="0"/>
                </a:rPr>
                <a:t>= "usage")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95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F7366-6B07-0EA8-16D8-74CCFAAA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16" y="1010264"/>
            <a:ext cx="5828071" cy="52530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FD71FA-C800-4309-965E-E8A7611B9B46}"/>
              </a:ext>
            </a:extLst>
          </p:cNvPr>
          <p:cNvGrpSpPr/>
          <p:nvPr/>
        </p:nvGrpSpPr>
        <p:grpSpPr>
          <a:xfrm>
            <a:off x="186813" y="341039"/>
            <a:ext cx="5828071" cy="4716852"/>
            <a:chOff x="186813" y="341039"/>
            <a:chExt cx="5828071" cy="47168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96DF16-E96D-3C0D-4246-B26299B0E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813" y="341039"/>
              <a:ext cx="5828071" cy="47168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EA189-0BF5-39E1-455E-AC61764C55F4}"/>
                </a:ext>
              </a:extLst>
            </p:cNvPr>
            <p:cNvSpPr txBox="1"/>
            <p:nvPr/>
          </p:nvSpPr>
          <p:spPr>
            <a:xfrm>
              <a:off x="507590" y="3376574"/>
              <a:ext cx="5186515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scatterplot</a:t>
              </a:r>
              <a:r>
                <a:rPr lang="en-SG" sz="1100">
                  <a:latin typeface="Consolas" panose="020B0609020204030204" pitchFamily="49" charset="0"/>
                </a:rPr>
                <a:t>(x = "age", y = "value",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hue</a:t>
              </a:r>
              <a:r>
                <a:rPr lang="en-SG" sz="1100">
                  <a:latin typeface="Consolas" panose="020B0609020204030204" pitchFamily="49" charset="0"/>
                </a:rPr>
                <a:t> = "emissions", data = valuation)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89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788</Words>
  <Application>Microsoft Office PowerPoint</Application>
  <PresentationFormat>Widescreen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12</cp:revision>
  <dcterms:created xsi:type="dcterms:W3CDTF">2022-11-13T04:22:52Z</dcterms:created>
  <dcterms:modified xsi:type="dcterms:W3CDTF">2022-11-19T07:59:28Z</dcterms:modified>
</cp:coreProperties>
</file>