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7" r:id="rId7"/>
    <p:sldId id="263" r:id="rId8"/>
    <p:sldId id="272" r:id="rId9"/>
    <p:sldId id="274" r:id="rId10"/>
    <p:sldId id="260" r:id="rId11"/>
    <p:sldId id="264" r:id="rId12"/>
    <p:sldId id="262" r:id="rId13"/>
    <p:sldId id="265" r:id="rId14"/>
    <p:sldId id="266" r:id="rId15"/>
    <p:sldId id="267" r:id="rId16"/>
    <p:sldId id="269" r:id="rId17"/>
    <p:sldId id="270" r:id="rId18"/>
    <p:sldId id="273" r:id="rId19"/>
    <p:sldId id="278" r:id="rId20"/>
    <p:sldId id="275" r:id="rId21"/>
    <p:sldId id="268" r:id="rId22"/>
    <p:sldId id="27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13/11/2022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datacamp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Statistical Experimentation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166A53-4440-8704-1E0F-993E260F829F}"/>
              </a:ext>
            </a:extLst>
          </p:cNvPr>
          <p:cNvGrpSpPr/>
          <p:nvPr/>
        </p:nvGrpSpPr>
        <p:grpSpPr>
          <a:xfrm>
            <a:off x="2882617" y="572767"/>
            <a:ext cx="5521154" cy="3578320"/>
            <a:chOff x="886903" y="209910"/>
            <a:chExt cx="5521154" cy="3578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C357F4-F78C-9442-940B-04B4ABB0D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297"/>
            <a:stretch/>
          </p:blipFill>
          <p:spPr>
            <a:xfrm>
              <a:off x="886903" y="209910"/>
              <a:ext cx="5521154" cy="35783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2BED5-0B4E-17D8-B3C2-4ECB9CB9BA59}"/>
                </a:ext>
              </a:extLst>
            </p:cNvPr>
            <p:cNvSpPr txBox="1"/>
            <p:nvPr/>
          </p:nvSpPr>
          <p:spPr>
            <a:xfrm>
              <a:off x="1175660" y="1596963"/>
              <a:ext cx="445588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(42)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 =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np.random.randint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(0, 11, 5)</a:t>
              </a: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3D9466-EA74-E52C-776C-904B8F270591}"/>
              </a:ext>
            </a:extLst>
          </p:cNvPr>
          <p:cNvGrpSpPr/>
          <p:nvPr/>
        </p:nvGrpSpPr>
        <p:grpSpPr>
          <a:xfrm>
            <a:off x="3130249" y="435567"/>
            <a:ext cx="5491236" cy="3798228"/>
            <a:chOff x="1533678" y="188824"/>
            <a:chExt cx="5491236" cy="3798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CAE37-8571-3174-3FC6-EBCE153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678" y="188824"/>
              <a:ext cx="5491236" cy="379822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625F00-3E2D-E196-0306-53E285DF7404}"/>
                </a:ext>
              </a:extLst>
            </p:cNvPr>
            <p:cNvSpPr txBox="1"/>
            <p:nvPr/>
          </p:nvSpPr>
          <p:spPr>
            <a:xfrm>
              <a:off x="1843314" y="1483140"/>
              <a:ext cx="4252686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seed = 121120</a:t>
              </a:r>
            </a:p>
            <a:p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np.random.seed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(seed)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(5, 50))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60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3B3C8B-DA76-CD72-0D99-488F40D0CC3C}"/>
              </a:ext>
            </a:extLst>
          </p:cNvPr>
          <p:cNvGrpSpPr/>
          <p:nvPr/>
        </p:nvGrpSpPr>
        <p:grpSpPr>
          <a:xfrm>
            <a:off x="2681060" y="255361"/>
            <a:ext cx="5715686" cy="5164038"/>
            <a:chOff x="2543175" y="219075"/>
            <a:chExt cx="5715686" cy="51640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ED44AF-C063-6469-B878-8503CE8E0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75" y="219075"/>
              <a:ext cx="5715686" cy="516403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3CFBD6-42C0-B89B-A6C9-A20FDEB36B8B}"/>
                </a:ext>
              </a:extLst>
            </p:cNvPr>
            <p:cNvSpPr txBox="1"/>
            <p:nvPr/>
          </p:nvSpPr>
          <p:spPr>
            <a:xfrm>
              <a:off x="2888342" y="2198742"/>
              <a:ext cx="4509530" cy="1277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numpy</a:t>
              </a:r>
              <a:r>
                <a:rPr lang="en-SG" sz="1100" dirty="0"/>
                <a:t> as np</a:t>
              </a:r>
            </a:p>
            <a:p>
              <a:endParaRPr lang="en-SG" sz="1100" dirty="0"/>
            </a:p>
            <a:p>
              <a:r>
                <a:rPr lang="en-SG" sz="1100" dirty="0"/>
                <a:t>lower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0.025)</a:t>
              </a:r>
            </a:p>
            <a:p>
              <a:r>
                <a:rPr lang="en-SG" sz="1100" dirty="0"/>
                <a:t>upper = </a:t>
              </a:r>
              <a:r>
                <a:rPr lang="en-SG" sz="1100" dirty="0" err="1">
                  <a:solidFill>
                    <a:srgbClr val="FF0000"/>
                  </a:solidFill>
                </a:rPr>
                <a:t>np.quantile</a:t>
              </a:r>
              <a:r>
                <a:rPr lang="en-SG" sz="1100" dirty="0"/>
                <a:t>(bootstraps, 0.975)</a:t>
              </a:r>
            </a:p>
            <a:p>
              <a:endParaRPr lang="en-SG" sz="1100" dirty="0"/>
            </a:p>
            <a:p>
              <a:r>
                <a:rPr lang="en-SG" sz="1100" dirty="0"/>
                <a:t>print(</a:t>
              </a:r>
              <a:r>
                <a:rPr lang="en-SG" sz="1100" dirty="0" err="1"/>
                <a:t>f"""Lower</a:t>
              </a:r>
              <a:r>
                <a:rPr lang="en-SG" sz="1100" dirty="0"/>
                <a:t> bound: {round(lower, 2)}\n</a:t>
              </a:r>
            </a:p>
            <a:p>
              <a:r>
                <a:rPr lang="en-SG" sz="1100" dirty="0"/>
                <a:t>Upper bound: {round(upper, 2)}""")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4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8A4524-2AE6-1AFC-F50E-12EB4986829B}"/>
              </a:ext>
            </a:extLst>
          </p:cNvPr>
          <p:cNvGrpSpPr/>
          <p:nvPr/>
        </p:nvGrpSpPr>
        <p:grpSpPr>
          <a:xfrm>
            <a:off x="3137258" y="226502"/>
            <a:ext cx="5460576" cy="5972962"/>
            <a:chOff x="662572" y="226502"/>
            <a:chExt cx="5460576" cy="59729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89D82F-E061-82D7-87CE-EE5D8D11F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572" y="226502"/>
              <a:ext cx="5460576" cy="59729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AC92B5-BCBF-4568-ADAC-E9F2E16ED017}"/>
                </a:ext>
              </a:extLst>
            </p:cNvPr>
            <p:cNvSpPr txBox="1"/>
            <p:nvPr/>
          </p:nvSpPr>
          <p:spPr>
            <a:xfrm>
              <a:off x="956653" y="4066008"/>
              <a:ext cx="487241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statsmodels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.distributions.empirical_distribution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import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ECDF</a:t>
              </a:r>
            </a:p>
            <a:p>
              <a:endParaRPr lang="en-SG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ECDF(x)</a:t>
              </a:r>
            </a:p>
            <a:p>
              <a:r>
                <a:rPr lang="en-SG" sz="1100" b="0" dirty="0"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dirty="0" err="1">
                  <a:effectLst/>
                  <a:latin typeface="Consolas" panose="020B0609020204030204" pitchFamily="49" charset="0"/>
                </a:rPr>
                <a:t>ecdf</a:t>
              </a:r>
              <a:r>
                <a:rPr lang="en-SG" sz="1100" b="0" dirty="0">
                  <a:effectLst/>
                  <a:latin typeface="Consolas" panose="020B0609020204030204" pitchFamily="49" charset="0"/>
                </a:rPr>
                <a:t>(40))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0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742A95-7857-E8EC-100B-1B62FB87E193}"/>
              </a:ext>
            </a:extLst>
          </p:cNvPr>
          <p:cNvGrpSpPr/>
          <p:nvPr/>
        </p:nvGrpSpPr>
        <p:grpSpPr>
          <a:xfrm>
            <a:off x="2746375" y="394608"/>
            <a:ext cx="6100082" cy="3826861"/>
            <a:chOff x="1280432" y="285750"/>
            <a:chExt cx="6100082" cy="3826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ED42BB-F5C3-75C7-3075-A805F07D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32" y="285750"/>
              <a:ext cx="6100082" cy="3826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E35AB9-6724-74B3-1882-3CA349D41DBA}"/>
                </a:ext>
              </a:extLst>
            </p:cNvPr>
            <p:cNvSpPr txBox="1"/>
            <p:nvPr/>
          </p:nvSpPr>
          <p:spPr>
            <a:xfrm>
              <a:off x="1698172" y="1780620"/>
              <a:ext cx="34398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sv-SE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np.random.normal(0, 1, 10000)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67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512F6-CF44-98C1-1923-7342F8DADA44}"/>
              </a:ext>
            </a:extLst>
          </p:cNvPr>
          <p:cNvGrpSpPr/>
          <p:nvPr/>
        </p:nvGrpSpPr>
        <p:grpSpPr>
          <a:xfrm>
            <a:off x="2724603" y="438150"/>
            <a:ext cx="5962196" cy="3740359"/>
            <a:chOff x="1512660" y="496207"/>
            <a:chExt cx="5962196" cy="37403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FDEF12-C952-2A9E-4890-A1FD505AC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660" y="496207"/>
              <a:ext cx="5962196" cy="37403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1C391-318F-D2BF-86E9-B5C52145F9C4}"/>
                </a:ext>
              </a:extLst>
            </p:cNvPr>
            <p:cNvSpPr txBox="1"/>
            <p:nvPr/>
          </p:nvSpPr>
          <p:spPr>
            <a:xfrm>
              <a:off x="1865086" y="1947826"/>
              <a:ext cx="34398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data = </a:t>
              </a:r>
              <a:r>
                <a:rPr lang="en-SG" sz="1100" dirty="0" err="1">
                  <a:latin typeface="Consolas" panose="020B0609020204030204" pitchFamily="49" charset="0"/>
                </a:rPr>
                <a:t>np.array</a:t>
              </a:r>
              <a:r>
                <a:rPr lang="en-SG" sz="1100" dirty="0">
                  <a:latin typeface="Consolas" panose="020B0609020204030204" pitchFamily="49" charset="0"/>
                </a:rPr>
                <a:t>([13, 28, 56, 31, 63])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(data, 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46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738D4E-4C88-31DC-255B-DD7AB0337421}"/>
              </a:ext>
            </a:extLst>
          </p:cNvPr>
          <p:cNvGrpSpPr/>
          <p:nvPr/>
        </p:nvGrpSpPr>
        <p:grpSpPr>
          <a:xfrm>
            <a:off x="2645174" y="279582"/>
            <a:ext cx="5986165" cy="4309076"/>
            <a:chOff x="1012317" y="221524"/>
            <a:chExt cx="5986165" cy="4309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170BD-5128-1C3D-6E66-C83D74FD4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317" y="221524"/>
              <a:ext cx="5986165" cy="43090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964D0B-3BBD-F8A3-FF57-424C840D47E7}"/>
                </a:ext>
              </a:extLst>
            </p:cNvPr>
            <p:cNvSpPr txBox="1"/>
            <p:nvPr/>
          </p:nvSpPr>
          <p:spPr>
            <a:xfrm>
              <a:off x="1364343" y="2318006"/>
              <a:ext cx="4608285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purchases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np.random.choice</a:t>
              </a:r>
              <a:r>
                <a:rPr lang="en-SG" sz="1100" dirty="0">
                  <a:latin typeface="Consolas" panose="020B0609020204030204" pitchFamily="49" charset="0"/>
                </a:rPr>
                <a:t>(chocolate, 3, 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replace=False</a:t>
              </a:r>
              <a:r>
                <a:rPr lang="en-SG" sz="1100" dirty="0"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print(purchases)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3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CB4ADF-269D-42CC-5A51-C8B5F174BCFE}"/>
              </a:ext>
            </a:extLst>
          </p:cNvPr>
          <p:cNvGrpSpPr/>
          <p:nvPr/>
        </p:nvGrpSpPr>
        <p:grpSpPr>
          <a:xfrm>
            <a:off x="2826004" y="341699"/>
            <a:ext cx="5761926" cy="4147660"/>
            <a:chOff x="1519718" y="225585"/>
            <a:chExt cx="5761926" cy="4147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9A7FEA-9793-476D-561B-1B5898DC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718" y="225585"/>
              <a:ext cx="5761926" cy="4147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72787-24E2-3B29-D541-1A533F1BDC15}"/>
                </a:ext>
              </a:extLst>
            </p:cNvPr>
            <p:cNvSpPr txBox="1"/>
            <p:nvPr/>
          </p:nvSpPr>
          <p:spPr>
            <a:xfrm>
              <a:off x="1828101" y="2215916"/>
              <a:ext cx="4892013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from 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scipy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tstat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stats.ttest_ind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(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new_batteries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, </a:t>
              </a:r>
              <a:r>
                <a:rPr lang="en-SG" sz="1100" b="0" i="0" dirty="0" err="1">
                  <a:effectLst/>
                  <a:latin typeface="Consolas" panose="020B0609020204030204" pitchFamily="49" charset="0"/>
                </a:rPr>
                <a:t>old_batteries</a:t>
              </a:r>
              <a:r>
                <a:rPr lang="en-SG" sz="1100" b="0" i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endParaRPr lang="en-SG" sz="1100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print(</a:t>
              </a:r>
              <a:r>
                <a:rPr lang="en-SG" sz="1100" b="0" i="0" dirty="0" err="1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pval</a:t>
              </a:r>
              <a:r>
                <a:rPr lang="en-SG" sz="1100" b="0" i="0" dirty="0">
                  <a:solidFill>
                    <a:srgbClr val="24292F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75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5FB934-4373-4A57-4E2D-03B22C766737}"/>
              </a:ext>
            </a:extLst>
          </p:cNvPr>
          <p:cNvGrpSpPr/>
          <p:nvPr/>
        </p:nvGrpSpPr>
        <p:grpSpPr>
          <a:xfrm>
            <a:off x="2714951" y="394594"/>
            <a:ext cx="5845815" cy="3714365"/>
            <a:chOff x="2526265" y="336537"/>
            <a:chExt cx="5845815" cy="37143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A26E75-4734-39AD-CAD1-B51103AE2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6265" y="336537"/>
              <a:ext cx="5845815" cy="37143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5F2BF-B6DB-0269-AE8D-17DFDF192E72}"/>
                </a:ext>
              </a:extLst>
            </p:cNvPr>
            <p:cNvSpPr txBox="1"/>
            <p:nvPr/>
          </p:nvSpPr>
          <p:spPr>
            <a:xfrm>
              <a:off x="2875160" y="1896601"/>
              <a:ext cx="4892013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</a:t>
              </a:r>
              <a:r>
                <a:rPr lang="en-SG" sz="1100" dirty="0">
                  <a:latin typeface="Consolas" panose="020B0609020204030204" pitchFamily="49" charset="0"/>
                </a:rPr>
                <a:t> import stats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test=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stats.ttest_ind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group_a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,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group_b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</a:t>
              </a:r>
              <a:r>
                <a:rPr lang="en-SG" sz="1100" dirty="0" err="1">
                  <a:latin typeface="Consolas" panose="020B0609020204030204" pitchFamily="49" charset="0"/>
                </a:rPr>
                <a:t>test.pvalue.round</a:t>
              </a:r>
              <a:r>
                <a:rPr lang="en-SG" sz="1100" dirty="0">
                  <a:latin typeface="Consolas" panose="020B0609020204030204" pitchFamily="49" charset="0"/>
                </a:rPr>
                <a:t>(3))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51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2F91-751C-9F93-22BC-837964E81B0E}"/>
              </a:ext>
            </a:extLst>
          </p:cNvPr>
          <p:cNvGrpSpPr/>
          <p:nvPr/>
        </p:nvGrpSpPr>
        <p:grpSpPr>
          <a:xfrm>
            <a:off x="2678891" y="395970"/>
            <a:ext cx="6290123" cy="3938675"/>
            <a:chOff x="2678891" y="395970"/>
            <a:chExt cx="6290123" cy="39386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E8ED06-125A-F4ED-5D92-67DEBFF2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8891" y="395970"/>
              <a:ext cx="6290123" cy="39386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42D83B-C697-FD2D-BEF0-CA9ED43DDC49}"/>
                </a:ext>
              </a:extLst>
            </p:cNvPr>
            <p:cNvSpPr txBox="1"/>
            <p:nvPr/>
          </p:nvSpPr>
          <p:spPr>
            <a:xfrm>
              <a:off x="3063846" y="1910461"/>
              <a:ext cx="4892013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norm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np.random.normal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(30, 5, 1000000)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38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C9C7B-98D5-95A3-C896-11C40B17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61" y="1251247"/>
            <a:ext cx="5012897" cy="47239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A8E44D3-1EA1-5A90-0834-3325877C6467}"/>
              </a:ext>
            </a:extLst>
          </p:cNvPr>
          <p:cNvGrpSpPr/>
          <p:nvPr/>
        </p:nvGrpSpPr>
        <p:grpSpPr>
          <a:xfrm>
            <a:off x="703442" y="314110"/>
            <a:ext cx="5640375" cy="4649907"/>
            <a:chOff x="455625" y="241539"/>
            <a:chExt cx="5640375" cy="46499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AC2B91-8608-E8F2-57ED-9A6D9AD0D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25" y="241539"/>
              <a:ext cx="5640375" cy="46499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EAAFDD-EAF9-B737-4F84-9B2C8E8F2B9C}"/>
                </a:ext>
              </a:extLst>
            </p:cNvPr>
            <p:cNvSpPr txBox="1"/>
            <p:nvPr/>
          </p:nvSpPr>
          <p:spPr>
            <a:xfrm>
              <a:off x="906641" y="2166419"/>
              <a:ext cx="4674102" cy="22929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sns.set_context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  <a:r>
                <a:rPr lang="en-SG" sz="1100" dirty="0" err="1">
                  <a:latin typeface="Consolas" panose="020B0609020204030204" pitchFamily="49" charset="0"/>
                </a:rPr>
                <a:t>rc</a:t>
              </a:r>
              <a:r>
                <a:rPr lang="en-SG" sz="1100" dirty="0">
                  <a:latin typeface="Consolas" panose="020B0609020204030204" pitchFamily="49" charset="0"/>
                </a:rPr>
                <a:t>={"font.size":18})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ax</a:t>
              </a:r>
              <a:r>
                <a:rPr lang="en-SG" sz="1100" dirty="0">
                  <a:latin typeface="Consolas" panose="020B0609020204030204" pitchFamily="49" charset="0"/>
                </a:rPr>
                <a:t> = </a:t>
              </a:r>
              <a:r>
                <a:rPr lang="en-SG" sz="1100" dirty="0" err="1">
                  <a:latin typeface="Consolas" panose="020B0609020204030204" pitchFamily="49" charset="0"/>
                </a:rPr>
                <a:t>sns.boxplot</a:t>
              </a:r>
              <a:r>
                <a:rPr lang="en-SG" sz="1100" dirty="0">
                  <a:latin typeface="Consolas" panose="020B0609020204030204" pitchFamily="49" charset="0"/>
                </a:rPr>
                <a:t>(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x </a:t>
              </a:r>
              <a:r>
                <a:rPr lang="en-SG" sz="1100" dirty="0">
                  <a:latin typeface="Consolas" panose="020B0609020204030204" pitchFamily="49" charset="0"/>
                </a:rPr>
                <a:t>= "species",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y </a:t>
              </a:r>
              <a:r>
                <a:rPr lang="en-SG" sz="1100" dirty="0">
                  <a:latin typeface="Consolas" panose="020B0609020204030204" pitchFamily="49" charset="0"/>
                </a:rPr>
                <a:t>= "</a:t>
              </a:r>
              <a:r>
                <a:rPr lang="en-SG" sz="1100" dirty="0" err="1">
                  <a:latin typeface="Consolas" panose="020B0609020204030204" pitchFamily="49" charset="0"/>
                </a:rPr>
                <a:t>sepal_length</a:t>
              </a:r>
              <a:r>
                <a:rPr lang="en-SG" sz="1100" dirty="0">
                  <a:latin typeface="Consolas" panose="020B0609020204030204" pitchFamily="49" charset="0"/>
                </a:rPr>
                <a:t>",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  	data=iris, 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order </a:t>
              </a:r>
              <a:r>
                <a:rPr lang="en-SG" sz="1100" dirty="0">
                  <a:latin typeface="Consolas" panose="020B0609020204030204" pitchFamily="49" charset="0"/>
                </a:rPr>
                <a:t>= ["virginica", "versicolor", "</a:t>
              </a:r>
              <a:r>
                <a:rPr lang="en-SG" sz="1100" dirty="0" err="1">
                  <a:latin typeface="Consolas" panose="020B0609020204030204" pitchFamily="49" charset="0"/>
                </a:rPr>
                <a:t>setosa</a:t>
              </a:r>
              <a:r>
                <a:rPr lang="en-SG" sz="1100" dirty="0">
                  <a:latin typeface="Consolas" panose="020B0609020204030204" pitchFamily="49" charset="0"/>
                </a:rPr>
                <a:t>"]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	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92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F34DBE-208B-66D3-0144-96822A5BF461}"/>
              </a:ext>
            </a:extLst>
          </p:cNvPr>
          <p:cNvGrpSpPr/>
          <p:nvPr/>
        </p:nvGrpSpPr>
        <p:grpSpPr>
          <a:xfrm>
            <a:off x="2734808" y="426132"/>
            <a:ext cx="5937477" cy="4389286"/>
            <a:chOff x="2734808" y="426132"/>
            <a:chExt cx="5937477" cy="43892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1388E4-1611-8041-B717-FEFF8B3A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808" y="426132"/>
              <a:ext cx="5937477" cy="438928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0DAB0B-026F-9EC8-2BD3-27A0FA3A5A04}"/>
                </a:ext>
              </a:extLst>
            </p:cNvPr>
            <p:cNvSpPr txBox="1"/>
            <p:nvPr/>
          </p:nvSpPr>
          <p:spPr>
            <a:xfrm>
              <a:off x="3127829" y="1904055"/>
              <a:ext cx="42526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import </a:t>
              </a:r>
              <a:r>
                <a:rPr lang="en-SG" sz="11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as np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samples = </a:t>
              </a:r>
              <a:r>
                <a:rPr lang="en-SG" sz="11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np.random.poisson</a:t>
              </a:r>
              <a:r>
                <a:rPr lang="en-SG" sz="11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(10, 100)</a:t>
              </a:r>
            </a:p>
            <a:p>
              <a:endParaRPr lang="en-SG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SG" sz="11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print(samples)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67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97210C-5ECA-7092-E29C-9DB1A16B679F}"/>
              </a:ext>
            </a:extLst>
          </p:cNvPr>
          <p:cNvGrpSpPr/>
          <p:nvPr/>
        </p:nvGrpSpPr>
        <p:grpSpPr>
          <a:xfrm>
            <a:off x="2935061" y="418419"/>
            <a:ext cx="5715454" cy="3792426"/>
            <a:chOff x="1236889" y="258762"/>
            <a:chExt cx="5715454" cy="37924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139C6C-AFEC-459B-C037-F343B27A5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889" y="258762"/>
              <a:ext cx="5715454" cy="37924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4362E8-8A84-0041-13FA-634603B1D346}"/>
                </a:ext>
              </a:extLst>
            </p:cNvPr>
            <p:cNvSpPr txBox="1"/>
            <p:nvPr/>
          </p:nvSpPr>
          <p:spPr>
            <a:xfrm>
              <a:off x="1632857" y="1628511"/>
              <a:ext cx="3439886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numpy</a:t>
              </a:r>
              <a:r>
                <a:rPr lang="en-SG" sz="11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sample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np.random.binomial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(10, 0.5, 100)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print(sample)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3BDB5D-811B-3E8C-6118-9ABA11B8A701}"/>
              </a:ext>
            </a:extLst>
          </p:cNvPr>
          <p:cNvGrpSpPr/>
          <p:nvPr/>
        </p:nvGrpSpPr>
        <p:grpSpPr>
          <a:xfrm>
            <a:off x="2964091" y="385534"/>
            <a:ext cx="5635624" cy="4804634"/>
            <a:chOff x="1411062" y="341991"/>
            <a:chExt cx="5635624" cy="48046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399A0-140F-C04C-B97C-1DD5525EFAF6}"/>
                </a:ext>
              </a:extLst>
            </p:cNvPr>
            <p:cNvGrpSpPr/>
            <p:nvPr/>
          </p:nvGrpSpPr>
          <p:grpSpPr>
            <a:xfrm>
              <a:off x="1411062" y="341991"/>
              <a:ext cx="5635624" cy="4804634"/>
              <a:chOff x="881290" y="254906"/>
              <a:chExt cx="5635624" cy="48046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4D190A-EC72-FA0A-020B-FEA63B9B1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290" y="254906"/>
                <a:ext cx="5635624" cy="480463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16237-2F02-CAD0-15AC-A4638E2F4EC8}"/>
                  </a:ext>
                </a:extLst>
              </p:cNvPr>
              <p:cNvSpPr/>
              <p:nvPr/>
            </p:nvSpPr>
            <p:spPr>
              <a:xfrm>
                <a:off x="1782245" y="3664446"/>
                <a:ext cx="728726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D01AC-131E-D99A-3967-270AB6DBE8C3}"/>
                </a:ext>
              </a:extLst>
            </p:cNvPr>
            <p:cNvSpPr txBox="1"/>
            <p:nvPr/>
          </p:nvSpPr>
          <p:spPr>
            <a:xfrm>
              <a:off x="1738539" y="2637109"/>
              <a:ext cx="4655004" cy="938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from </a:t>
              </a:r>
              <a:r>
                <a:rPr lang="en-SG" sz="1100" dirty="0" err="1">
                  <a:latin typeface="Consolas" panose="020B0609020204030204" pitchFamily="49" charset="0"/>
                </a:rPr>
                <a:t>scipy.stats</a:t>
              </a:r>
              <a:r>
                <a:rPr lang="en-SG" sz="1100" dirty="0">
                  <a:latin typeface="Consolas" panose="020B0609020204030204" pitchFamily="49" charset="0"/>
                </a:rPr>
                <a:t> import </a:t>
              </a:r>
              <a:r>
                <a:rPr lang="en-SG" sz="1100" dirty="0" err="1">
                  <a:latin typeface="Consolas" panose="020B0609020204030204" pitchFamily="49" charset="0"/>
                </a:rPr>
                <a:t>poisson</a:t>
              </a:r>
              <a:r>
                <a:rPr lang="en-SG" sz="1100" dirty="0">
                  <a:latin typeface="Consolas" panose="020B0609020204030204" pitchFamily="49" charset="0"/>
                </a:rPr>
                <a:t>, norm, beta, </a:t>
              </a:r>
              <a:r>
                <a:rPr lang="en-SG" sz="1100" dirty="0" err="1">
                  <a:latin typeface="Consolas" panose="020B0609020204030204" pitchFamily="49" charset="0"/>
                </a:rPr>
                <a:t>binom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prob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binom.pmf</a:t>
              </a:r>
              <a:r>
                <a:rPr lang="en-SG" sz="1100" dirty="0">
                  <a:latin typeface="Consolas" panose="020B0609020204030204" pitchFamily="49" charset="0"/>
                </a:rPr>
                <a:t>(2, 10, 0.25)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print(prob)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8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B6764-6035-DC41-3407-2D7F5B56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64" y="822476"/>
            <a:ext cx="5290433" cy="44465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D53C3-1922-BB10-9D21-BB15E06ED5F7}"/>
              </a:ext>
            </a:extLst>
          </p:cNvPr>
          <p:cNvGrpSpPr/>
          <p:nvPr/>
        </p:nvGrpSpPr>
        <p:grpSpPr>
          <a:xfrm>
            <a:off x="508024" y="386079"/>
            <a:ext cx="5318988" cy="4055292"/>
            <a:chOff x="283053" y="219165"/>
            <a:chExt cx="5821193" cy="45882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C734E9-C482-09AD-D70C-6B6B0B8B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053" y="219165"/>
              <a:ext cx="5821193" cy="4588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DBE21-0667-1996-C71F-9427331281E7}"/>
                </a:ext>
              </a:extLst>
            </p:cNvPr>
            <p:cNvSpPr txBox="1"/>
            <p:nvPr/>
          </p:nvSpPr>
          <p:spPr>
            <a:xfrm>
              <a:off x="716403" y="3160484"/>
              <a:ext cx="5046841" cy="1201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050" dirty="0">
                  <a:latin typeface="Consolas" panose="020B0609020204030204" pitchFamily="49" charset="0"/>
                </a:rPr>
                <a:t>import </a:t>
              </a:r>
              <a:r>
                <a:rPr lang="en-SG" sz="105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050" dirty="0">
                  <a:latin typeface="Consolas" panose="020B0609020204030204" pitchFamily="49" charset="0"/>
                </a:rPr>
                <a:t> as </a:t>
              </a:r>
              <a:r>
                <a:rPr lang="en-SG" sz="1050" dirty="0" err="1">
                  <a:latin typeface="Consolas" panose="020B0609020204030204" pitchFamily="49" charset="0"/>
                </a:rPr>
                <a:t>plt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>
                  <a:latin typeface="Consolas" panose="020B0609020204030204" pitchFamily="49" charset="0"/>
                </a:rPr>
                <a:t>import seaborn as </a:t>
              </a:r>
              <a:r>
                <a:rPr lang="en-SG" sz="1050" dirty="0" err="1">
                  <a:latin typeface="Consolas" panose="020B0609020204030204" pitchFamily="49" charset="0"/>
                </a:rPr>
                <a:t>sns</a:t>
              </a:r>
              <a:endParaRPr lang="en-SG" sz="1050" dirty="0">
                <a:latin typeface="Consolas" panose="020B0609020204030204" pitchFamily="49" charset="0"/>
              </a:endParaRP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sns.boxplot</a:t>
              </a:r>
              <a:r>
                <a:rPr lang="en-SG" sz="105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 = 'airline', y = 'delay', data = arrivals)</a:t>
              </a:r>
            </a:p>
            <a:p>
              <a:endParaRPr lang="en-SG" sz="1050" dirty="0">
                <a:latin typeface="Consolas" panose="020B0609020204030204" pitchFamily="49" charset="0"/>
              </a:endParaRPr>
            </a:p>
            <a:p>
              <a:r>
                <a:rPr lang="en-SG" sz="1050" dirty="0" err="1">
                  <a:latin typeface="Consolas" panose="020B0609020204030204" pitchFamily="49" charset="0"/>
                </a:rPr>
                <a:t>plt.show</a:t>
              </a:r>
              <a:r>
                <a:rPr lang="en-SG" sz="105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093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DE218-550B-343B-6F7F-41197CAC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71" y="1357396"/>
            <a:ext cx="5658764" cy="47636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1311D36-1395-3976-7893-F541B8238FB4}"/>
              </a:ext>
            </a:extLst>
          </p:cNvPr>
          <p:cNvGrpSpPr/>
          <p:nvPr/>
        </p:nvGrpSpPr>
        <p:grpSpPr>
          <a:xfrm>
            <a:off x="364665" y="194910"/>
            <a:ext cx="5658764" cy="4938492"/>
            <a:chOff x="364665" y="194910"/>
            <a:chExt cx="5658764" cy="4938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F02FCD-BA62-20E3-1D1C-A25A08F83D36}"/>
                </a:ext>
              </a:extLst>
            </p:cNvPr>
            <p:cNvGrpSpPr/>
            <p:nvPr/>
          </p:nvGrpSpPr>
          <p:grpSpPr>
            <a:xfrm>
              <a:off x="364665" y="194910"/>
              <a:ext cx="5658764" cy="4938492"/>
              <a:chOff x="857494" y="454314"/>
              <a:chExt cx="5238506" cy="460651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E2ACEE7-1159-1D3D-EE2B-AA50FC322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494" y="454314"/>
                <a:ext cx="5238506" cy="460651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10D313-D43C-5EB2-BEFA-AE496A5F3C07}"/>
                  </a:ext>
                </a:extLst>
              </p:cNvPr>
              <p:cNvSpPr/>
              <p:nvPr/>
            </p:nvSpPr>
            <p:spPr>
              <a:xfrm>
                <a:off x="1078302" y="4157932"/>
                <a:ext cx="577970" cy="3191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839F8-6A67-C37B-6CBA-5F3CE235BB4E}"/>
                </a:ext>
              </a:extLst>
            </p:cNvPr>
            <p:cNvSpPr txBox="1"/>
            <p:nvPr/>
          </p:nvSpPr>
          <p:spPr>
            <a:xfrm>
              <a:off x="732970" y="2875002"/>
              <a:ext cx="45095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/>
                <a:t>sns.</a:t>
              </a:r>
              <a:r>
                <a:rPr lang="en-SG" sz="1100" dirty="0" err="1">
                  <a:solidFill>
                    <a:srgbClr val="FF0000"/>
                  </a:solidFill>
                </a:rPr>
                <a:t>boxplot</a:t>
              </a:r>
              <a:r>
                <a:rPr lang="en-SG" sz="1100" dirty="0"/>
                <a:t>(x="duration", data=movies)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BF8D7-5DC5-CBAC-3CBA-4864F992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230702"/>
            <a:ext cx="5483303" cy="48217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59A5708-70F3-C062-F73A-755008E1BC59}"/>
              </a:ext>
            </a:extLst>
          </p:cNvPr>
          <p:cNvGrpSpPr/>
          <p:nvPr/>
        </p:nvGrpSpPr>
        <p:grpSpPr>
          <a:xfrm>
            <a:off x="425735" y="426954"/>
            <a:ext cx="5483302" cy="2933103"/>
            <a:chOff x="425735" y="426954"/>
            <a:chExt cx="5483302" cy="29331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8DBAF6-6C62-14A5-86FB-C743439A8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135"/>
            <a:stretch/>
          </p:blipFill>
          <p:spPr>
            <a:xfrm>
              <a:off x="425735" y="426954"/>
              <a:ext cx="5483302" cy="29331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25B29B-8313-D7EB-7047-141BF7E884CE}"/>
                </a:ext>
              </a:extLst>
            </p:cNvPr>
            <p:cNvSpPr txBox="1"/>
            <p:nvPr/>
          </p:nvSpPr>
          <p:spPr>
            <a:xfrm>
              <a:off x="821058" y="1717477"/>
              <a:ext cx="4454886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(x="Type", y="Si", data=glass)</a:t>
              </a: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11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299BAD-CD04-F2FB-A58A-C8B19036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60" y="1047959"/>
            <a:ext cx="5623425" cy="51662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A6E8096-7FBE-1131-3329-F46E53F3B8EA}"/>
              </a:ext>
            </a:extLst>
          </p:cNvPr>
          <p:cNvGrpSpPr/>
          <p:nvPr/>
        </p:nvGrpSpPr>
        <p:grpSpPr>
          <a:xfrm>
            <a:off x="472576" y="440179"/>
            <a:ext cx="5623424" cy="4411874"/>
            <a:chOff x="472576" y="440179"/>
            <a:chExt cx="5623424" cy="4411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D8589-29D6-A44C-16E6-1826E5D6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576" y="440179"/>
              <a:ext cx="5623424" cy="44118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58029-9901-D44E-53A5-3506F181DB0C}"/>
                </a:ext>
              </a:extLst>
            </p:cNvPr>
            <p:cNvSpPr txBox="1"/>
            <p:nvPr/>
          </p:nvSpPr>
          <p:spPr>
            <a:xfrm>
              <a:off x="828315" y="3292277"/>
              <a:ext cx="4701628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import </a:t>
              </a:r>
              <a:r>
                <a:rPr lang="en-GB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GB" sz="1100" dirty="0">
                  <a:latin typeface="Consolas" panose="020B0609020204030204" pitchFamily="49" charset="0"/>
                </a:rPr>
                <a:t> as </a:t>
              </a:r>
              <a:r>
                <a:rPr lang="en-GB" sz="1100" dirty="0" err="1">
                  <a:latin typeface="Consolas" panose="020B0609020204030204" pitchFamily="49" charset="0"/>
                </a:rPr>
                <a:t>plt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latin typeface="Consolas" panose="020B0609020204030204" pitchFamily="49" charset="0"/>
                </a:rPr>
                <a:t>import seaborn as </a:t>
              </a:r>
              <a:r>
                <a:rPr lang="en-GB" sz="1100" dirty="0" err="1">
                  <a:latin typeface="Consolas" panose="020B0609020204030204" pitchFamily="49" charset="0"/>
                </a:rPr>
                <a:t>sns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ax = </a:t>
              </a:r>
              <a:r>
                <a:rPr lang="en-GB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(x="duration", y="genre", data=movies)</a:t>
              </a:r>
              <a:endParaRPr lang="en-GB" sz="1100" dirty="0">
                <a:latin typeface="Consolas" panose="020B0609020204030204" pitchFamily="49" charset="0"/>
              </a:endParaRPr>
            </a:p>
            <a:p>
              <a:endParaRPr lang="en-GB" sz="1100" dirty="0">
                <a:latin typeface="Consolas" panose="020B0609020204030204" pitchFamily="49" charset="0"/>
              </a:endParaRPr>
            </a:p>
            <a:p>
              <a:r>
                <a:rPr lang="en-GB" sz="1100" dirty="0" err="1">
                  <a:latin typeface="Consolas" panose="020B0609020204030204" pitchFamily="49" charset="0"/>
                </a:rPr>
                <a:t>plt.show</a:t>
              </a:r>
              <a:r>
                <a:rPr lang="en-GB" sz="1100" dirty="0">
                  <a:latin typeface="Consolas" panose="020B0609020204030204" pitchFamily="49" charset="0"/>
                </a:rPr>
                <a:t>()</a:t>
              </a:r>
              <a:endParaRPr lang="en-SG" sz="11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7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4607A-95E0-B676-4C10-98138811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54" y="1004549"/>
            <a:ext cx="5555024" cy="5085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CD51457-DCF3-116A-B524-FDF01DCA343B}"/>
              </a:ext>
            </a:extLst>
          </p:cNvPr>
          <p:cNvGrpSpPr/>
          <p:nvPr/>
        </p:nvGrpSpPr>
        <p:grpSpPr>
          <a:xfrm>
            <a:off x="601473" y="656274"/>
            <a:ext cx="5555023" cy="3254082"/>
            <a:chOff x="608730" y="315188"/>
            <a:chExt cx="5555023" cy="32540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CB5EB6-EA97-44E8-788A-7A3743ADB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30" y="315188"/>
              <a:ext cx="5555023" cy="32540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6B7B58-37C7-E3AE-156F-E82CA0ADF778}"/>
                </a:ext>
              </a:extLst>
            </p:cNvPr>
            <p:cNvSpPr txBox="1"/>
            <p:nvPr/>
          </p:nvSpPr>
          <p:spPr>
            <a:xfrm>
              <a:off x="947841" y="1630180"/>
              <a:ext cx="450953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00000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 dirty="0"/>
                <a:t>import </a:t>
              </a:r>
              <a:r>
                <a:rPr lang="en-SG" sz="1100" dirty="0" err="1"/>
                <a:t>matplotlib.pyplot</a:t>
              </a:r>
              <a:r>
                <a:rPr lang="en-SG" sz="1100" dirty="0"/>
                <a:t> as </a:t>
              </a:r>
              <a:r>
                <a:rPr lang="en-SG" sz="1100" dirty="0" err="1"/>
                <a:t>plt</a:t>
              </a:r>
              <a:endParaRPr lang="en-SG" sz="1100" dirty="0"/>
            </a:p>
            <a:p>
              <a:r>
                <a:rPr lang="en-SG" sz="1100" dirty="0"/>
                <a:t>import seaborn as </a:t>
              </a:r>
              <a:r>
                <a:rPr lang="en-SG" sz="1100" dirty="0" err="1"/>
                <a:t>sns</a:t>
              </a:r>
              <a:endParaRPr lang="en-SG" sz="1100" dirty="0"/>
            </a:p>
            <a:p>
              <a:endParaRPr lang="en-SG" sz="1100" dirty="0"/>
            </a:p>
            <a:p>
              <a:r>
                <a:rPr lang="en-SG" sz="1100" dirty="0" err="1">
                  <a:solidFill>
                    <a:srgbClr val="FF0000"/>
                  </a:solidFill>
                </a:rPr>
                <a:t>ax</a:t>
              </a:r>
              <a:r>
                <a:rPr lang="en-SG" sz="1100" dirty="0">
                  <a:solidFill>
                    <a:srgbClr val="FF0000"/>
                  </a:solidFill>
                </a:rPr>
                <a:t> = </a:t>
              </a:r>
              <a:r>
                <a:rPr lang="en-SG" sz="1100" dirty="0" err="1">
                  <a:solidFill>
                    <a:srgbClr val="FF0000"/>
                  </a:solidFill>
                </a:rPr>
                <a:t>sns.violinplot</a:t>
              </a:r>
              <a:r>
                <a:rPr lang="en-SG" sz="1100" dirty="0">
                  <a:solidFill>
                    <a:srgbClr val="FF0000"/>
                  </a:solidFill>
                </a:rPr>
                <a:t>(x='Generosity', data=happiness)</a:t>
              </a:r>
            </a:p>
            <a:p>
              <a:endParaRPr lang="en-SG" sz="1100" dirty="0"/>
            </a:p>
            <a:p>
              <a:r>
                <a:rPr lang="en-SG" sz="1100" dirty="0" err="1"/>
                <a:t>plt.show</a:t>
              </a:r>
              <a:r>
                <a:rPr lang="en-SG" sz="11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3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50E59-E1B0-98C5-A49F-8FCD193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68" y="1269264"/>
            <a:ext cx="5657206" cy="515670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ECD5A8-E9FD-DB15-2BFD-1C14D6FE61A0}"/>
              </a:ext>
            </a:extLst>
          </p:cNvPr>
          <p:cNvGrpSpPr/>
          <p:nvPr/>
        </p:nvGrpSpPr>
        <p:grpSpPr>
          <a:xfrm>
            <a:off x="438793" y="300843"/>
            <a:ext cx="5657207" cy="4443865"/>
            <a:chOff x="297906" y="329871"/>
            <a:chExt cx="5657207" cy="44438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AE90BE-F31E-29C1-8013-432708D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906" y="329871"/>
              <a:ext cx="5657207" cy="4443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CB1FDE-2245-730C-C278-8A48E721675D}"/>
                </a:ext>
              </a:extLst>
            </p:cNvPr>
            <p:cNvSpPr txBox="1"/>
            <p:nvPr/>
          </p:nvSpPr>
          <p:spPr>
            <a:xfrm>
              <a:off x="680502" y="3195630"/>
              <a:ext cx="4892013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noProof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sns.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violinplot</a:t>
              </a:r>
              <a:r>
                <a:rPr lang="en-SG" sz="1100" dirty="0">
                  <a:latin typeface="Consolas" panose="020B0609020204030204" pitchFamily="49" charset="0"/>
                </a:rPr>
                <a:t>(x='Score', y='Class', data=scores)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36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FE1F6-62EE-B076-9220-EAAD0323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58" y="865114"/>
            <a:ext cx="5631526" cy="512777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7597A8-6527-CF0D-2CC1-67D9FCE2598F}"/>
              </a:ext>
            </a:extLst>
          </p:cNvPr>
          <p:cNvGrpSpPr/>
          <p:nvPr/>
        </p:nvGrpSpPr>
        <p:grpSpPr>
          <a:xfrm>
            <a:off x="390764" y="534284"/>
            <a:ext cx="5631526" cy="4097706"/>
            <a:chOff x="390764" y="534284"/>
            <a:chExt cx="5631526" cy="409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551E1-02A3-A353-6FB5-A9227EAD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64" y="534284"/>
              <a:ext cx="5631526" cy="40977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2B79F-6A44-E9BD-59E2-1446BF4AAA9C}"/>
                </a:ext>
              </a:extLst>
            </p:cNvPr>
            <p:cNvSpPr txBox="1"/>
            <p:nvPr/>
          </p:nvSpPr>
          <p:spPr>
            <a:xfrm>
              <a:off x="754743" y="3166998"/>
              <a:ext cx="4688114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nsolas" panose="020B0609020204030204" pitchFamily="49" charset="0"/>
                </a:rPr>
                <a:t>import </a:t>
              </a:r>
              <a:r>
                <a:rPr lang="en-SG" sz="1100" dirty="0" err="1">
                  <a:latin typeface="Consolas" panose="020B0609020204030204" pitchFamily="49" charset="0"/>
                </a:rPr>
                <a:t>matplotlib.pyplot</a:t>
              </a:r>
              <a:r>
                <a:rPr lang="en-SG" sz="1100" dirty="0">
                  <a:latin typeface="Consolas" panose="020B0609020204030204" pitchFamily="49" charset="0"/>
                </a:rPr>
                <a:t> as </a:t>
              </a:r>
              <a:r>
                <a:rPr lang="en-SG" sz="1100" dirty="0" err="1">
                  <a:latin typeface="Consolas" panose="020B0609020204030204" pitchFamily="49" charset="0"/>
                </a:rPr>
                <a:t>plt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>
                  <a:latin typeface="Consolas" panose="020B0609020204030204" pitchFamily="49" charset="0"/>
                </a:rPr>
                <a:t>import seaborn as </a:t>
              </a:r>
              <a:r>
                <a:rPr lang="en-SG" sz="1100" dirty="0" err="1">
                  <a:latin typeface="Consolas" panose="020B0609020204030204" pitchFamily="49" charset="0"/>
                </a:rPr>
                <a:t>sns</a:t>
              </a:r>
              <a:endParaRPr lang="en-SG" sz="1100" dirty="0">
                <a:latin typeface="Consolas" panose="020B0609020204030204" pitchFamily="49" charset="0"/>
              </a:endParaRP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ax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= </a:t>
              </a:r>
              <a:r>
                <a:rPr lang="en-SG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sns.violinplot</a:t>
              </a:r>
              <a:r>
                <a:rPr lang="en-SG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(x="airline", y="delay", data=arrivals)</a:t>
              </a:r>
            </a:p>
            <a:p>
              <a:endParaRPr lang="en-SG" sz="1100" dirty="0">
                <a:latin typeface="Consolas" panose="020B0609020204030204" pitchFamily="49" charset="0"/>
              </a:endParaRPr>
            </a:p>
            <a:p>
              <a:r>
                <a:rPr lang="en-SG" sz="1100" dirty="0" err="1">
                  <a:latin typeface="Consolas" panose="020B0609020204030204" pitchFamily="49" charset="0"/>
                </a:rPr>
                <a:t>plt.show</a:t>
              </a:r>
              <a:r>
                <a:rPr lang="en-SG" sz="1100" dirty="0">
                  <a:latin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7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649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</cp:revision>
  <dcterms:created xsi:type="dcterms:W3CDTF">2022-11-13T04:22:52Z</dcterms:created>
  <dcterms:modified xsi:type="dcterms:W3CDTF">2022-11-13T10:57:56Z</dcterms:modified>
</cp:coreProperties>
</file>