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7" r:id="rId7"/>
    <p:sldId id="263" r:id="rId8"/>
    <p:sldId id="272" r:id="rId9"/>
    <p:sldId id="274" r:id="rId10"/>
    <p:sldId id="260" r:id="rId11"/>
    <p:sldId id="264" r:id="rId12"/>
    <p:sldId id="262" r:id="rId13"/>
    <p:sldId id="265" r:id="rId14"/>
    <p:sldId id="266" r:id="rId15"/>
    <p:sldId id="267" r:id="rId16"/>
    <p:sldId id="269" r:id="rId17"/>
    <p:sldId id="300" r:id="rId18"/>
    <p:sldId id="283" r:id="rId19"/>
    <p:sldId id="302" r:id="rId20"/>
    <p:sldId id="270" r:id="rId21"/>
    <p:sldId id="273" r:id="rId22"/>
    <p:sldId id="278" r:id="rId23"/>
    <p:sldId id="275" r:id="rId24"/>
    <p:sldId id="268" r:id="rId25"/>
    <p:sldId id="301" r:id="rId26"/>
    <p:sldId id="271" r:id="rId27"/>
    <p:sldId id="279" r:id="rId28"/>
    <p:sldId id="310" r:id="rId29"/>
    <p:sldId id="280" r:id="rId30"/>
    <p:sldId id="281" r:id="rId31"/>
    <p:sldId id="285" r:id="rId32"/>
    <p:sldId id="282" r:id="rId33"/>
    <p:sldId id="303" r:id="rId34"/>
    <p:sldId id="284" r:id="rId35"/>
    <p:sldId id="289" r:id="rId36"/>
    <p:sldId id="276" r:id="rId37"/>
    <p:sldId id="286" r:id="rId38"/>
    <p:sldId id="287" r:id="rId39"/>
    <p:sldId id="288" r:id="rId40"/>
    <p:sldId id="290" r:id="rId41"/>
    <p:sldId id="291" r:id="rId42"/>
    <p:sldId id="292" r:id="rId43"/>
    <p:sldId id="293" r:id="rId44"/>
    <p:sldId id="305" r:id="rId45"/>
    <p:sldId id="294" r:id="rId46"/>
    <p:sldId id="295" r:id="rId47"/>
    <p:sldId id="296" r:id="rId48"/>
    <p:sldId id="297" r:id="rId49"/>
    <p:sldId id="298" r:id="rId50"/>
    <p:sldId id="299" r:id="rId51"/>
    <p:sldId id="304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camp.com/learn/assessments?technologies=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Statistical Experimentation</a:t>
            </a:r>
          </a:p>
          <a:p>
            <a:r>
              <a:rPr lang="en-SG" sz="1600">
                <a:hlinkClick r:id="rId2"/>
              </a:rPr>
              <a:t>https://app.datacamp.com/learn/assessments?technologies=Python</a:t>
            </a:r>
            <a:endParaRPr lang="en-GB" sz="160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166A53-4440-8704-1E0F-993E260F829F}"/>
              </a:ext>
            </a:extLst>
          </p:cNvPr>
          <p:cNvGrpSpPr/>
          <p:nvPr/>
        </p:nvGrpSpPr>
        <p:grpSpPr>
          <a:xfrm>
            <a:off x="3335423" y="1639840"/>
            <a:ext cx="5521154" cy="3578320"/>
            <a:chOff x="886903" y="209910"/>
            <a:chExt cx="5521154" cy="3578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C357F4-F78C-9442-940B-04B4ABB0D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297"/>
            <a:stretch/>
          </p:blipFill>
          <p:spPr>
            <a:xfrm>
              <a:off x="886903" y="209910"/>
              <a:ext cx="5521154" cy="35783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2BED5-0B4E-17D8-B3C2-4ECB9CB9BA59}"/>
                </a:ext>
              </a:extLst>
            </p:cNvPr>
            <p:cNvSpPr txBox="1"/>
            <p:nvPr/>
          </p:nvSpPr>
          <p:spPr>
            <a:xfrm>
              <a:off x="1175660" y="1596963"/>
              <a:ext cx="445588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(42)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np.random.randint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(0, 11, 5)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3D9466-EA74-E52C-776C-904B8F270591}"/>
              </a:ext>
            </a:extLst>
          </p:cNvPr>
          <p:cNvGrpSpPr/>
          <p:nvPr/>
        </p:nvGrpSpPr>
        <p:grpSpPr>
          <a:xfrm>
            <a:off x="3350382" y="1529886"/>
            <a:ext cx="5491236" cy="3798228"/>
            <a:chOff x="1533678" y="188824"/>
            <a:chExt cx="5491236" cy="3798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CAE37-8571-3174-3FC6-EBCE153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678" y="188824"/>
              <a:ext cx="5491236" cy="379822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625F00-3E2D-E196-0306-53E285DF7404}"/>
                </a:ext>
              </a:extLst>
            </p:cNvPr>
            <p:cNvSpPr txBox="1"/>
            <p:nvPr/>
          </p:nvSpPr>
          <p:spPr>
            <a:xfrm>
              <a:off x="1843314" y="1483140"/>
              <a:ext cx="4252686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seed = 121120</a:t>
              </a: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(seed)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(5, 50))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60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3B3C8B-DA76-CD72-0D99-488F40D0CC3C}"/>
              </a:ext>
            </a:extLst>
          </p:cNvPr>
          <p:cNvGrpSpPr/>
          <p:nvPr/>
        </p:nvGrpSpPr>
        <p:grpSpPr>
          <a:xfrm>
            <a:off x="3238157" y="846981"/>
            <a:ext cx="5715686" cy="5164038"/>
            <a:chOff x="2543175" y="219075"/>
            <a:chExt cx="5715686" cy="51640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ED44AF-C063-6469-B878-8503CE8E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219075"/>
              <a:ext cx="5715686" cy="51640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3CFBD6-42C0-B89B-A6C9-A20FDEB36B8B}"/>
                </a:ext>
              </a:extLst>
            </p:cNvPr>
            <p:cNvSpPr txBox="1"/>
            <p:nvPr/>
          </p:nvSpPr>
          <p:spPr>
            <a:xfrm>
              <a:off x="2888342" y="2198742"/>
              <a:ext cx="4509530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numpy</a:t>
              </a:r>
              <a:r>
                <a:rPr lang="en-SG" sz="1100" dirty="0"/>
                <a:t> as np</a:t>
              </a:r>
            </a:p>
            <a:p>
              <a:endParaRPr lang="en-SG" sz="1100" dirty="0"/>
            </a:p>
            <a:p>
              <a:r>
                <a:rPr lang="en-SG" sz="1100" dirty="0"/>
                <a:t>lower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0.025)</a:t>
              </a:r>
            </a:p>
            <a:p>
              <a:r>
                <a:rPr lang="en-SG" sz="1100" dirty="0"/>
                <a:t>upper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0.975)</a:t>
              </a:r>
            </a:p>
            <a:p>
              <a:endParaRPr lang="en-SG" sz="1100" dirty="0"/>
            </a:p>
            <a:p>
              <a:r>
                <a:rPr lang="en-SG" sz="1100" dirty="0"/>
                <a:t>print(</a:t>
              </a:r>
              <a:r>
                <a:rPr lang="en-SG" sz="1100" dirty="0" err="1"/>
                <a:t>f"""Lower</a:t>
              </a:r>
              <a:r>
                <a:rPr lang="en-SG" sz="1100" dirty="0"/>
                <a:t> bound: {round(lower, 2)}\n</a:t>
              </a:r>
            </a:p>
            <a:p>
              <a:r>
                <a:rPr lang="en-SG" sz="1100" dirty="0"/>
                <a:t>Upper bound: {round(upper, 2)}""")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4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8A4524-2AE6-1AFC-F50E-12EB4986829B}"/>
              </a:ext>
            </a:extLst>
          </p:cNvPr>
          <p:cNvGrpSpPr/>
          <p:nvPr/>
        </p:nvGrpSpPr>
        <p:grpSpPr>
          <a:xfrm>
            <a:off x="3365712" y="442519"/>
            <a:ext cx="5460576" cy="5972962"/>
            <a:chOff x="662572" y="226502"/>
            <a:chExt cx="5460576" cy="5972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D82F-E061-82D7-87CE-EE5D8D11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572" y="226502"/>
              <a:ext cx="5460576" cy="5972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C92B5-BCBF-4568-ADAC-E9F2E16ED017}"/>
                </a:ext>
              </a:extLst>
            </p:cNvPr>
            <p:cNvSpPr txBox="1"/>
            <p:nvPr/>
          </p:nvSpPr>
          <p:spPr>
            <a:xfrm>
              <a:off x="956653" y="4066008"/>
              <a:ext cx="487241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.distributions.empirical_distribution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import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ECDF</a:t>
              </a:r>
            </a:p>
            <a:p>
              <a:endParaRPr lang="en-SG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ECDF(x)</a:t>
              </a:r>
            </a:p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(40))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0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742A95-7857-E8EC-100B-1B62FB87E193}"/>
              </a:ext>
            </a:extLst>
          </p:cNvPr>
          <p:cNvGrpSpPr/>
          <p:nvPr/>
        </p:nvGrpSpPr>
        <p:grpSpPr>
          <a:xfrm>
            <a:off x="3045959" y="1515569"/>
            <a:ext cx="6100082" cy="3826861"/>
            <a:chOff x="1280432" y="285750"/>
            <a:chExt cx="6100082" cy="3826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ED42BB-F5C3-75C7-3075-A805F07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32" y="285750"/>
              <a:ext cx="6100082" cy="3826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35AB9-6724-74B3-1882-3CA349D41DBA}"/>
                </a:ext>
              </a:extLst>
            </p:cNvPr>
            <p:cNvSpPr txBox="1"/>
            <p:nvPr/>
          </p:nvSpPr>
          <p:spPr>
            <a:xfrm>
              <a:off x="1698172" y="1780620"/>
              <a:ext cx="34398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sv-SE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10000)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67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512F6-CF44-98C1-1923-7342F8DADA44}"/>
              </a:ext>
            </a:extLst>
          </p:cNvPr>
          <p:cNvGrpSpPr/>
          <p:nvPr/>
        </p:nvGrpSpPr>
        <p:grpSpPr>
          <a:xfrm>
            <a:off x="3114902" y="1558820"/>
            <a:ext cx="5962196" cy="3740359"/>
            <a:chOff x="1512660" y="496207"/>
            <a:chExt cx="5962196" cy="37403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FDEF12-C952-2A9E-4890-A1FD505A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660" y="496207"/>
              <a:ext cx="5962196" cy="3740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1C391-318F-D2BF-86E9-B5C52145F9C4}"/>
                </a:ext>
              </a:extLst>
            </p:cNvPr>
            <p:cNvSpPr txBox="1"/>
            <p:nvPr/>
          </p:nvSpPr>
          <p:spPr>
            <a:xfrm>
              <a:off x="1865086" y="1947826"/>
              <a:ext cx="34398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data = </a:t>
              </a:r>
              <a:r>
                <a:rPr lang="en-SG" sz="1100" dirty="0" err="1">
                  <a:latin typeface="Consolas" panose="020B0609020204030204" pitchFamily="49" charset="0"/>
                </a:rPr>
                <a:t>np.array</a:t>
              </a:r>
              <a:r>
                <a:rPr lang="en-SG" sz="1100" dirty="0">
                  <a:latin typeface="Consolas" panose="020B0609020204030204" pitchFamily="49" charset="0"/>
                </a:rPr>
                <a:t>([13, 28, 56, 31, 63])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(data, 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46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738D4E-4C88-31DC-255B-DD7AB0337421}"/>
              </a:ext>
            </a:extLst>
          </p:cNvPr>
          <p:cNvGrpSpPr/>
          <p:nvPr/>
        </p:nvGrpSpPr>
        <p:grpSpPr>
          <a:xfrm>
            <a:off x="3102917" y="1274462"/>
            <a:ext cx="5986165" cy="4309076"/>
            <a:chOff x="1012317" y="221524"/>
            <a:chExt cx="5986165" cy="4309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170BD-5128-1C3D-6E66-C83D74FD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17" y="221524"/>
              <a:ext cx="5986165" cy="43090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964D0B-3BBD-F8A3-FF57-424C840D47E7}"/>
                </a:ext>
              </a:extLst>
            </p:cNvPr>
            <p:cNvSpPr txBox="1"/>
            <p:nvPr/>
          </p:nvSpPr>
          <p:spPr>
            <a:xfrm>
              <a:off x="1364343" y="2318006"/>
              <a:ext cx="4608285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purchases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(chocolate, 3, 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 dirty="0"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print(purchases)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3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84FF4D-07A4-1E45-8A55-C8BCEB2FF27C}"/>
              </a:ext>
            </a:extLst>
          </p:cNvPr>
          <p:cNvSpPr txBox="1"/>
          <p:nvPr/>
        </p:nvSpPr>
        <p:spPr>
          <a:xfrm>
            <a:off x="2750574" y="5403591"/>
            <a:ext cx="676951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 b="1"/>
              <a:t>ttest_ind</a:t>
            </a:r>
            <a:r>
              <a:rPr lang="en-SG" sz="1200"/>
              <a:t> calculates the T-test for the means of TWO INDEPENDENT samples of scores. This is a two-sided test for the null hypothesis that 2 independent samples have identical average (expected) values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46D49-FA5C-B746-7F50-0E7CD9B349F3}"/>
              </a:ext>
            </a:extLst>
          </p:cNvPr>
          <p:cNvGrpSpPr/>
          <p:nvPr/>
        </p:nvGrpSpPr>
        <p:grpSpPr>
          <a:xfrm>
            <a:off x="2552700" y="633259"/>
            <a:ext cx="7086600" cy="4514850"/>
            <a:chOff x="2552700" y="1171575"/>
            <a:chExt cx="7086600" cy="4514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096D94-6540-86A1-15C7-B44C4B78C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1171575"/>
              <a:ext cx="7086600" cy="4514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9CDE3-A67B-D125-E443-A70B12018CC6}"/>
                </a:ext>
              </a:extLst>
            </p:cNvPr>
            <p:cNvSpPr txBox="1"/>
            <p:nvPr/>
          </p:nvSpPr>
          <p:spPr>
            <a:xfrm>
              <a:off x="2947679" y="1992725"/>
              <a:ext cx="634380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We have decided to use the T-test in python between two datasets. What does the p-value of the following implementation of the T-test between two datasets in python signify?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t_stat, p = </a:t>
              </a:r>
              <a:r>
                <a:rPr lang="en-SG" sz="1100" b="1"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(data1, data2)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302DFE-88DF-5EF7-C37E-3D36E08A84CD}"/>
                </a:ext>
              </a:extLst>
            </p:cNvPr>
            <p:cNvSpPr/>
            <p:nvPr/>
          </p:nvSpPr>
          <p:spPr>
            <a:xfrm>
              <a:off x="2750574" y="4247535"/>
              <a:ext cx="6769510" cy="427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3830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75303D-CC97-927C-868B-F03FBAD53716}"/>
              </a:ext>
            </a:extLst>
          </p:cNvPr>
          <p:cNvGrpSpPr/>
          <p:nvPr/>
        </p:nvGrpSpPr>
        <p:grpSpPr>
          <a:xfrm>
            <a:off x="2714625" y="1052512"/>
            <a:ext cx="6762750" cy="4752975"/>
            <a:chOff x="2714625" y="1052512"/>
            <a:chExt cx="6762750" cy="47529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1EA737-BA79-DD67-CE9A-A6042142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052512"/>
              <a:ext cx="6762750" cy="47529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373318-6B4D-B12F-14B5-4CEFB0281588}"/>
                </a:ext>
              </a:extLst>
            </p:cNvPr>
            <p:cNvSpPr txBox="1"/>
            <p:nvPr/>
          </p:nvSpPr>
          <p:spPr>
            <a:xfrm>
              <a:off x="3103285" y="2735826"/>
              <a:ext cx="4655004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A8F801-8513-EDB0-6463-7D193B72CB55}"/>
                </a:ext>
              </a:extLst>
            </p:cNvPr>
            <p:cNvSpPr/>
            <p:nvPr/>
          </p:nvSpPr>
          <p:spPr>
            <a:xfrm>
              <a:off x="3583859" y="4092678"/>
              <a:ext cx="929148" cy="420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8EB92A-BFC6-7F17-45FE-B305A49ADFB6}"/>
              </a:ext>
            </a:extLst>
          </p:cNvPr>
          <p:cNvGrpSpPr/>
          <p:nvPr/>
        </p:nvGrpSpPr>
        <p:grpSpPr>
          <a:xfrm>
            <a:off x="3163144" y="1677016"/>
            <a:ext cx="5865711" cy="3503968"/>
            <a:chOff x="2843212" y="1485900"/>
            <a:chExt cx="5865711" cy="35039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D3D86B-DF3B-7FE5-ACAA-0245FF23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485900"/>
              <a:ext cx="5865711" cy="35039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17E65B-C4A2-3197-59BD-9A58EA9EADB5}"/>
                </a:ext>
              </a:extLst>
            </p:cNvPr>
            <p:cNvSpPr txBox="1"/>
            <p:nvPr/>
          </p:nvSpPr>
          <p:spPr>
            <a:xfrm>
              <a:off x="3191774" y="2968245"/>
              <a:ext cx="4655004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C9C7B-98D5-95A3-C896-11C40B1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1251247"/>
            <a:ext cx="5012897" cy="47239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E44D3-1EA1-5A90-0834-3325877C6467}"/>
              </a:ext>
            </a:extLst>
          </p:cNvPr>
          <p:cNvGrpSpPr/>
          <p:nvPr/>
        </p:nvGrpSpPr>
        <p:grpSpPr>
          <a:xfrm>
            <a:off x="703442" y="314110"/>
            <a:ext cx="5640375" cy="4649907"/>
            <a:chOff x="455625" y="241539"/>
            <a:chExt cx="5640375" cy="46499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AC2B91-8608-E8F2-57ED-9A6D9AD0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25" y="241539"/>
              <a:ext cx="5640375" cy="46499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EAAFDD-EAF9-B737-4F84-9B2C8E8F2B9C}"/>
                </a:ext>
              </a:extLst>
            </p:cNvPr>
            <p:cNvSpPr txBox="1"/>
            <p:nvPr/>
          </p:nvSpPr>
          <p:spPr>
            <a:xfrm>
              <a:off x="906641" y="2166419"/>
              <a:ext cx="4674102" cy="2292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sns.set_context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latin typeface="Consolas" panose="020B0609020204030204" pitchFamily="49" charset="0"/>
                </a:rPr>
                <a:t>rc</a:t>
              </a:r>
              <a:r>
                <a:rPr lang="en-SG" sz="1100" dirty="0">
                  <a:latin typeface="Consolas" panose="020B0609020204030204" pitchFamily="49" charset="0"/>
                </a:rPr>
                <a:t>={"font.size":18})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latin typeface="Consolas" panose="020B0609020204030204" pitchFamily="49" charset="0"/>
                </a:rPr>
                <a:t>sns.boxplot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100" dirty="0">
                  <a:latin typeface="Consolas" panose="020B0609020204030204" pitchFamily="49" charset="0"/>
                </a:rPr>
                <a:t>= "species",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100" dirty="0">
                  <a:latin typeface="Consolas" panose="020B0609020204030204" pitchFamily="49" charset="0"/>
                </a:rPr>
                <a:t>= "</a:t>
              </a:r>
              <a:r>
                <a:rPr lang="en-SG" sz="1100" dirty="0" err="1">
                  <a:latin typeface="Consolas" panose="020B0609020204030204" pitchFamily="49" charset="0"/>
                </a:rPr>
                <a:t>sepal_length</a:t>
              </a:r>
              <a:r>
                <a:rPr lang="en-SG" sz="1100" dirty="0">
                  <a:latin typeface="Consolas" panose="020B0609020204030204" pitchFamily="49" charset="0"/>
                </a:rPr>
                <a:t>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data=iris,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order </a:t>
              </a:r>
              <a:r>
                <a:rPr lang="en-SG" sz="1100" dirty="0">
                  <a:latin typeface="Consolas" panose="020B0609020204030204" pitchFamily="49" charset="0"/>
                </a:rPr>
                <a:t>= ["virginica", "versicolor", "</a:t>
              </a:r>
              <a:r>
                <a:rPr lang="en-SG" sz="1100" dirty="0" err="1">
                  <a:latin typeface="Consolas" panose="020B0609020204030204" pitchFamily="49" charset="0"/>
                </a:rPr>
                <a:t>setosa</a:t>
              </a:r>
              <a:r>
                <a:rPr lang="en-SG" sz="1100" dirty="0">
                  <a:latin typeface="Consolas" panose="020B0609020204030204" pitchFamily="49" charset="0"/>
                </a:rPr>
                <a:t>"]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92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CB4ADF-269D-42CC-5A51-C8B5F174BCFE}"/>
              </a:ext>
            </a:extLst>
          </p:cNvPr>
          <p:cNvGrpSpPr/>
          <p:nvPr/>
        </p:nvGrpSpPr>
        <p:grpSpPr>
          <a:xfrm>
            <a:off x="2826004" y="341699"/>
            <a:ext cx="5761926" cy="4147660"/>
            <a:chOff x="1519718" y="225585"/>
            <a:chExt cx="5761926" cy="4147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9A7FEA-9793-476D-561B-1B5898DC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718" y="225585"/>
              <a:ext cx="5761926" cy="4147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72787-24E2-3B29-D541-1A533F1BDC15}"/>
                </a:ext>
              </a:extLst>
            </p:cNvPr>
            <p:cNvSpPr txBox="1"/>
            <p:nvPr/>
          </p:nvSpPr>
          <p:spPr>
            <a:xfrm>
              <a:off x="1828101" y="2215916"/>
              <a:ext cx="4892013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scipy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tstat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new_batteries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old_batteries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75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5FB934-4373-4A57-4E2D-03B22C766737}"/>
              </a:ext>
            </a:extLst>
          </p:cNvPr>
          <p:cNvGrpSpPr/>
          <p:nvPr/>
        </p:nvGrpSpPr>
        <p:grpSpPr>
          <a:xfrm>
            <a:off x="2714951" y="394594"/>
            <a:ext cx="5845815" cy="3714365"/>
            <a:chOff x="2526265" y="336537"/>
            <a:chExt cx="5845815" cy="3714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A26E75-4734-39AD-CAD1-B51103AE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6265" y="336537"/>
              <a:ext cx="5845815" cy="3714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5F2BF-B6DB-0269-AE8D-17DFDF192E72}"/>
                </a:ext>
              </a:extLst>
            </p:cNvPr>
            <p:cNvSpPr txBox="1"/>
            <p:nvPr/>
          </p:nvSpPr>
          <p:spPr>
            <a:xfrm>
              <a:off x="2875160" y="1896601"/>
              <a:ext cx="4892013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</a:t>
              </a:r>
              <a:r>
                <a:rPr lang="en-SG" sz="1100" dirty="0"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test=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stats.ttest_ind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group_a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group_b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</a:t>
              </a:r>
              <a:r>
                <a:rPr lang="en-SG" sz="1100" dirty="0" err="1">
                  <a:latin typeface="Consolas" panose="020B0609020204030204" pitchFamily="49" charset="0"/>
                </a:rPr>
                <a:t>test.pvalue.round</a:t>
              </a:r>
              <a:r>
                <a:rPr lang="en-SG" sz="1100" dirty="0">
                  <a:latin typeface="Consolas" panose="020B0609020204030204" pitchFamily="49" charset="0"/>
                </a:rPr>
                <a:t>(3))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D7E1BD-5A25-1E10-3C21-1654233B86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51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2F91-751C-9F93-22BC-837964E81B0E}"/>
              </a:ext>
            </a:extLst>
          </p:cNvPr>
          <p:cNvGrpSpPr/>
          <p:nvPr/>
        </p:nvGrpSpPr>
        <p:grpSpPr>
          <a:xfrm>
            <a:off x="2678891" y="395970"/>
            <a:ext cx="6290123" cy="3938675"/>
            <a:chOff x="2678891" y="395970"/>
            <a:chExt cx="6290123" cy="393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E8ED06-125A-F4ED-5D92-67DEBFF2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891" y="395970"/>
              <a:ext cx="6290123" cy="3938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42D83B-C697-FD2D-BEF0-CA9ED43DDC49}"/>
                </a:ext>
              </a:extLst>
            </p:cNvPr>
            <p:cNvSpPr txBox="1"/>
            <p:nvPr/>
          </p:nvSpPr>
          <p:spPr>
            <a:xfrm>
              <a:off x="3063846" y="1910461"/>
              <a:ext cx="4892013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norm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(30, 5, 1000000)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38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F34DBE-208B-66D3-0144-96822A5BF461}"/>
              </a:ext>
            </a:extLst>
          </p:cNvPr>
          <p:cNvGrpSpPr/>
          <p:nvPr/>
        </p:nvGrpSpPr>
        <p:grpSpPr>
          <a:xfrm>
            <a:off x="2734808" y="426132"/>
            <a:ext cx="5937477" cy="4389286"/>
            <a:chOff x="2734808" y="426132"/>
            <a:chExt cx="5937477" cy="4389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1388E4-1611-8041-B717-FEFF8B3A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08" y="426132"/>
              <a:ext cx="5937477" cy="4389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DAB0B-026F-9EC8-2BD3-27A0FA3A5A04}"/>
                </a:ext>
              </a:extLst>
            </p:cNvPr>
            <p:cNvSpPr txBox="1"/>
            <p:nvPr/>
          </p:nvSpPr>
          <p:spPr>
            <a:xfrm>
              <a:off x="3127829" y="1904055"/>
              <a:ext cx="42526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samples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(10, 100)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print(samples)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67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97210C-5ECA-7092-E29C-9DB1A16B679F}"/>
              </a:ext>
            </a:extLst>
          </p:cNvPr>
          <p:cNvGrpSpPr/>
          <p:nvPr/>
        </p:nvGrpSpPr>
        <p:grpSpPr>
          <a:xfrm>
            <a:off x="2935061" y="418419"/>
            <a:ext cx="5715454" cy="3792426"/>
            <a:chOff x="1236889" y="258762"/>
            <a:chExt cx="5715454" cy="37924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139C6C-AFEC-459B-C037-F343B27A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889" y="258762"/>
              <a:ext cx="5715454" cy="37924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4362E8-8A84-0041-13FA-634603B1D346}"/>
                </a:ext>
              </a:extLst>
            </p:cNvPr>
            <p:cNvSpPr txBox="1"/>
            <p:nvPr/>
          </p:nvSpPr>
          <p:spPr>
            <a:xfrm>
              <a:off x="1632857" y="1628511"/>
              <a:ext cx="34398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np.random.binomial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(10, 0.5, 100)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5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80EBFB-B428-3EAF-85A0-91CBD3F18EED}"/>
              </a:ext>
            </a:extLst>
          </p:cNvPr>
          <p:cNvGrpSpPr/>
          <p:nvPr/>
        </p:nvGrpSpPr>
        <p:grpSpPr>
          <a:xfrm>
            <a:off x="2662237" y="1390650"/>
            <a:ext cx="6867525" cy="4076700"/>
            <a:chOff x="2662237" y="1390650"/>
            <a:chExt cx="6867525" cy="4076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A08CBC-1213-D692-222B-412E9A74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237" y="1390650"/>
              <a:ext cx="6867525" cy="4076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ABF8FA-5697-71AD-D80F-C635EC557C91}"/>
                </a:ext>
              </a:extLst>
            </p:cNvPr>
            <p:cNvSpPr txBox="1"/>
            <p:nvPr/>
          </p:nvSpPr>
          <p:spPr>
            <a:xfrm>
              <a:off x="3044291" y="2798640"/>
              <a:ext cx="465500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 import random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n, p = 10, .5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size = 1000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 = 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binomial(n, p, size)</a:t>
              </a:r>
              <a:endParaRPr lang="en-SG" sz="11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50F913-EC96-C590-A74D-A4DB4D7FD8BE}"/>
                </a:ext>
              </a:extLst>
            </p:cNvPr>
            <p:cNvSpPr/>
            <p:nvPr/>
          </p:nvSpPr>
          <p:spPr>
            <a:xfrm>
              <a:off x="2943271" y="4495623"/>
              <a:ext cx="1754089" cy="3860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21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3BDB5D-811B-3E8C-6118-9ABA11B8A701}"/>
              </a:ext>
            </a:extLst>
          </p:cNvPr>
          <p:cNvGrpSpPr/>
          <p:nvPr/>
        </p:nvGrpSpPr>
        <p:grpSpPr>
          <a:xfrm>
            <a:off x="2964091" y="385534"/>
            <a:ext cx="5635624" cy="4804634"/>
            <a:chOff x="1411062" y="341991"/>
            <a:chExt cx="5635624" cy="48046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399A0-140F-C04C-B97C-1DD5525EFAF6}"/>
                </a:ext>
              </a:extLst>
            </p:cNvPr>
            <p:cNvGrpSpPr/>
            <p:nvPr/>
          </p:nvGrpSpPr>
          <p:grpSpPr>
            <a:xfrm>
              <a:off x="1411062" y="341991"/>
              <a:ext cx="5635624" cy="4804634"/>
              <a:chOff x="881290" y="254906"/>
              <a:chExt cx="5635624" cy="48046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4D190A-EC72-FA0A-020B-FEA63B9B1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290" y="254906"/>
                <a:ext cx="5635624" cy="480463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16237-2F02-CAD0-15AC-A4638E2F4EC8}"/>
                  </a:ext>
                </a:extLst>
              </p:cNvPr>
              <p:cNvSpPr/>
              <p:nvPr/>
            </p:nvSpPr>
            <p:spPr>
              <a:xfrm>
                <a:off x="1782245" y="3664446"/>
                <a:ext cx="728726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D01AC-131E-D99A-3967-270AB6DBE8C3}"/>
                </a:ext>
              </a:extLst>
            </p:cNvPr>
            <p:cNvSpPr txBox="1"/>
            <p:nvPr/>
          </p:nvSpPr>
          <p:spPr>
            <a:xfrm>
              <a:off x="1738539" y="2637109"/>
              <a:ext cx="465500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poisson</a:t>
              </a:r>
              <a:r>
                <a:rPr lang="en-SG" sz="1100" dirty="0">
                  <a:latin typeface="Consolas" panose="020B0609020204030204" pitchFamily="49" charset="0"/>
                </a:rPr>
                <a:t>, norm, beta,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prob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binom.pmf</a:t>
              </a:r>
              <a:r>
                <a:rPr lang="en-SG" sz="1100" dirty="0">
                  <a:latin typeface="Consolas" panose="020B0609020204030204" pitchFamily="49" charset="0"/>
                </a:rPr>
                <a:t>(2, 10, 0.25)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print(prob)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8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6CFB30-CC8B-E87B-213C-3E8DCD166080}"/>
              </a:ext>
            </a:extLst>
          </p:cNvPr>
          <p:cNvGrpSpPr/>
          <p:nvPr/>
        </p:nvGrpSpPr>
        <p:grpSpPr>
          <a:xfrm>
            <a:off x="3086868" y="706260"/>
            <a:ext cx="6018264" cy="5445480"/>
            <a:chOff x="2543175" y="214313"/>
            <a:chExt cx="6018264" cy="5445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B82C6D-E426-E53F-21B5-2903C5C8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214313"/>
              <a:ext cx="6018264" cy="54454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94439B-99FD-7842-2EDD-D747DD84FC65}"/>
                </a:ext>
              </a:extLst>
            </p:cNvPr>
            <p:cNvSpPr txBox="1"/>
            <p:nvPr/>
          </p:nvSpPr>
          <p:spPr>
            <a:xfrm>
              <a:off x="2890684" y="3285335"/>
              <a:ext cx="50888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statistic,pvalue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</a:t>
              </a:r>
              <a:r>
                <a:rPr lang="en-SG" sz="1100">
                  <a:latin typeface="Consolas" panose="020B0609020204030204" pitchFamily="49" charset="0"/>
                </a:rPr>
                <a:t>(df['City_A'], df['City_B'])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print(statistic,pvalue)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19D9B4-94E0-4100-16D8-8AF91E6DD9C1}"/>
              </a:ext>
            </a:extLst>
          </p:cNvPr>
          <p:cNvSpPr txBox="1"/>
          <p:nvPr/>
        </p:nvSpPr>
        <p:spPr>
          <a:xfrm>
            <a:off x="9290232" y="4200475"/>
            <a:ext cx="133598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related t-test</a:t>
            </a:r>
            <a:endParaRPr lang="en-SG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65B327-B8D4-19FF-8D83-76FC044F7246}"/>
              </a:ext>
            </a:extLst>
          </p:cNvPr>
          <p:cNvGrpSpPr/>
          <p:nvPr/>
        </p:nvGrpSpPr>
        <p:grpSpPr>
          <a:xfrm>
            <a:off x="2743200" y="814387"/>
            <a:ext cx="6705600" cy="5229225"/>
            <a:chOff x="2743200" y="814387"/>
            <a:chExt cx="6705600" cy="5229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D91C2-2BEE-CE57-9C03-A4E881920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814387"/>
              <a:ext cx="6705600" cy="52292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1FAB5D-B43D-631A-7078-F28F5AE2D255}"/>
                </a:ext>
              </a:extLst>
            </p:cNvPr>
            <p:cNvSpPr txBox="1"/>
            <p:nvPr/>
          </p:nvSpPr>
          <p:spPr>
            <a:xfrm>
              <a:off x="3154157" y="2465274"/>
              <a:ext cx="50888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ttest_rel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8105F4-B1A1-A7F4-BB06-9352A2281ACC}"/>
                </a:ext>
              </a:extLst>
            </p:cNvPr>
            <p:cNvSpPr/>
            <p:nvPr/>
          </p:nvSpPr>
          <p:spPr>
            <a:xfrm>
              <a:off x="3038168" y="4328652"/>
              <a:ext cx="1371600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4404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864FD0-302C-C730-584E-582849DAB51A}"/>
              </a:ext>
            </a:extLst>
          </p:cNvPr>
          <p:cNvGrpSpPr/>
          <p:nvPr/>
        </p:nvGrpSpPr>
        <p:grpSpPr>
          <a:xfrm>
            <a:off x="2822473" y="1297244"/>
            <a:ext cx="6188792" cy="4113937"/>
            <a:chOff x="2822473" y="1297244"/>
            <a:chExt cx="6188792" cy="4113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0C0C78-5E91-3A1A-9F09-4C7C1200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473" y="1297244"/>
              <a:ext cx="6188792" cy="411393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7195BD-D025-BE42-9208-42248EE2C911}"/>
                </a:ext>
              </a:extLst>
            </p:cNvPr>
            <p:cNvSpPr txBox="1"/>
            <p:nvPr/>
          </p:nvSpPr>
          <p:spPr>
            <a:xfrm>
              <a:off x="3023419" y="2127588"/>
              <a:ext cx="5810865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According to the following Shapiro-Wilk test results: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ShapiroResult(statistic=0.9844282269477844, pvalue=0.024980217218399048)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D23086-A54A-84B5-E50B-2678BF8C894A}"/>
                </a:ext>
              </a:extLst>
            </p:cNvPr>
            <p:cNvSpPr/>
            <p:nvPr/>
          </p:nvSpPr>
          <p:spPr>
            <a:xfrm>
              <a:off x="3023419" y="4055807"/>
              <a:ext cx="5810865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B6764-6035-DC41-3407-2D7F5B56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64" y="822476"/>
            <a:ext cx="5290433" cy="44465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D53C3-1922-BB10-9D21-BB15E06ED5F7}"/>
              </a:ext>
            </a:extLst>
          </p:cNvPr>
          <p:cNvGrpSpPr/>
          <p:nvPr/>
        </p:nvGrpSpPr>
        <p:grpSpPr>
          <a:xfrm>
            <a:off x="645149" y="422950"/>
            <a:ext cx="5318988" cy="4055292"/>
            <a:chOff x="283053" y="219165"/>
            <a:chExt cx="5821193" cy="45882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C734E9-C482-09AD-D70C-6B6B0B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053" y="219165"/>
              <a:ext cx="5821193" cy="4588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DBE21-0667-1996-C71F-9427331281E7}"/>
                </a:ext>
              </a:extLst>
            </p:cNvPr>
            <p:cNvSpPr txBox="1"/>
            <p:nvPr/>
          </p:nvSpPr>
          <p:spPr>
            <a:xfrm>
              <a:off x="716403" y="3160484"/>
              <a:ext cx="5046841" cy="1201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050" dirty="0">
                  <a:latin typeface="Consolas" panose="020B0609020204030204" pitchFamily="49" charset="0"/>
                </a:rPr>
                <a:t>import </a:t>
              </a:r>
              <a:r>
                <a:rPr lang="en-SG" sz="105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050" dirty="0">
                  <a:latin typeface="Consolas" panose="020B0609020204030204" pitchFamily="49" charset="0"/>
                </a:rPr>
                <a:t> as </a:t>
              </a:r>
              <a:r>
                <a:rPr lang="en-SG" sz="1050" dirty="0" err="1">
                  <a:latin typeface="Consolas" panose="020B0609020204030204" pitchFamily="49" charset="0"/>
                </a:rPr>
                <a:t>plt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>
                  <a:latin typeface="Consolas" panose="020B0609020204030204" pitchFamily="49" charset="0"/>
                </a:rPr>
                <a:t>import seaborn as </a:t>
              </a:r>
              <a:r>
                <a:rPr lang="en-SG" sz="1050" dirty="0" err="1">
                  <a:latin typeface="Consolas" panose="020B0609020204030204" pitchFamily="49" charset="0"/>
                </a:rPr>
                <a:t>sns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sns.boxplot</a:t>
              </a:r>
              <a:r>
                <a:rPr lang="en-SG" sz="105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 = 'airline', y = 'delay', data = arrivals)</a:t>
              </a: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latin typeface="Consolas" panose="020B0609020204030204" pitchFamily="49" charset="0"/>
                </a:rPr>
                <a:t>plt.show</a:t>
              </a:r>
              <a:r>
                <a:rPr lang="en-SG" sz="105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93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29507-D1B0-A490-430E-8601710FA18B}"/>
              </a:ext>
            </a:extLst>
          </p:cNvPr>
          <p:cNvGrpSpPr/>
          <p:nvPr/>
        </p:nvGrpSpPr>
        <p:grpSpPr>
          <a:xfrm>
            <a:off x="2543175" y="1866900"/>
            <a:ext cx="7105650" cy="3124200"/>
            <a:chOff x="2543175" y="1866900"/>
            <a:chExt cx="7105650" cy="3124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A524E5-76CE-5181-6E7A-DF9E34D8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1866900"/>
              <a:ext cx="7105650" cy="3124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53EB34-EF1C-4F1A-1711-309E34A2EF42}"/>
                </a:ext>
              </a:extLst>
            </p:cNvPr>
            <p:cNvSpPr txBox="1"/>
            <p:nvPr/>
          </p:nvSpPr>
          <p:spPr>
            <a:xfrm>
              <a:off x="2904180" y="2501082"/>
              <a:ext cx="6394677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where each student is </a:t>
              </a:r>
              <a:r>
                <a:rPr lang="en-SG" sz="1100" b="1">
                  <a:latin typeface="Consolas" panose="020B0609020204030204" pitchFamily="49" charset="0"/>
                </a:rPr>
                <a:t>equally likely to be selected</a:t>
              </a:r>
              <a:r>
                <a:rPr lang="en-SG" sz="1100">
                  <a:latin typeface="Consolas" panose="020B0609020204030204" pitchFamily="49" charset="0"/>
                </a:rPr>
                <a:t>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6FF35-811E-F14E-AC9C-F3D41A09C0E7}"/>
                </a:ext>
              </a:extLst>
            </p:cNvPr>
            <p:cNvSpPr/>
            <p:nvPr/>
          </p:nvSpPr>
          <p:spPr>
            <a:xfrm>
              <a:off x="2728451" y="35248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E8E4F9-2821-8724-2D67-FAE118A0667F}"/>
              </a:ext>
            </a:extLst>
          </p:cNvPr>
          <p:cNvGrpSpPr/>
          <p:nvPr/>
        </p:nvGrpSpPr>
        <p:grpSpPr>
          <a:xfrm>
            <a:off x="2562225" y="1890712"/>
            <a:ext cx="7067550" cy="3076575"/>
            <a:chOff x="2562225" y="1890712"/>
            <a:chExt cx="7067550" cy="3076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77EC3C-3331-DCC1-B87F-D3FB59BE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1890712"/>
              <a:ext cx="7067550" cy="3076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A67AE0-6BA5-528A-1418-DD647D879446}"/>
                </a:ext>
              </a:extLst>
            </p:cNvPr>
            <p:cNvSpPr txBox="1"/>
            <p:nvPr/>
          </p:nvSpPr>
          <p:spPr>
            <a:xfrm>
              <a:off x="2874685" y="2538983"/>
              <a:ext cx="6394676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by selecting 9 random male and 1 random female.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9964D2-5CC3-5359-0D25-501347719667}"/>
                </a:ext>
              </a:extLst>
            </p:cNvPr>
            <p:cNvSpPr/>
            <p:nvPr/>
          </p:nvSpPr>
          <p:spPr>
            <a:xfrm>
              <a:off x="2703870" y="39820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94C5F0-E2D7-6058-3DDD-2434514A6683}"/>
              </a:ext>
            </a:extLst>
          </p:cNvPr>
          <p:cNvGrpSpPr/>
          <p:nvPr/>
        </p:nvGrpSpPr>
        <p:grpSpPr>
          <a:xfrm>
            <a:off x="2714625" y="1400175"/>
            <a:ext cx="6762750" cy="4057650"/>
            <a:chOff x="2714625" y="1400175"/>
            <a:chExt cx="6762750" cy="405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10C2E7-CC29-E7D5-4879-2D868C637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400175"/>
              <a:ext cx="6762750" cy="40576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F8B503-1C5F-5064-1B43-6888CF1515A8}"/>
                </a:ext>
              </a:extLst>
            </p:cNvPr>
            <p:cNvSpPr txBox="1"/>
            <p:nvPr/>
          </p:nvSpPr>
          <p:spPr>
            <a:xfrm>
              <a:off x="2906343" y="2238308"/>
              <a:ext cx="6379314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0.78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0.85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45BC2-3A56-07C9-43BE-8914D37FDAF5}"/>
                </a:ext>
              </a:extLst>
            </p:cNvPr>
            <p:cNvSpPr/>
            <p:nvPr/>
          </p:nvSpPr>
          <p:spPr>
            <a:xfrm>
              <a:off x="2840293" y="4011561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2F5AF6-F1CE-7178-FDEF-8ACC71D9CE3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5221C0-1C0B-5898-6B95-3F065C10F999}"/>
              </a:ext>
            </a:extLst>
          </p:cNvPr>
          <p:cNvGrpSpPr/>
          <p:nvPr/>
        </p:nvGrpSpPr>
        <p:grpSpPr>
          <a:xfrm>
            <a:off x="2719387" y="1400175"/>
            <a:ext cx="6753225" cy="4057650"/>
            <a:chOff x="2719387" y="1400175"/>
            <a:chExt cx="6753225" cy="4057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E411A7-70ED-1A68-557D-28F55450F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387" y="1400175"/>
              <a:ext cx="6753225" cy="4057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B15F05-3E68-5F14-4D9C-2862B8B2D4BA}"/>
                </a:ext>
              </a:extLst>
            </p:cNvPr>
            <p:cNvSpPr txBox="1"/>
            <p:nvPr/>
          </p:nvSpPr>
          <p:spPr>
            <a:xfrm>
              <a:off x="2906343" y="2238308"/>
              <a:ext cx="6215534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0.25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0.01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DDC3-5403-25CB-7EE5-4156B7347FC8}"/>
                </a:ext>
              </a:extLst>
            </p:cNvPr>
            <p:cNvSpPr/>
            <p:nvPr/>
          </p:nvSpPr>
          <p:spPr>
            <a:xfrm>
              <a:off x="2840293" y="4004187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22028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9F4ABA-FA84-DDC0-F7D8-FA4C3DC95EBA}"/>
              </a:ext>
            </a:extLst>
          </p:cNvPr>
          <p:cNvGrpSpPr/>
          <p:nvPr/>
        </p:nvGrpSpPr>
        <p:grpSpPr>
          <a:xfrm>
            <a:off x="2767012" y="938212"/>
            <a:ext cx="6657975" cy="4981575"/>
            <a:chOff x="2767012" y="938212"/>
            <a:chExt cx="6657975" cy="4981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1445C5-576D-9D53-A249-C662F9B89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938212"/>
              <a:ext cx="6657975" cy="4981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6D12CA-53EF-4BD9-C471-737711DBBCE3}"/>
                </a:ext>
              </a:extLst>
            </p:cNvPr>
            <p:cNvSpPr txBox="1"/>
            <p:nvPr/>
          </p:nvSpPr>
          <p:spPr>
            <a:xfrm>
              <a:off x="3014793" y="1792742"/>
              <a:ext cx="6018593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To create a chi-squared distribution in Python using numpy, we can use the following code: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numpy import random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chisquare(df=2, size=4)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What does the </a:t>
              </a:r>
              <a:r>
                <a:rPr lang="en-SG" sz="1100" b="1">
                  <a:latin typeface="Consolas" panose="020B0609020204030204" pitchFamily="49" charset="0"/>
                </a:rPr>
                <a:t>df</a:t>
              </a:r>
              <a:r>
                <a:rPr lang="en-SG" sz="1100">
                  <a:latin typeface="Consolas" panose="020B0609020204030204" pitchFamily="49" charset="0"/>
                </a:rPr>
                <a:t> stand for in the chisquare function?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D27D2-D595-5A9E-EAAE-255F0C89504B}"/>
                </a:ext>
              </a:extLst>
            </p:cNvPr>
            <p:cNvSpPr/>
            <p:nvPr/>
          </p:nvSpPr>
          <p:spPr>
            <a:xfrm>
              <a:off x="2920180" y="4446639"/>
              <a:ext cx="6349181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CA8EE4-62DF-C0EE-DA20-15AC1697F5AC}"/>
              </a:ext>
            </a:extLst>
          </p:cNvPr>
          <p:cNvGrpSpPr/>
          <p:nvPr/>
        </p:nvGrpSpPr>
        <p:grpSpPr>
          <a:xfrm>
            <a:off x="2566987" y="900112"/>
            <a:ext cx="7058025" cy="5057775"/>
            <a:chOff x="2566987" y="900112"/>
            <a:chExt cx="70580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A4A0CE-6BEC-2BEB-AB19-BA3066B7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987" y="900112"/>
              <a:ext cx="70580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A10914-C8A5-B622-EA94-8A4ADAF94C02}"/>
                </a:ext>
              </a:extLst>
            </p:cNvPr>
            <p:cNvSpPr txBox="1"/>
            <p:nvPr/>
          </p:nvSpPr>
          <p:spPr>
            <a:xfrm>
              <a:off x="2948426" y="2558569"/>
              <a:ext cx="4655004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obs =[10,10,10,20,50,10,15]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exp = [5,15,10,15,15,10,55]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stats.chisquare</a:t>
              </a:r>
              <a:r>
                <a:rPr lang="en-SG" sz="1100">
                  <a:latin typeface="Consolas" panose="020B0609020204030204" pitchFamily="49" charset="0"/>
                </a:rPr>
                <a:t>(obs,exp)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251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73DA63-E05D-47B7-D8A5-2F2096903126}"/>
              </a:ext>
            </a:extLst>
          </p:cNvPr>
          <p:cNvGrpSpPr/>
          <p:nvPr/>
        </p:nvGrpSpPr>
        <p:grpSpPr>
          <a:xfrm>
            <a:off x="3338415" y="267318"/>
            <a:ext cx="5515170" cy="6323363"/>
            <a:chOff x="3338415" y="267318"/>
            <a:chExt cx="5515170" cy="63233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220D79-29DD-6564-C56A-4DF25845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415" y="267318"/>
              <a:ext cx="5515170" cy="63233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CAD9C2-3542-6469-07D2-BAB16B0F3EEA}"/>
                </a:ext>
              </a:extLst>
            </p:cNvPr>
            <p:cNvSpPr txBox="1"/>
            <p:nvPr/>
          </p:nvSpPr>
          <p:spPr>
            <a:xfrm>
              <a:off x="3663723" y="1552401"/>
              <a:ext cx="4655004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 = 2 # number of degrees of freedom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chisquare</a:t>
              </a:r>
              <a:r>
                <a:rPr lang="en-SG" sz="1100">
                  <a:latin typeface="Consolas" panose="020B0609020204030204" pitchFamily="49" charset="0"/>
                </a:rPr>
                <a:t>(df,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print(chisq_data)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F6B3E9-991B-DC94-82FB-3EB1AEFA5EF3}"/>
              </a:ext>
            </a:extLst>
          </p:cNvPr>
          <p:cNvGrpSpPr/>
          <p:nvPr/>
        </p:nvGrpSpPr>
        <p:grpSpPr>
          <a:xfrm>
            <a:off x="2628900" y="1138237"/>
            <a:ext cx="6934200" cy="4581525"/>
            <a:chOff x="2628900" y="1138237"/>
            <a:chExt cx="6934200" cy="4581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BECE4C-BF59-186B-94E5-18764F35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900" y="1138237"/>
              <a:ext cx="6934200" cy="45815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23F9EB-B1A6-9E2D-8A1D-C9F5DF2DB3D9}"/>
                </a:ext>
              </a:extLst>
            </p:cNvPr>
            <p:cNvSpPr/>
            <p:nvPr/>
          </p:nvSpPr>
          <p:spPr>
            <a:xfrm>
              <a:off x="7020232" y="3989439"/>
              <a:ext cx="1570703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6FFB70-12BE-A665-BA9C-1314700C79A4}"/>
                </a:ext>
              </a:extLst>
            </p:cNvPr>
            <p:cNvSpPr txBox="1"/>
            <p:nvPr/>
          </p:nvSpPr>
          <p:spPr>
            <a:xfrm>
              <a:off x="3036916" y="2820761"/>
              <a:ext cx="465500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friedmanchisquare</a:t>
              </a:r>
              <a:r>
                <a:rPr lang="en-SG" sz="1100">
                  <a:latin typeface="Consolas" panose="020B0609020204030204" pitchFamily="49" charset="0"/>
                </a:rPr>
                <a:t>(a, b, c)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66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33A3F3-D303-422A-7F65-5775EB40AB90}"/>
              </a:ext>
            </a:extLst>
          </p:cNvPr>
          <p:cNvGrpSpPr/>
          <p:nvPr/>
        </p:nvGrpSpPr>
        <p:grpSpPr>
          <a:xfrm>
            <a:off x="2805112" y="1281112"/>
            <a:ext cx="6581775" cy="4295775"/>
            <a:chOff x="2805112" y="1281112"/>
            <a:chExt cx="6581775" cy="4295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F062F3-247E-5A28-8970-B42D3BDC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12" y="1281112"/>
              <a:ext cx="6581775" cy="4295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9DA499-9B69-BDD3-9DA2-B93026DE948A}"/>
                </a:ext>
              </a:extLst>
            </p:cNvPr>
            <p:cNvSpPr txBox="1"/>
            <p:nvPr/>
          </p:nvSpPr>
          <p:spPr>
            <a:xfrm>
              <a:off x="3243393" y="2996510"/>
              <a:ext cx="4655004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pearsonr</a:t>
              </a:r>
              <a:r>
                <a:rPr lang="en-SG" sz="1100">
                  <a:latin typeface="Consolas" panose="020B0609020204030204" pitchFamily="49" charset="0"/>
                </a:rPr>
                <a:t>(df['A'], df['B'])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12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67031B-F35E-B892-0FCA-F4B12B18F6D7}"/>
              </a:ext>
            </a:extLst>
          </p:cNvPr>
          <p:cNvGrpSpPr/>
          <p:nvPr/>
        </p:nvGrpSpPr>
        <p:grpSpPr>
          <a:xfrm>
            <a:off x="2552700" y="590550"/>
            <a:ext cx="7086600" cy="5676900"/>
            <a:chOff x="2552700" y="590550"/>
            <a:chExt cx="7086600" cy="567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A09B55-16FD-CF53-4EE9-D8C7E2605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590550"/>
              <a:ext cx="7086600" cy="5676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7459AE-AD54-9E43-1CFE-174CBEBF37CD}"/>
                </a:ext>
              </a:extLst>
            </p:cNvPr>
            <p:cNvSpPr txBox="1"/>
            <p:nvPr/>
          </p:nvSpPr>
          <p:spPr>
            <a:xfrm>
              <a:off x="2850729" y="1474619"/>
              <a:ext cx="6490541" cy="2292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For feature selection in your Machine Learning model, you ran a Chi-square test to determine the relationship between the independent and the one dependent categorical feature. The results obtained are the following: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chi2 value: 134.54869375910293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p-value: 1.510066805092378e-136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According to these results, we can conclude that: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437800-0DAB-C032-37B8-B567CA46CE29}"/>
                </a:ext>
              </a:extLst>
            </p:cNvPr>
            <p:cNvSpPr/>
            <p:nvPr/>
          </p:nvSpPr>
          <p:spPr>
            <a:xfrm>
              <a:off x="2743199" y="5257800"/>
              <a:ext cx="6732640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718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E218-550B-343B-6F7F-41197CA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1" y="1357396"/>
            <a:ext cx="5658764" cy="47636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311D36-1395-3976-7893-F541B8238FB4}"/>
              </a:ext>
            </a:extLst>
          </p:cNvPr>
          <p:cNvGrpSpPr/>
          <p:nvPr/>
        </p:nvGrpSpPr>
        <p:grpSpPr>
          <a:xfrm>
            <a:off x="364665" y="194910"/>
            <a:ext cx="5658764" cy="4938492"/>
            <a:chOff x="364665" y="194910"/>
            <a:chExt cx="5658764" cy="4938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F02FCD-BA62-20E3-1D1C-A25A08F83D36}"/>
                </a:ext>
              </a:extLst>
            </p:cNvPr>
            <p:cNvGrpSpPr/>
            <p:nvPr/>
          </p:nvGrpSpPr>
          <p:grpSpPr>
            <a:xfrm>
              <a:off x="364665" y="194910"/>
              <a:ext cx="5658764" cy="4938492"/>
              <a:chOff x="857494" y="454314"/>
              <a:chExt cx="5238506" cy="4606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E2ACEE7-1159-1D3D-EE2B-AA50FC322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494" y="454314"/>
                <a:ext cx="5238506" cy="460651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10D313-D43C-5EB2-BEFA-AE496A5F3C07}"/>
                  </a:ext>
                </a:extLst>
              </p:cNvPr>
              <p:cNvSpPr/>
              <p:nvPr/>
            </p:nvSpPr>
            <p:spPr>
              <a:xfrm>
                <a:off x="1078302" y="4157932"/>
                <a:ext cx="577970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839F8-6A67-C37B-6CBA-5F3CE235BB4E}"/>
                </a:ext>
              </a:extLst>
            </p:cNvPr>
            <p:cNvSpPr txBox="1"/>
            <p:nvPr/>
          </p:nvSpPr>
          <p:spPr>
            <a:xfrm>
              <a:off x="732970" y="2875002"/>
              <a:ext cx="45095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/>
                <a:t>sns.</a:t>
              </a:r>
              <a:r>
                <a:rPr lang="en-SG" sz="1100" dirty="0" err="1">
                  <a:solidFill>
                    <a:srgbClr val="FF0000"/>
                  </a:solidFill>
                </a:rPr>
                <a:t>boxplot</a:t>
              </a:r>
              <a:r>
                <a:rPr lang="en-SG" sz="1100" dirty="0"/>
                <a:t>(x="duration", data=movies)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AE9AD6-A267-5CD1-D23C-2891D5C366F3}"/>
              </a:ext>
            </a:extLst>
          </p:cNvPr>
          <p:cNvGrpSpPr/>
          <p:nvPr/>
        </p:nvGrpSpPr>
        <p:grpSpPr>
          <a:xfrm>
            <a:off x="3043370" y="207238"/>
            <a:ext cx="6105260" cy="6443524"/>
            <a:chOff x="3043370" y="207238"/>
            <a:chExt cx="6105260" cy="6443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7EC915-4A63-BA64-5238-7634421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3370" y="207238"/>
              <a:ext cx="6105260" cy="64435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C40347-B340-CA79-58A2-7DCDFE0A432A}"/>
                </a:ext>
              </a:extLst>
            </p:cNvPr>
            <p:cNvSpPr txBox="1"/>
            <p:nvPr/>
          </p:nvSpPr>
          <p:spPr>
            <a:xfrm>
              <a:off x="3399503" y="1604021"/>
              <a:ext cx="518469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normal_dist_data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normal</a:t>
              </a:r>
              <a:r>
                <a:rPr lang="en-SG" sz="1100">
                  <a:latin typeface="Consolas" panose="020B0609020204030204" pitchFamily="49" charset="0"/>
                </a:rPr>
                <a:t>(loc=1, scale=2, size=100)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print(normal_dist_data)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088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5F533-5BD6-B490-16D3-B85C3588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4" y="1253612"/>
            <a:ext cx="5725234" cy="51550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CA8D75-E9CC-4EBF-FC9B-1BC5BDE5A0D2}"/>
              </a:ext>
            </a:extLst>
          </p:cNvPr>
          <p:cNvGrpSpPr/>
          <p:nvPr/>
        </p:nvGrpSpPr>
        <p:grpSpPr>
          <a:xfrm>
            <a:off x="299885" y="544698"/>
            <a:ext cx="5725233" cy="3999187"/>
            <a:chOff x="299885" y="544698"/>
            <a:chExt cx="5725233" cy="39991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3EA2B-773F-448F-5742-B8494622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85" y="544698"/>
              <a:ext cx="5725233" cy="39991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D32A6-A989-FBF4-F969-91A576EEDFEB}"/>
                </a:ext>
              </a:extLst>
            </p:cNvPr>
            <p:cNvSpPr txBox="1"/>
            <p:nvPr/>
          </p:nvSpPr>
          <p:spPr>
            <a:xfrm>
              <a:off x="618086" y="2147585"/>
              <a:ext cx="5088830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numpy.random import default_rng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dist = rng.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standard_normal</a:t>
              </a:r>
              <a:r>
                <a:rPr lang="en-SG" sz="1100">
                  <a:latin typeface="Consolas" panose="020B0609020204030204" pitchFamily="49" charset="0"/>
                </a:rPr>
                <a:t>(1000)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sns.displot(dist, color='lightblue')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3F11BF-9C9B-D93F-F626-8E4CCD457D7D}"/>
                </a:ext>
              </a:extLst>
            </p:cNvPr>
            <p:cNvSpPr/>
            <p:nvPr/>
          </p:nvSpPr>
          <p:spPr>
            <a:xfrm>
              <a:off x="2949676" y="3932421"/>
              <a:ext cx="1120878" cy="32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53825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E924F9-D37E-BFB5-E54F-DE2D1A4FDF66}"/>
              </a:ext>
            </a:extLst>
          </p:cNvPr>
          <p:cNvGrpSpPr/>
          <p:nvPr/>
        </p:nvGrpSpPr>
        <p:grpSpPr>
          <a:xfrm>
            <a:off x="2886075" y="1514475"/>
            <a:ext cx="6419850" cy="3829050"/>
            <a:chOff x="2886075" y="1514475"/>
            <a:chExt cx="6419850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57DFD2-4109-BF85-316E-CE0D193C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514475"/>
              <a:ext cx="6419850" cy="3829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BC190-0597-CA26-9F57-D6D01541217B}"/>
                </a:ext>
              </a:extLst>
            </p:cNvPr>
            <p:cNvSpPr txBox="1"/>
            <p:nvPr/>
          </p:nvSpPr>
          <p:spPr>
            <a:xfrm>
              <a:off x="3279517" y="2921875"/>
              <a:ext cx="5186055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stats.binom.pmf(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k</a:t>
              </a:r>
              <a:r>
                <a:rPr lang="en-SG" sz="1100">
                  <a:latin typeface="Consolas" panose="020B0609020204030204" pitchFamily="49" charset="0"/>
                </a:rPr>
                <a:t>=8,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</a:t>
              </a:r>
              <a:r>
                <a:rPr lang="en-SG" sz="1100">
                  <a:latin typeface="Consolas" panose="020B0609020204030204" pitchFamily="49" charset="0"/>
                </a:rPr>
                <a:t>=15,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54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85E0C1-8A4A-6356-9B21-E55A3539BDC5}"/>
              </a:ext>
            </a:extLst>
          </p:cNvPr>
          <p:cNvGrpSpPr/>
          <p:nvPr/>
        </p:nvGrpSpPr>
        <p:grpSpPr>
          <a:xfrm>
            <a:off x="2886075" y="1423987"/>
            <a:ext cx="6419850" cy="4010025"/>
            <a:chOff x="2886075" y="1423987"/>
            <a:chExt cx="6419850" cy="401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7C625-98D5-66E1-368E-258B5C6E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423987"/>
              <a:ext cx="6419850" cy="40100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4A7237-C072-F9AE-C379-ED9AC47D7F47}"/>
                </a:ext>
              </a:extLst>
            </p:cNvPr>
            <p:cNvSpPr txBox="1"/>
            <p:nvPr/>
          </p:nvSpPr>
          <p:spPr>
            <a:xfrm>
              <a:off x="3286893" y="3054611"/>
              <a:ext cx="5088830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stats.binom.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(k=70, n=100,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86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9FE923-501C-C21C-EFFC-9A8211C0AF8A}"/>
              </a:ext>
            </a:extLst>
          </p:cNvPr>
          <p:cNvGrpSpPr/>
          <p:nvPr/>
        </p:nvGrpSpPr>
        <p:grpSpPr>
          <a:xfrm>
            <a:off x="2571750" y="1409700"/>
            <a:ext cx="7048500" cy="4038600"/>
            <a:chOff x="2571750" y="1409700"/>
            <a:chExt cx="7048500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F4469F-ED0D-8E71-65B9-1C509254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1409700"/>
              <a:ext cx="7048500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FE69A6-ABBE-4BF6-E744-15A0E992DDA3}"/>
                </a:ext>
              </a:extLst>
            </p:cNvPr>
            <p:cNvSpPr txBox="1"/>
            <p:nvPr/>
          </p:nvSpPr>
          <p:spPr>
            <a:xfrm>
              <a:off x="2999300" y="2966120"/>
              <a:ext cx="50888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stats.poisson.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(k=180,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mu</a:t>
              </a:r>
              <a:r>
                <a:rPr lang="en-SG" sz="1100">
                  <a:latin typeface="Consolas" panose="020B0609020204030204" pitchFamily="49" charset="0"/>
                </a:rPr>
                <a:t>=145)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908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1F9B0B-1847-110C-205C-6E03BC27F11B}"/>
              </a:ext>
            </a:extLst>
          </p:cNvPr>
          <p:cNvGrpSpPr/>
          <p:nvPr/>
        </p:nvGrpSpPr>
        <p:grpSpPr>
          <a:xfrm>
            <a:off x="2557462" y="981075"/>
            <a:ext cx="7077075" cy="4895850"/>
            <a:chOff x="2557462" y="981075"/>
            <a:chExt cx="7077075" cy="4895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654813-9C05-7AB2-632B-CDAC8A82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981075"/>
              <a:ext cx="7077075" cy="4895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9E9682-0CC4-204A-AB81-CED2245FF4C3}"/>
                </a:ext>
              </a:extLst>
            </p:cNvPr>
            <p:cNvSpPr txBox="1"/>
            <p:nvPr/>
          </p:nvSpPr>
          <p:spPr>
            <a:xfrm>
              <a:off x="2977177" y="3098856"/>
              <a:ext cx="5088830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probability_60 = norm(loc = 70 , scale = 10 ).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cdf(60)</a:t>
              </a:r>
              <a:r>
                <a:rPr lang="en-SG" sz="1100">
                  <a:latin typeface="Consolas" panose="020B0609020204030204" pitchFamily="49" charset="0"/>
                </a:rPr>
                <a:t> * 100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print(f"Probability of the person being less than 60 kg is {probability_60}%")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DA22C6-5690-F9B9-B24B-BDBC3929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601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C182B9-F310-12F2-BA31-BE50473D9AC2}"/>
              </a:ext>
            </a:extLst>
          </p:cNvPr>
          <p:cNvGrpSpPr/>
          <p:nvPr/>
        </p:nvGrpSpPr>
        <p:grpSpPr>
          <a:xfrm>
            <a:off x="2557462" y="1157287"/>
            <a:ext cx="7077075" cy="4543425"/>
            <a:chOff x="2557462" y="1157287"/>
            <a:chExt cx="7077075" cy="4543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2B02E-82CA-1AF8-6935-5E3F5178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1157287"/>
              <a:ext cx="7077075" cy="45434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87A4D3-D2E6-A5D5-C681-E8F448B4C2A5}"/>
                </a:ext>
              </a:extLst>
            </p:cNvPr>
            <p:cNvSpPr txBox="1"/>
            <p:nvPr/>
          </p:nvSpPr>
          <p:spPr>
            <a:xfrm>
              <a:off x="2940304" y="2762334"/>
              <a:ext cx="5088830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df.sample(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n=3,replace=True</a:t>
              </a:r>
              <a:r>
                <a:rPr lang="en-SG" sz="1100">
                  <a:latin typeface="Consolas" panose="020B0609020204030204" pitchFamily="49" charset="0"/>
                </a:rPr>
                <a:t>,random_state=1)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18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F7D95E-BA5B-FE11-7983-4F3624925884}"/>
              </a:ext>
            </a:extLst>
          </p:cNvPr>
          <p:cNvGrpSpPr/>
          <p:nvPr/>
        </p:nvGrpSpPr>
        <p:grpSpPr>
          <a:xfrm>
            <a:off x="2752725" y="962025"/>
            <a:ext cx="6686550" cy="4933950"/>
            <a:chOff x="2752725" y="962025"/>
            <a:chExt cx="6686550" cy="4933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5B3629-B6A9-511D-5150-A2CB9388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725" y="962025"/>
              <a:ext cx="6686550" cy="4933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1EA573-66A3-507B-2F98-7D80800BE23D}"/>
                </a:ext>
              </a:extLst>
            </p:cNvPr>
            <p:cNvSpPr txBox="1"/>
            <p:nvPr/>
          </p:nvSpPr>
          <p:spPr>
            <a:xfrm>
              <a:off x="3143316" y="2612159"/>
              <a:ext cx="590536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values = np.linspace(1, 100, 30)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probability_pdf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norm.pdf</a:t>
              </a:r>
              <a:r>
                <a:rPr lang="en-SG" sz="1100">
                  <a:latin typeface="Consolas" panose="020B0609020204030204" pitchFamily="49" charset="0"/>
                </a:rPr>
                <a:t>(3, loc=np.mean(values), scale=np.std(values))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print(probability_pdf)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73C62-4310-2166-4505-3A166E6DEF5A}"/>
                </a:ext>
              </a:extLst>
            </p:cNvPr>
            <p:cNvSpPr/>
            <p:nvPr/>
          </p:nvSpPr>
          <p:spPr>
            <a:xfrm>
              <a:off x="6931740" y="4183143"/>
              <a:ext cx="803789" cy="39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08539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F76AD6-5850-A675-A698-DCF4F9517F54}"/>
              </a:ext>
            </a:extLst>
          </p:cNvPr>
          <p:cNvGrpSpPr/>
          <p:nvPr/>
        </p:nvGrpSpPr>
        <p:grpSpPr>
          <a:xfrm>
            <a:off x="2776537" y="1409700"/>
            <a:ext cx="6638925" cy="4038600"/>
            <a:chOff x="2776537" y="1409700"/>
            <a:chExt cx="6638925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F75C01-EF66-2390-A1DC-CBD013EA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537" y="1409700"/>
              <a:ext cx="6638925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B256A6-0E1D-813F-17D0-33F453A2E0A4}"/>
                </a:ext>
              </a:extLst>
            </p:cNvPr>
            <p:cNvSpPr txBox="1"/>
            <p:nvPr/>
          </p:nvSpPr>
          <p:spPr>
            <a:xfrm>
              <a:off x="3183655" y="3044279"/>
              <a:ext cx="5088830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shapiro</a:t>
              </a:r>
              <a:r>
                <a:rPr lang="en-SG" sz="1100">
                  <a:latin typeface="Consolas" panose="020B0609020204030204" pitchFamily="49" charset="0"/>
                </a:rPr>
                <a:t>(dt_total_score)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56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7D3C9C-B7D6-8199-5E4A-F4D8D3420811}"/>
              </a:ext>
            </a:extLst>
          </p:cNvPr>
          <p:cNvGrpSpPr/>
          <p:nvPr/>
        </p:nvGrpSpPr>
        <p:grpSpPr>
          <a:xfrm>
            <a:off x="2552700" y="1314450"/>
            <a:ext cx="7086600" cy="4229100"/>
            <a:chOff x="2552700" y="1314450"/>
            <a:chExt cx="7086600" cy="4229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8A1785-DFB6-D717-EE92-4D01287E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1314450"/>
              <a:ext cx="7086600" cy="4229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68637B-A2D5-1945-41E4-E8CB948FFD27}"/>
                </a:ext>
              </a:extLst>
            </p:cNvPr>
            <p:cNvSpPr txBox="1"/>
            <p:nvPr/>
          </p:nvSpPr>
          <p:spPr>
            <a:xfrm>
              <a:off x="2999300" y="2973495"/>
              <a:ext cx="50888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(treatment_1, treatment_2)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BF8D7-5DC5-CBAC-3CBA-4864F99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230702"/>
            <a:ext cx="5483303" cy="48217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9A5708-70F3-C062-F73A-755008E1BC59}"/>
              </a:ext>
            </a:extLst>
          </p:cNvPr>
          <p:cNvGrpSpPr/>
          <p:nvPr/>
        </p:nvGrpSpPr>
        <p:grpSpPr>
          <a:xfrm>
            <a:off x="525611" y="810412"/>
            <a:ext cx="5483302" cy="2933103"/>
            <a:chOff x="425735" y="426954"/>
            <a:chExt cx="5483302" cy="29331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DBAF6-6C62-14A5-86FB-C743439A8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135"/>
            <a:stretch/>
          </p:blipFill>
          <p:spPr>
            <a:xfrm>
              <a:off x="425735" y="426954"/>
              <a:ext cx="5483302" cy="29331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5B29B-8313-D7EB-7047-141BF7E884CE}"/>
                </a:ext>
              </a:extLst>
            </p:cNvPr>
            <p:cNvSpPr txBox="1"/>
            <p:nvPr/>
          </p:nvSpPr>
          <p:spPr>
            <a:xfrm>
              <a:off x="821058" y="1717477"/>
              <a:ext cx="4454886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(x="Type", y="Si", data=glass)</a:t>
              </a: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11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16C4913-A295-2B10-5BFB-897D944313D6}"/>
              </a:ext>
            </a:extLst>
          </p:cNvPr>
          <p:cNvGrpSpPr/>
          <p:nvPr/>
        </p:nvGrpSpPr>
        <p:grpSpPr>
          <a:xfrm>
            <a:off x="2633662" y="742950"/>
            <a:ext cx="6924675" cy="5372100"/>
            <a:chOff x="2633662" y="742950"/>
            <a:chExt cx="6924675" cy="5372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6D46C5-22B3-EE0A-6567-0BE5660A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662" y="742950"/>
              <a:ext cx="6924675" cy="5372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E1058-8FE3-553E-23A0-9C5CE0CDE882}"/>
                </a:ext>
              </a:extLst>
            </p:cNvPr>
            <p:cNvSpPr txBox="1"/>
            <p:nvPr/>
          </p:nvSpPr>
          <p:spPr>
            <a:xfrm>
              <a:off x="2979404" y="1601895"/>
              <a:ext cx="6233190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If the output of the following code block is: </a:t>
              </a:r>
              <a:r>
                <a:rPr lang="en-SG" sz="1100" b="1">
                  <a:latin typeface="Consolas" panose="020B0609020204030204" pitchFamily="49" charset="0"/>
                </a:rPr>
                <a:t>(4.36, 0.04)</a:t>
              </a:r>
              <a:r>
                <a:rPr lang="en-SG" sz="1100">
                  <a:latin typeface="Consolas" panose="020B0609020204030204" pitchFamily="49" charset="0"/>
                </a:rPr>
                <a:t>, what can you infer about the variables a and b?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f_oneway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data1 = [15, 20, 12, 30]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data2 = [20, 30, 19, 40]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data3 = [9, 11, 12, 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 b="1"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(data1, data2, data3)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 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333CD-DACC-EB63-DDA7-58CF213A9F16}"/>
                </a:ext>
              </a:extLst>
            </p:cNvPr>
            <p:cNvSpPr/>
            <p:nvPr/>
          </p:nvSpPr>
          <p:spPr>
            <a:xfrm>
              <a:off x="2839064" y="5110316"/>
              <a:ext cx="6563032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1758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480982-8495-800F-DD5B-FBB982776332}"/>
              </a:ext>
            </a:extLst>
          </p:cNvPr>
          <p:cNvGrpSpPr/>
          <p:nvPr/>
        </p:nvGrpSpPr>
        <p:grpSpPr>
          <a:xfrm>
            <a:off x="2843212" y="1076325"/>
            <a:ext cx="6505575" cy="4705350"/>
            <a:chOff x="2843212" y="1076325"/>
            <a:chExt cx="6505575" cy="47053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E8F1D0-C58D-D55F-DB6B-AD4DF39F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076325"/>
              <a:ext cx="6505575" cy="4705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09B8D8-BA83-220D-0948-2C72B7645C1C}"/>
                </a:ext>
              </a:extLst>
            </p:cNvPr>
            <p:cNvSpPr txBox="1"/>
            <p:nvPr/>
          </p:nvSpPr>
          <p:spPr>
            <a:xfrm>
              <a:off x="3286576" y="2721079"/>
              <a:ext cx="50888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(c, a)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A88F7-55DC-44D7-008B-89BE0F075478}"/>
                </a:ext>
              </a:extLst>
            </p:cNvPr>
            <p:cNvSpPr/>
            <p:nvPr/>
          </p:nvSpPr>
          <p:spPr>
            <a:xfrm>
              <a:off x="3111910" y="4092677"/>
              <a:ext cx="855406" cy="4129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5675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560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803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8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05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299BAD-CD04-F2FB-A58A-C8B19036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0" y="1047959"/>
            <a:ext cx="5623425" cy="51662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6E8096-7FBE-1131-3329-F46E53F3B8EA}"/>
              </a:ext>
            </a:extLst>
          </p:cNvPr>
          <p:cNvGrpSpPr/>
          <p:nvPr/>
        </p:nvGrpSpPr>
        <p:grpSpPr>
          <a:xfrm>
            <a:off x="472576" y="440179"/>
            <a:ext cx="5623424" cy="4411874"/>
            <a:chOff x="472576" y="440179"/>
            <a:chExt cx="5623424" cy="441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D8589-29D6-A44C-16E6-1826E5D6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576" y="440179"/>
              <a:ext cx="5623424" cy="44118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58029-9901-D44E-53A5-3506F181DB0C}"/>
                </a:ext>
              </a:extLst>
            </p:cNvPr>
            <p:cNvSpPr txBox="1"/>
            <p:nvPr/>
          </p:nvSpPr>
          <p:spPr>
            <a:xfrm>
              <a:off x="828315" y="3292277"/>
              <a:ext cx="4701628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(x="duration", y="genre", data=movies)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7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4607A-95E0-B676-4C10-9813881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54" y="1004549"/>
            <a:ext cx="5555024" cy="508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D51457-DCF3-116A-B524-FDF01DCA343B}"/>
              </a:ext>
            </a:extLst>
          </p:cNvPr>
          <p:cNvGrpSpPr/>
          <p:nvPr/>
        </p:nvGrpSpPr>
        <p:grpSpPr>
          <a:xfrm>
            <a:off x="601473" y="656274"/>
            <a:ext cx="5555023" cy="3254082"/>
            <a:chOff x="608730" y="315188"/>
            <a:chExt cx="5555023" cy="32540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CB5EB6-EA97-44E8-788A-7A3743AD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0" y="315188"/>
              <a:ext cx="5555023" cy="32540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B7B58-37C7-E3AE-156F-E82CA0ADF778}"/>
                </a:ext>
              </a:extLst>
            </p:cNvPr>
            <p:cNvSpPr txBox="1"/>
            <p:nvPr/>
          </p:nvSpPr>
          <p:spPr>
            <a:xfrm>
              <a:off x="947841" y="1630180"/>
              <a:ext cx="45095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>
                  <a:solidFill>
                    <a:srgbClr val="FF0000"/>
                  </a:solidFill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</a:rPr>
                <a:t>(x='Generosity', data=happiness)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3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0E59-E1B0-98C5-A49F-8FCD193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68" y="1269264"/>
            <a:ext cx="5657206" cy="51567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ECD5A8-E9FD-DB15-2BFD-1C14D6FE61A0}"/>
              </a:ext>
            </a:extLst>
          </p:cNvPr>
          <p:cNvGrpSpPr/>
          <p:nvPr/>
        </p:nvGrpSpPr>
        <p:grpSpPr>
          <a:xfrm>
            <a:off x="438793" y="300843"/>
            <a:ext cx="5657207" cy="4443865"/>
            <a:chOff x="297906" y="329871"/>
            <a:chExt cx="5657207" cy="4443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AE90BE-F31E-29C1-8013-432708D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06" y="329871"/>
              <a:ext cx="5657207" cy="4443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B1FDE-2245-730C-C278-8A48E721675D}"/>
                </a:ext>
              </a:extLst>
            </p:cNvPr>
            <p:cNvSpPr txBox="1"/>
            <p:nvPr/>
          </p:nvSpPr>
          <p:spPr>
            <a:xfrm>
              <a:off x="680502" y="3195630"/>
              <a:ext cx="4892013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noProof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violinplot</a:t>
              </a:r>
              <a:r>
                <a:rPr lang="en-SG" sz="1100" dirty="0">
                  <a:latin typeface="Consolas" panose="020B0609020204030204" pitchFamily="49" charset="0"/>
                </a:rPr>
                <a:t>(x='Score', y='Class', data=scores)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36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FE1F6-62EE-B076-9220-EAAD0323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12" y="865114"/>
            <a:ext cx="5631526" cy="51277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7597A8-6527-CF0D-2CC1-67D9FCE2598F}"/>
              </a:ext>
            </a:extLst>
          </p:cNvPr>
          <p:cNvGrpSpPr/>
          <p:nvPr/>
        </p:nvGrpSpPr>
        <p:grpSpPr>
          <a:xfrm>
            <a:off x="390762" y="504787"/>
            <a:ext cx="5631526" cy="4097706"/>
            <a:chOff x="390764" y="534284"/>
            <a:chExt cx="5631526" cy="409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551E1-02A3-A353-6FB5-A9227EAD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64" y="534284"/>
              <a:ext cx="5631526" cy="4097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2B79F-6A44-E9BD-59E2-1446BF4AAA9C}"/>
                </a:ext>
              </a:extLst>
            </p:cNvPr>
            <p:cNvSpPr txBox="1"/>
            <p:nvPr/>
          </p:nvSpPr>
          <p:spPr>
            <a:xfrm>
              <a:off x="754743" y="3166998"/>
              <a:ext cx="4688114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(x="airline", y="delay", data=arrivals)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7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1715</Words>
  <Application>Microsoft Office PowerPoint</Application>
  <PresentationFormat>Widescreen</PresentationFormat>
  <Paragraphs>300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4</cp:revision>
  <dcterms:created xsi:type="dcterms:W3CDTF">2022-11-13T04:22:52Z</dcterms:created>
  <dcterms:modified xsi:type="dcterms:W3CDTF">2022-11-19T14:33:00Z</dcterms:modified>
</cp:coreProperties>
</file>