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75" r:id="rId4"/>
    <p:sldId id="272" r:id="rId5"/>
    <p:sldId id="278" r:id="rId6"/>
    <p:sldId id="279" r:id="rId7"/>
    <p:sldId id="276" r:id="rId8"/>
    <p:sldId id="273" r:id="rId9"/>
    <p:sldId id="281" r:id="rId10"/>
    <p:sldId id="280" r:id="rId11"/>
    <p:sldId id="284" r:id="rId12"/>
    <p:sldId id="274" r:id="rId13"/>
    <p:sldId id="285" r:id="rId14"/>
    <p:sldId id="264" r:id="rId15"/>
    <p:sldId id="271" r:id="rId16"/>
    <p:sldId id="28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102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72334-0950-46FE-97F5-D032AF12DA1E}" type="datetimeFigureOut">
              <a:rPr lang="en-SG" smtClean="0"/>
              <a:t>19/8/2019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9781A-B8A6-41F2-BFC0-8F5A09508A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006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9781A-B8A6-41F2-BFC0-8F5A09508A48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0922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linkedin.com/in/jnyh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kaggle.com/blastchar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66B0-BC14-4AD2-8D0F-846543344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SG" sz="5400" dirty="0"/>
              <a:t>Classification Analysis</a:t>
            </a:r>
            <a:br>
              <a:rPr lang="en-SG" sz="5400" dirty="0"/>
            </a:br>
            <a:r>
              <a:rPr lang="en-SG" sz="3600" dirty="0"/>
              <a:t>Telco Customer Churn</a:t>
            </a:r>
            <a:endParaRPr lang="en-SG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DF750-59E6-4D65-81E8-4A8DEAD108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SG" sz="3200" dirty="0"/>
              <a:t>James</a:t>
            </a:r>
          </a:p>
          <a:p>
            <a:r>
              <a:rPr lang="en-SG" sz="3200" dirty="0"/>
              <a:t>19 Aug 2019</a:t>
            </a:r>
          </a:p>
        </p:txBody>
      </p:sp>
    </p:spTree>
    <p:extLst>
      <p:ext uri="{BB962C8B-B14F-4D97-AF65-F5344CB8AC3E}">
        <p14:creationId xmlns:p14="http://schemas.microsoft.com/office/powerpoint/2010/main" val="3301658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B699-DDAB-4BFB-A1DD-6DF9B428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3434"/>
          </a:xfrm>
        </p:spPr>
        <p:txBody>
          <a:bodyPr/>
          <a:lstStyle/>
          <a:p>
            <a:r>
              <a:rPr lang="en-US" dirty="0"/>
              <a:t>Model selection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F5315C-45B1-443D-A05F-BF23D36DB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166" y="4035951"/>
            <a:ext cx="9001968" cy="26696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2C5A4E-A84F-41A8-9771-74875CC4B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166" y="1085093"/>
            <a:ext cx="9001968" cy="28604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954D05-3B86-44BE-B4CF-C69C2A4AB455}"/>
              </a:ext>
            </a:extLst>
          </p:cNvPr>
          <p:cNvSpPr/>
          <p:nvPr/>
        </p:nvSpPr>
        <p:spPr>
          <a:xfrm flipH="1">
            <a:off x="4155439" y="4078180"/>
            <a:ext cx="1050792" cy="25851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A4B3B8-548D-4A66-A221-A73E5A5AFA81}"/>
              </a:ext>
            </a:extLst>
          </p:cNvPr>
          <p:cNvSpPr/>
          <p:nvPr/>
        </p:nvSpPr>
        <p:spPr>
          <a:xfrm flipH="1">
            <a:off x="4200242" y="1302998"/>
            <a:ext cx="1050941" cy="25851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098B15-C9D2-4714-9E9D-245C67C4B68D}"/>
              </a:ext>
            </a:extLst>
          </p:cNvPr>
          <p:cNvSpPr/>
          <p:nvPr/>
        </p:nvSpPr>
        <p:spPr>
          <a:xfrm>
            <a:off x="5175752" y="4515183"/>
            <a:ext cx="29770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Model selected: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Logistic Regression</a:t>
            </a:r>
            <a:endParaRPr lang="en-SG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04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3E6FBBB-4EBC-435B-B02B-6315DE06E9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26"/>
          <a:stretch/>
        </p:blipFill>
        <p:spPr>
          <a:xfrm>
            <a:off x="4332428" y="2742771"/>
            <a:ext cx="3580412" cy="32585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819BB69-95BD-4920-ACD9-4EA3DAE1EE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68" b="1575"/>
          <a:stretch/>
        </p:blipFill>
        <p:spPr>
          <a:xfrm>
            <a:off x="646111" y="2734288"/>
            <a:ext cx="3435622" cy="32670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FCC3E87-100B-48E9-8599-475A08F547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8168612" y="2733516"/>
            <a:ext cx="3432248" cy="32845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C7FAD2-AD73-4C8B-AC1D-728B88F26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70EF4-15D9-4865-B419-E571FA967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466" y="1513432"/>
            <a:ext cx="7762293" cy="830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b="1" dirty="0"/>
              <a:t>Precision</a:t>
            </a:r>
            <a:r>
              <a:rPr lang="en-SG" dirty="0"/>
              <a:t>: 58% (58% churn predictions are correct)</a:t>
            </a:r>
          </a:p>
          <a:p>
            <a:pPr marL="0" indent="0">
              <a:buNone/>
            </a:pPr>
            <a:r>
              <a:rPr lang="en-SG" b="1" dirty="0"/>
              <a:t>Recall</a:t>
            </a:r>
            <a:r>
              <a:rPr lang="en-SG" dirty="0"/>
              <a:t>: 76%      (76% churn customers classified correctly)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FA81F7-E8CA-48D5-BBE0-565B85665418}"/>
              </a:ext>
            </a:extLst>
          </p:cNvPr>
          <p:cNvSpPr/>
          <p:nvPr/>
        </p:nvSpPr>
        <p:spPr>
          <a:xfrm flipH="1">
            <a:off x="4693769" y="2804804"/>
            <a:ext cx="2656633" cy="3401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B89AD-FC78-4183-8DFD-4F524BD86003}"/>
              </a:ext>
            </a:extLst>
          </p:cNvPr>
          <p:cNvSpPr/>
          <p:nvPr/>
        </p:nvSpPr>
        <p:spPr>
          <a:xfrm flipH="1">
            <a:off x="4206086" y="1964877"/>
            <a:ext cx="7210596" cy="3660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3440AD-C444-430D-A56B-476E4019EA45}"/>
              </a:ext>
            </a:extLst>
          </p:cNvPr>
          <p:cNvSpPr/>
          <p:nvPr/>
        </p:nvSpPr>
        <p:spPr>
          <a:xfrm>
            <a:off x="656271" y="1138288"/>
            <a:ext cx="19142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Logistic Regression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406384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B7C377-F8E5-4900-8CEE-3442436728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93"/>
          <a:stretch/>
        </p:blipFill>
        <p:spPr>
          <a:xfrm>
            <a:off x="1770864" y="1259840"/>
            <a:ext cx="9324975" cy="53951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5F658FF-E9BA-47F1-AFC5-2B940983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3434"/>
          </a:xfrm>
        </p:spPr>
        <p:txBody>
          <a:bodyPr/>
          <a:lstStyle/>
          <a:p>
            <a:r>
              <a:rPr lang="en-US" dirty="0"/>
              <a:t>Evaluate model on test data</a:t>
            </a:r>
            <a:endParaRPr lang="en-S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CBA6C1-DEB1-4221-9EA1-BC942B0A6058}"/>
              </a:ext>
            </a:extLst>
          </p:cNvPr>
          <p:cNvCxnSpPr>
            <a:cxnSpLocks/>
          </p:cNvCxnSpPr>
          <p:nvPr/>
        </p:nvCxnSpPr>
        <p:spPr>
          <a:xfrm>
            <a:off x="2225040" y="2570480"/>
            <a:ext cx="477520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65B125-70D5-43A9-9556-4CA7B210F5BB}"/>
              </a:ext>
            </a:extLst>
          </p:cNvPr>
          <p:cNvCxnSpPr>
            <a:cxnSpLocks/>
          </p:cNvCxnSpPr>
          <p:nvPr/>
        </p:nvCxnSpPr>
        <p:spPr>
          <a:xfrm>
            <a:off x="2225040" y="4608005"/>
            <a:ext cx="556768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D24F06-AF7C-4E7D-802A-87C87D97C4CC}"/>
              </a:ext>
            </a:extLst>
          </p:cNvPr>
          <p:cNvCxnSpPr>
            <a:cxnSpLocks/>
          </p:cNvCxnSpPr>
          <p:nvPr/>
        </p:nvCxnSpPr>
        <p:spPr>
          <a:xfrm>
            <a:off x="2225040" y="6610576"/>
            <a:ext cx="6389696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926BE00-22EB-4D5A-90B6-F835D434E238}"/>
              </a:ext>
            </a:extLst>
          </p:cNvPr>
          <p:cNvSpPr/>
          <p:nvPr/>
        </p:nvSpPr>
        <p:spPr>
          <a:xfrm>
            <a:off x="7345994" y="2475023"/>
            <a:ext cx="2977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Logistic Regression</a:t>
            </a:r>
            <a:endParaRPr lang="en-SG" sz="2400" b="1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37656F-F2B0-49B7-92D5-1FFACB138F78}"/>
              </a:ext>
            </a:extLst>
          </p:cNvPr>
          <p:cNvSpPr/>
          <p:nvPr/>
        </p:nvSpPr>
        <p:spPr>
          <a:xfrm>
            <a:off x="7741920" y="5841391"/>
            <a:ext cx="1842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F1-Score: 0.659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878A3A-F675-4749-B1D4-6B70CFE715B0}"/>
              </a:ext>
            </a:extLst>
          </p:cNvPr>
          <p:cNvSpPr/>
          <p:nvPr/>
        </p:nvSpPr>
        <p:spPr>
          <a:xfrm>
            <a:off x="7345994" y="3868481"/>
            <a:ext cx="1842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F1-Score: 0.655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222610-65A3-4F29-AC9D-5883D2F3646A}"/>
              </a:ext>
            </a:extLst>
          </p:cNvPr>
          <p:cNvSpPr/>
          <p:nvPr/>
        </p:nvSpPr>
        <p:spPr>
          <a:xfrm>
            <a:off x="6837365" y="1887975"/>
            <a:ext cx="1842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F1-Score: 0.643</a:t>
            </a:r>
          </a:p>
        </p:txBody>
      </p:sp>
    </p:spTree>
    <p:extLst>
      <p:ext uri="{BB962C8B-B14F-4D97-AF65-F5344CB8AC3E}">
        <p14:creationId xmlns:p14="http://schemas.microsoft.com/office/powerpoint/2010/main" val="311462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D84930A-DC1A-4E9A-96DB-A67DF8F4B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93"/>
          <a:stretch/>
        </p:blipFill>
        <p:spPr>
          <a:xfrm>
            <a:off x="1770864" y="1259840"/>
            <a:ext cx="9324975" cy="53951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5EC434-7172-4031-95DF-1B8B7C73D902}"/>
              </a:ext>
            </a:extLst>
          </p:cNvPr>
          <p:cNvCxnSpPr>
            <a:cxnSpLocks/>
          </p:cNvCxnSpPr>
          <p:nvPr/>
        </p:nvCxnSpPr>
        <p:spPr>
          <a:xfrm>
            <a:off x="2225040" y="4608005"/>
            <a:ext cx="556768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55F658FF-E9BA-47F1-AFC5-2B940983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3434"/>
          </a:xfrm>
        </p:spPr>
        <p:txBody>
          <a:bodyPr/>
          <a:lstStyle/>
          <a:p>
            <a:r>
              <a:rPr lang="en-US" dirty="0"/>
              <a:t>Proposed implementation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8D991F-D6D2-4EF3-8499-22800200C5BF}"/>
              </a:ext>
            </a:extLst>
          </p:cNvPr>
          <p:cNvSpPr/>
          <p:nvPr/>
        </p:nvSpPr>
        <p:spPr>
          <a:xfrm>
            <a:off x="1779742" y="4634145"/>
            <a:ext cx="9307219" cy="202081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05BC58-006D-4418-80DC-EDD8E6CC00B6}"/>
              </a:ext>
            </a:extLst>
          </p:cNvPr>
          <p:cNvSpPr/>
          <p:nvPr/>
        </p:nvSpPr>
        <p:spPr>
          <a:xfrm>
            <a:off x="7345994" y="2475023"/>
            <a:ext cx="29770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Logistic Regression</a:t>
            </a:r>
          </a:p>
          <a:p>
            <a:pPr algn="ctr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18 features</a:t>
            </a:r>
            <a:endParaRPr lang="en-SG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189826-51B0-4B64-BFCD-F75C10D312DA}"/>
              </a:ext>
            </a:extLst>
          </p:cNvPr>
          <p:cNvSpPr/>
          <p:nvPr/>
        </p:nvSpPr>
        <p:spPr>
          <a:xfrm flipH="1">
            <a:off x="2059618" y="1304875"/>
            <a:ext cx="1877105" cy="330328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D6A050-D505-49D8-B7D7-02DF560E95F8}"/>
              </a:ext>
            </a:extLst>
          </p:cNvPr>
          <p:cNvSpPr/>
          <p:nvPr/>
        </p:nvSpPr>
        <p:spPr>
          <a:xfrm>
            <a:off x="5027451" y="4789048"/>
            <a:ext cx="25143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Focus for further analysis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12071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7E217CC-55A8-4EB5-BB6A-DF971D538C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69AD5-6745-4C38-B8F0-331D2FFC7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15284"/>
            <a:ext cx="10076877" cy="46331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Thank you</a:t>
            </a:r>
            <a:endParaRPr lang="en-SG" sz="2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FCEB3F7-4322-446E-89EA-A51F9018616B}"/>
              </a:ext>
            </a:extLst>
          </p:cNvPr>
          <p:cNvSpPr txBox="1">
            <a:spLocks/>
          </p:cNvSpPr>
          <p:nvPr/>
        </p:nvSpPr>
        <p:spPr>
          <a:xfrm>
            <a:off x="1154954" y="5386781"/>
            <a:ext cx="10025235" cy="86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r">
              <a:buNone/>
            </a:pPr>
            <a:r>
              <a:rPr lang="en-SG" sz="1800" dirty="0"/>
              <a:t>James Ng</a:t>
            </a:r>
          </a:p>
          <a:p>
            <a:pPr marL="0" indent="0" algn="r">
              <a:buNone/>
            </a:pPr>
            <a:r>
              <a:rPr lang="en-SG" sz="1800" dirty="0"/>
              <a:t>19 Aug 2019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35E062-05E8-44F7-8FDF-493BA70FEC41}"/>
              </a:ext>
            </a:extLst>
          </p:cNvPr>
          <p:cNvSpPr/>
          <p:nvPr/>
        </p:nvSpPr>
        <p:spPr>
          <a:xfrm>
            <a:off x="4060827" y="5130083"/>
            <a:ext cx="4070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hlinkClick r:id="rId2"/>
              </a:rPr>
              <a:t>https://www.linkedin.com/in/jnyh/</a:t>
            </a:r>
            <a:r>
              <a:rPr lang="en-SG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5C0749-5F1C-4564-9C2E-5C4DBB7475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167"/>
          <a:stretch/>
        </p:blipFill>
        <p:spPr>
          <a:xfrm>
            <a:off x="5101754" y="3143518"/>
            <a:ext cx="1988490" cy="198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98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B699-DDAB-4BFB-A1DD-6DF9B428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0DBE7-1F2E-4360-AC1F-E1972161E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66886"/>
            <a:ext cx="8946541" cy="5118755"/>
          </a:xfrm>
        </p:spPr>
        <p:txBody>
          <a:bodyPr>
            <a:normAutofit lnSpcReduction="10000"/>
          </a:bodyPr>
          <a:lstStyle/>
          <a:p>
            <a:r>
              <a:rPr lang="en-SG" sz="2400" dirty="0"/>
              <a:t>Obtain (data acquisition)</a:t>
            </a:r>
          </a:p>
          <a:p>
            <a:pPr lvl="1"/>
            <a:r>
              <a:rPr lang="en-SG" sz="2200" dirty="0"/>
              <a:t>Download data from SQL to Pandas </a:t>
            </a:r>
          </a:p>
          <a:p>
            <a:r>
              <a:rPr lang="en-SG" sz="2400" dirty="0"/>
              <a:t>Scrub (data cleaning) </a:t>
            </a:r>
          </a:p>
          <a:p>
            <a:pPr lvl="1"/>
            <a:r>
              <a:rPr lang="en-SG" sz="2200" dirty="0"/>
              <a:t>remove extra spaces, empty rows/columns, outliers, remove null fields</a:t>
            </a:r>
          </a:p>
          <a:p>
            <a:r>
              <a:rPr lang="en-SG" sz="2400" dirty="0"/>
              <a:t>Explore (data exploration)</a:t>
            </a:r>
          </a:p>
          <a:p>
            <a:pPr lvl="1"/>
            <a:r>
              <a:rPr lang="en-SG" sz="2200" dirty="0"/>
              <a:t>correlation, feature engineering /selection</a:t>
            </a:r>
          </a:p>
          <a:p>
            <a:r>
              <a:rPr lang="en-SG" sz="2400" dirty="0"/>
              <a:t>Model </a:t>
            </a:r>
          </a:p>
          <a:p>
            <a:pPr lvl="1"/>
            <a:r>
              <a:rPr lang="en-SG" sz="2200" dirty="0"/>
              <a:t>regression analysis, cross validation, regularization, results comparison</a:t>
            </a:r>
          </a:p>
          <a:p>
            <a:r>
              <a:rPr lang="en-SG" sz="2400" dirty="0"/>
              <a:t>Interpret and Communicate</a:t>
            </a:r>
          </a:p>
          <a:p>
            <a:pPr lvl="1"/>
            <a:r>
              <a:rPr lang="en-SG" sz="2200" dirty="0"/>
              <a:t>optimised statistical results, data visualization  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488779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C39A9CA-9DB3-4F87-B544-0686A6790C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26"/>
          <a:stretch/>
        </p:blipFill>
        <p:spPr>
          <a:xfrm>
            <a:off x="4332428" y="2742771"/>
            <a:ext cx="3580412" cy="32585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8E7F25D-4400-4E96-8B7B-5A2102C6B0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68" b="1575"/>
          <a:stretch/>
        </p:blipFill>
        <p:spPr>
          <a:xfrm>
            <a:off x="646111" y="2734288"/>
            <a:ext cx="3435622" cy="32670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80CD63E-13C9-407E-9D74-77961345AB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8168612" y="2733516"/>
            <a:ext cx="3432248" cy="32845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C7FAD2-AD73-4C8B-AC1D-728B88F26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70EF4-15D9-4865-B419-E571FA967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466" y="1513432"/>
            <a:ext cx="7762293" cy="830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58% churn predictions are correct</a:t>
            </a:r>
          </a:p>
          <a:p>
            <a:pPr marL="0" indent="0">
              <a:buNone/>
            </a:pPr>
            <a:r>
              <a:rPr lang="en-SG" dirty="0"/>
              <a:t>76% churn customers classified correctly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FA81F7-E8CA-48D5-BBE0-565B85665418}"/>
              </a:ext>
            </a:extLst>
          </p:cNvPr>
          <p:cNvSpPr/>
          <p:nvPr/>
        </p:nvSpPr>
        <p:spPr>
          <a:xfrm flipH="1">
            <a:off x="4693769" y="2804804"/>
            <a:ext cx="2656633" cy="3401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B89AD-FC78-4183-8DFD-4F524BD86003}"/>
              </a:ext>
            </a:extLst>
          </p:cNvPr>
          <p:cNvSpPr/>
          <p:nvPr/>
        </p:nvSpPr>
        <p:spPr>
          <a:xfrm flipH="1">
            <a:off x="4206086" y="1964877"/>
            <a:ext cx="5372920" cy="3660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3440AD-C444-430D-A56B-476E4019EA45}"/>
              </a:ext>
            </a:extLst>
          </p:cNvPr>
          <p:cNvSpPr/>
          <p:nvPr/>
        </p:nvSpPr>
        <p:spPr>
          <a:xfrm>
            <a:off x="656271" y="1138288"/>
            <a:ext cx="19142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Logistic Regression</a:t>
            </a:r>
            <a:endParaRPr lang="en-SG" sz="2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120519-58A7-4ADC-9482-E71CCE2FB869}"/>
              </a:ext>
            </a:extLst>
          </p:cNvPr>
          <p:cNvSpPr/>
          <p:nvPr/>
        </p:nvSpPr>
        <p:spPr>
          <a:xfrm>
            <a:off x="1389276" y="5959595"/>
            <a:ext cx="17283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Precision: 52%</a:t>
            </a:r>
          </a:p>
          <a:p>
            <a:pPr algn="ctr"/>
            <a:r>
              <a:rPr lang="en-SG" dirty="0"/>
              <a:t>Recall: 82%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968D05-966D-4A30-947A-0A4557EC425A}"/>
              </a:ext>
            </a:extLst>
          </p:cNvPr>
          <p:cNvSpPr/>
          <p:nvPr/>
        </p:nvSpPr>
        <p:spPr>
          <a:xfrm>
            <a:off x="9205993" y="5959596"/>
            <a:ext cx="17283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Precision: 64%</a:t>
            </a:r>
          </a:p>
          <a:p>
            <a:pPr algn="ctr"/>
            <a:r>
              <a:rPr lang="en-SG" dirty="0"/>
              <a:t>Recall: 65%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D73DF5-26B6-498D-947F-177CCA1FEB8F}"/>
              </a:ext>
            </a:extLst>
          </p:cNvPr>
          <p:cNvSpPr/>
          <p:nvPr/>
        </p:nvSpPr>
        <p:spPr>
          <a:xfrm>
            <a:off x="5231821" y="5959594"/>
            <a:ext cx="17283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Precision: 58%</a:t>
            </a:r>
          </a:p>
          <a:p>
            <a:pPr algn="ctr"/>
            <a:r>
              <a:rPr lang="en-SG" dirty="0"/>
              <a:t>Recall: 76% </a:t>
            </a:r>
          </a:p>
        </p:txBody>
      </p:sp>
    </p:spTree>
    <p:extLst>
      <p:ext uri="{BB962C8B-B14F-4D97-AF65-F5344CB8AC3E}">
        <p14:creationId xmlns:p14="http://schemas.microsoft.com/office/powerpoint/2010/main" val="43190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B699-DDAB-4BFB-A1DD-6DF9B428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3235009" cy="1985682"/>
          </a:xfrm>
        </p:spPr>
        <p:txBody>
          <a:bodyPr/>
          <a:lstStyle/>
          <a:p>
            <a:r>
              <a:rPr lang="en-US" dirty="0"/>
              <a:t>Feature correlation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5DA5B0-6B84-47BF-9FA4-48875DD2C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890" y="0"/>
            <a:ext cx="7566299" cy="6858000"/>
          </a:xfrm>
          <a:prstGeom prst="rect">
            <a:avLst/>
          </a:prstGeom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87D6316A-3E3C-4A92-981E-0EBE3CDCFE00}"/>
              </a:ext>
            </a:extLst>
          </p:cNvPr>
          <p:cNvSpPr/>
          <p:nvPr/>
        </p:nvSpPr>
        <p:spPr>
          <a:xfrm rot="10800000">
            <a:off x="5791200" y="71120"/>
            <a:ext cx="4673600" cy="476504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833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B699-DDAB-4BFB-A1DD-6DF9B428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0DBE7-1F2E-4360-AC1F-E1972161E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74" y="1478269"/>
            <a:ext cx="10996952" cy="4645842"/>
          </a:xfrm>
        </p:spPr>
        <p:txBody>
          <a:bodyPr>
            <a:normAutofit/>
          </a:bodyPr>
          <a:lstStyle/>
          <a:p>
            <a:r>
              <a:rPr lang="en-SG" sz="2400" dirty="0"/>
              <a:t>To predict if a Telco customer will churn</a:t>
            </a:r>
          </a:p>
          <a:p>
            <a:endParaRPr lang="en-SG" sz="2400" dirty="0"/>
          </a:p>
          <a:p>
            <a:endParaRPr lang="en-SG" sz="2400" dirty="0"/>
          </a:p>
          <a:p>
            <a:r>
              <a:rPr lang="en-SG" sz="2400" dirty="0"/>
              <a:t>Data set: </a:t>
            </a:r>
          </a:p>
          <a:p>
            <a:pPr marL="0" indent="0">
              <a:buNone/>
            </a:pPr>
            <a:r>
              <a:rPr lang="en-SG" sz="2400" dirty="0"/>
              <a:t>	</a:t>
            </a:r>
            <a:r>
              <a:rPr lang="en-SG" sz="2400" dirty="0">
                <a:hlinkClick r:id="rId2"/>
              </a:rPr>
              <a:t>IBM Sample Data Sets</a:t>
            </a:r>
            <a:endParaRPr lang="en-SG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F4FE25-96D9-4893-9773-E81B5ABC5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868" y="2231020"/>
            <a:ext cx="4754869" cy="35601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4C9050-72A2-40B0-B5BE-87350B379258}"/>
              </a:ext>
            </a:extLst>
          </p:cNvPr>
          <p:cNvSpPr/>
          <p:nvPr/>
        </p:nvSpPr>
        <p:spPr>
          <a:xfrm>
            <a:off x="9450996" y="3970469"/>
            <a:ext cx="8611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dirty="0">
                <a:solidFill>
                  <a:srgbClr val="FF0000"/>
                </a:solidFill>
              </a:rPr>
              <a:t>26%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E32F5F-DF42-432B-8D41-44F507117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8854" y="2605999"/>
            <a:ext cx="842963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4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B699-DDAB-4BFB-A1DD-6DF9B428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3434"/>
          </a:xfrm>
        </p:spPr>
        <p:txBody>
          <a:bodyPr/>
          <a:lstStyle/>
          <a:p>
            <a:r>
              <a:rPr lang="en-US" dirty="0"/>
              <a:t>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0DBE7-1F2E-4360-AC1F-E1972161E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74" y="1478268"/>
            <a:ext cx="7913046" cy="5105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Demographic info: </a:t>
            </a:r>
          </a:p>
          <a:p>
            <a:pPr marL="400050" lvl="1" indent="0">
              <a:buNone/>
            </a:pPr>
            <a:r>
              <a:rPr lang="en-US" sz="2200" dirty="0"/>
              <a:t>Gender, </a:t>
            </a:r>
            <a:r>
              <a:rPr lang="en-US" sz="2200" dirty="0" err="1"/>
              <a:t>SeniorCitizen</a:t>
            </a:r>
            <a:r>
              <a:rPr lang="en-US" sz="2200" dirty="0"/>
              <a:t>, Partner, Dependents</a:t>
            </a:r>
          </a:p>
          <a:p>
            <a:pPr marL="0" indent="0">
              <a:buNone/>
            </a:pPr>
            <a:r>
              <a:rPr lang="en-US" sz="2400" dirty="0"/>
              <a:t>Services subscribed: </a:t>
            </a:r>
          </a:p>
          <a:p>
            <a:pPr marL="400050" lvl="1" indent="0">
              <a:buNone/>
            </a:pPr>
            <a:r>
              <a:rPr lang="en-US" sz="2200" dirty="0" err="1"/>
              <a:t>PhoneService</a:t>
            </a:r>
            <a:r>
              <a:rPr lang="en-US" sz="2200" dirty="0"/>
              <a:t>, </a:t>
            </a:r>
            <a:r>
              <a:rPr lang="en-US" sz="2200" dirty="0" err="1"/>
              <a:t>MultipleLine</a:t>
            </a:r>
            <a:r>
              <a:rPr lang="en-US" sz="2200" dirty="0"/>
              <a:t>, </a:t>
            </a:r>
            <a:r>
              <a:rPr lang="en-US" sz="2200" dirty="0" err="1"/>
              <a:t>InternetService</a:t>
            </a:r>
            <a:r>
              <a:rPr lang="en-US" sz="2200" dirty="0"/>
              <a:t>, </a:t>
            </a:r>
            <a:r>
              <a:rPr lang="en-US" sz="2200" dirty="0" err="1"/>
              <a:t>OnlineSecurity</a:t>
            </a:r>
            <a:r>
              <a:rPr lang="en-US" sz="2200" dirty="0"/>
              <a:t>, </a:t>
            </a:r>
            <a:r>
              <a:rPr lang="en-US" sz="2200" dirty="0" err="1"/>
              <a:t>OnlineBackup</a:t>
            </a:r>
            <a:r>
              <a:rPr lang="en-US" sz="2200" dirty="0"/>
              <a:t>, </a:t>
            </a:r>
            <a:r>
              <a:rPr lang="en-US" sz="2200" dirty="0" err="1"/>
              <a:t>DeviceProtection</a:t>
            </a:r>
            <a:r>
              <a:rPr lang="en-US" sz="2200" dirty="0"/>
              <a:t>, </a:t>
            </a:r>
            <a:r>
              <a:rPr lang="en-US" sz="2200" dirty="0" err="1"/>
              <a:t>TechSupport</a:t>
            </a:r>
            <a:r>
              <a:rPr lang="en-US" sz="2200" dirty="0"/>
              <a:t>, </a:t>
            </a:r>
            <a:r>
              <a:rPr lang="en-US" sz="2200" dirty="0" err="1"/>
              <a:t>StreamingTV</a:t>
            </a:r>
            <a:r>
              <a:rPr lang="en-US" sz="2200" dirty="0"/>
              <a:t>, </a:t>
            </a:r>
            <a:r>
              <a:rPr lang="en-US" sz="2200" dirty="0" err="1"/>
              <a:t>StreamingMovies</a:t>
            </a:r>
            <a:endParaRPr lang="en-US" sz="2200" dirty="0"/>
          </a:p>
          <a:p>
            <a:pPr marL="0" indent="0">
              <a:buNone/>
            </a:pPr>
            <a:r>
              <a:rPr lang="en-US" sz="2400" dirty="0"/>
              <a:t>Customer account info:</a:t>
            </a:r>
          </a:p>
          <a:p>
            <a:pPr marL="400050" lvl="1" indent="0">
              <a:buNone/>
            </a:pPr>
            <a:r>
              <a:rPr lang="en-US" sz="2200" dirty="0" err="1"/>
              <a:t>CustomerID</a:t>
            </a:r>
            <a:r>
              <a:rPr lang="en-US" sz="2200" dirty="0"/>
              <a:t>, Contract, </a:t>
            </a:r>
            <a:r>
              <a:rPr lang="en-US" sz="2200" dirty="0" err="1"/>
              <a:t>PaperlessBilling</a:t>
            </a:r>
            <a:r>
              <a:rPr lang="en-US" sz="2200" dirty="0"/>
              <a:t>, </a:t>
            </a:r>
            <a:r>
              <a:rPr lang="en-US" sz="2200" dirty="0" err="1"/>
              <a:t>PaymentMethod</a:t>
            </a:r>
            <a:r>
              <a:rPr lang="en-US" sz="2200" dirty="0"/>
              <a:t>, </a:t>
            </a:r>
            <a:r>
              <a:rPr lang="en-US" sz="2200" dirty="0" err="1"/>
              <a:t>MonthlyCharges</a:t>
            </a:r>
            <a:r>
              <a:rPr lang="en-US" sz="2200" dirty="0"/>
              <a:t>, </a:t>
            </a:r>
            <a:r>
              <a:rPr lang="en-US" sz="2200" dirty="0" err="1"/>
              <a:t>TotalCharges</a:t>
            </a:r>
            <a:r>
              <a:rPr lang="en-US" sz="2200" dirty="0"/>
              <a:t>, Tenure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2CDAA2-023F-4E42-9223-4E6FA7BE0D0B}"/>
              </a:ext>
            </a:extLst>
          </p:cNvPr>
          <p:cNvSpPr/>
          <p:nvPr/>
        </p:nvSpPr>
        <p:spPr>
          <a:xfrm>
            <a:off x="9599407" y="1478268"/>
            <a:ext cx="21760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Target</a:t>
            </a:r>
            <a:r>
              <a:rPr lang="en-US" sz="4000" dirty="0"/>
              <a:t> </a:t>
            </a:r>
          </a:p>
          <a:p>
            <a:pPr algn="ctr"/>
            <a:r>
              <a:rPr lang="en-US" sz="2000" dirty="0"/>
              <a:t>Churn</a:t>
            </a:r>
          </a:p>
        </p:txBody>
      </p:sp>
    </p:spTree>
    <p:extLst>
      <p:ext uri="{BB962C8B-B14F-4D97-AF65-F5344CB8AC3E}">
        <p14:creationId xmlns:p14="http://schemas.microsoft.com/office/powerpoint/2010/main" val="419921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B699-DDAB-4BFB-A1DD-6DF9B428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3434"/>
          </a:xfrm>
        </p:spPr>
        <p:txBody>
          <a:bodyPr/>
          <a:lstStyle/>
          <a:p>
            <a:r>
              <a:rPr lang="en-US" dirty="0"/>
              <a:t>Feature selection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0DBE7-1F2E-4360-AC1F-E1972161E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74" y="1478269"/>
            <a:ext cx="10996952" cy="4645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</a:t>
            </a:r>
            <a:r>
              <a:rPr lang="en-SG" sz="2400" dirty="0"/>
              <a:t>election criteria</a:t>
            </a:r>
          </a:p>
          <a:p>
            <a:r>
              <a:rPr lang="en-SG" sz="2400" dirty="0"/>
              <a:t>Coefficient from </a:t>
            </a:r>
            <a:r>
              <a:rPr lang="en-SG" sz="2400" dirty="0" err="1"/>
              <a:t>LassoCV</a:t>
            </a:r>
            <a:endParaRPr lang="en-SG" sz="2400" dirty="0"/>
          </a:p>
          <a:p>
            <a:endParaRPr lang="en-SG" sz="2400" dirty="0"/>
          </a:p>
          <a:p>
            <a:endParaRPr lang="en-SG" sz="2400" dirty="0"/>
          </a:p>
          <a:p>
            <a:r>
              <a:rPr lang="en-SG" sz="2400" dirty="0"/>
              <a:t>p-value and coefficient from </a:t>
            </a:r>
            <a:r>
              <a:rPr lang="en-SG" sz="2400" dirty="0" err="1"/>
              <a:t>Statsmodels</a:t>
            </a:r>
            <a:endParaRPr lang="en-SG" sz="2400" dirty="0"/>
          </a:p>
          <a:p>
            <a:endParaRPr lang="en-SG" sz="2400" dirty="0"/>
          </a:p>
          <a:p>
            <a:endParaRPr lang="en-SG" sz="2400" dirty="0"/>
          </a:p>
          <a:p>
            <a:r>
              <a:rPr lang="en-SG" sz="2400" dirty="0"/>
              <a:t>Drop feature and check F1-Score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239F46-0F78-4F16-9445-354979F41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201" y="3351179"/>
            <a:ext cx="1712945" cy="30350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921ED9-5699-4DEC-A5CA-E3E44410CECA}"/>
              </a:ext>
            </a:extLst>
          </p:cNvPr>
          <p:cNvSpPr/>
          <p:nvPr/>
        </p:nvSpPr>
        <p:spPr>
          <a:xfrm flipH="1">
            <a:off x="9837986" y="4096048"/>
            <a:ext cx="189934" cy="19671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8EC06-0BCC-4BDD-9732-960E55CD7567}"/>
              </a:ext>
            </a:extLst>
          </p:cNvPr>
          <p:cNvSpPr/>
          <p:nvPr/>
        </p:nvSpPr>
        <p:spPr>
          <a:xfrm flipH="1">
            <a:off x="9363059" y="4096047"/>
            <a:ext cx="189934" cy="19671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F68421-1A2B-4E4D-A2BD-C6E52C737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415" y="1216152"/>
            <a:ext cx="1994759" cy="195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5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B699-DDAB-4BFB-A1DD-6DF9B428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3434"/>
          </a:xfrm>
        </p:spPr>
        <p:txBody>
          <a:bodyPr/>
          <a:lstStyle/>
          <a:p>
            <a:r>
              <a:rPr lang="en-US" dirty="0"/>
              <a:t>Feature selection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0DBE7-1F2E-4360-AC1F-E1972161E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74" y="1478269"/>
            <a:ext cx="10996952" cy="4645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Example of useless feature to drop</a:t>
            </a:r>
            <a:endParaRPr lang="en-SG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B3CA2-C0ED-497C-85D9-D3219140B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017" y="2098274"/>
            <a:ext cx="4015160" cy="38320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939753-163A-4159-B0AE-CEE66DDB7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860" y="2049330"/>
            <a:ext cx="842963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B699-DDAB-4BFB-A1DD-6DF9B428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3434"/>
          </a:xfrm>
        </p:spPr>
        <p:txBody>
          <a:bodyPr/>
          <a:lstStyle/>
          <a:p>
            <a:r>
              <a:rPr lang="en-US" dirty="0"/>
              <a:t>Feature selection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0DBE7-1F2E-4360-AC1F-E1972161E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74" y="1478269"/>
            <a:ext cx="10996952" cy="4645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Example of useful feature</a:t>
            </a:r>
            <a:endParaRPr lang="en-SG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36A4D3-4328-477F-BCAB-6B6F5A25E5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069" b="9360"/>
          <a:stretch/>
        </p:blipFill>
        <p:spPr>
          <a:xfrm>
            <a:off x="3951417" y="2025637"/>
            <a:ext cx="4189405" cy="42153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ED92D7-C441-478A-9422-F2AF203BB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860" y="2049330"/>
            <a:ext cx="842963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8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B699-DDAB-4BFB-A1DD-6DF9B428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3434"/>
          </a:xfrm>
        </p:spPr>
        <p:txBody>
          <a:bodyPr/>
          <a:lstStyle/>
          <a:p>
            <a:r>
              <a:rPr lang="en-US" dirty="0"/>
              <a:t>Feature engineering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0DBE7-1F2E-4360-AC1F-E1972161E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74" y="1478269"/>
            <a:ext cx="10996952" cy="4645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400" dirty="0"/>
              <a:t>Split feature into classes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16472-7BC7-4609-B004-EDF9BA793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080" y="101600"/>
            <a:ext cx="4724114" cy="381652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82DA6C7-00FF-41C3-9BD6-92F825C89129}"/>
              </a:ext>
            </a:extLst>
          </p:cNvPr>
          <p:cNvGrpSpPr/>
          <p:nvPr/>
        </p:nvGrpSpPr>
        <p:grpSpPr>
          <a:xfrm>
            <a:off x="1656343" y="4180242"/>
            <a:ext cx="9803851" cy="2375409"/>
            <a:chOff x="1656343" y="4078642"/>
            <a:chExt cx="9803851" cy="237540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860F81B-9064-475B-A0FC-CF41B8C8AF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03" b="3158"/>
            <a:stretch/>
          </p:blipFill>
          <p:spPr>
            <a:xfrm>
              <a:off x="4745069" y="4078642"/>
              <a:ext cx="6715125" cy="237172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0C09E63-D6F6-45D6-9040-2E614A7CC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6343" y="4082326"/>
              <a:ext cx="3162300" cy="2371725"/>
            </a:xfrm>
            <a:prstGeom prst="rect">
              <a:avLst/>
            </a:prstGeom>
          </p:spPr>
        </p:pic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B2329B-58DE-4961-BBB5-B902DAAC3400}"/>
              </a:ext>
            </a:extLst>
          </p:cNvPr>
          <p:cNvCxnSpPr>
            <a:cxnSpLocks/>
          </p:cNvCxnSpPr>
          <p:nvPr/>
        </p:nvCxnSpPr>
        <p:spPr>
          <a:xfrm flipV="1">
            <a:off x="3535680" y="4897120"/>
            <a:ext cx="0" cy="139192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E9216B-A4C2-4092-98BD-B5877B7A17F9}"/>
              </a:ext>
            </a:extLst>
          </p:cNvPr>
          <p:cNvCxnSpPr>
            <a:cxnSpLocks/>
          </p:cNvCxnSpPr>
          <p:nvPr/>
        </p:nvCxnSpPr>
        <p:spPr>
          <a:xfrm flipV="1">
            <a:off x="2885440" y="4897120"/>
            <a:ext cx="0" cy="139192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517AAE-F6FD-4432-B1C1-C47C14531B56}"/>
              </a:ext>
            </a:extLst>
          </p:cNvPr>
          <p:cNvCxnSpPr>
            <a:cxnSpLocks/>
          </p:cNvCxnSpPr>
          <p:nvPr/>
        </p:nvCxnSpPr>
        <p:spPr>
          <a:xfrm flipV="1">
            <a:off x="6664960" y="4917440"/>
            <a:ext cx="0" cy="139192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458F9D-4C30-4C7A-BAB0-A49B4D5804B6}"/>
              </a:ext>
            </a:extLst>
          </p:cNvPr>
          <p:cNvCxnSpPr>
            <a:cxnSpLocks/>
          </p:cNvCxnSpPr>
          <p:nvPr/>
        </p:nvCxnSpPr>
        <p:spPr>
          <a:xfrm flipV="1">
            <a:off x="5821680" y="4917440"/>
            <a:ext cx="0" cy="139192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D0B09B-784A-4CE2-9BD3-A46840162A69}"/>
              </a:ext>
            </a:extLst>
          </p:cNvPr>
          <p:cNvCxnSpPr>
            <a:cxnSpLocks/>
          </p:cNvCxnSpPr>
          <p:nvPr/>
        </p:nvCxnSpPr>
        <p:spPr>
          <a:xfrm flipV="1">
            <a:off x="9377680" y="4917440"/>
            <a:ext cx="0" cy="139192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944C6A-6ABE-43D1-A239-AF5FD87B3AE8}"/>
              </a:ext>
            </a:extLst>
          </p:cNvPr>
          <p:cNvCxnSpPr>
            <a:cxnSpLocks/>
          </p:cNvCxnSpPr>
          <p:nvPr/>
        </p:nvCxnSpPr>
        <p:spPr>
          <a:xfrm flipV="1">
            <a:off x="10444480" y="4907280"/>
            <a:ext cx="0" cy="139192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1A8A676-4C68-454D-917F-37A097FECA81}"/>
              </a:ext>
            </a:extLst>
          </p:cNvPr>
          <p:cNvCxnSpPr>
            <a:cxnSpLocks/>
          </p:cNvCxnSpPr>
          <p:nvPr/>
        </p:nvCxnSpPr>
        <p:spPr>
          <a:xfrm flipV="1">
            <a:off x="9918754" y="4907280"/>
            <a:ext cx="0" cy="139192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25B3D6-D18D-4881-A3C6-3A6AF719C630}"/>
              </a:ext>
            </a:extLst>
          </p:cNvPr>
          <p:cNvCxnSpPr>
            <a:cxnSpLocks/>
          </p:cNvCxnSpPr>
          <p:nvPr/>
        </p:nvCxnSpPr>
        <p:spPr>
          <a:xfrm flipV="1">
            <a:off x="7366000" y="4907280"/>
            <a:ext cx="0" cy="139192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027FF5-EF6D-41BD-A5ED-AFAB116C5FF4}"/>
              </a:ext>
            </a:extLst>
          </p:cNvPr>
          <p:cNvCxnSpPr>
            <a:cxnSpLocks/>
          </p:cNvCxnSpPr>
          <p:nvPr/>
        </p:nvCxnSpPr>
        <p:spPr>
          <a:xfrm flipV="1">
            <a:off x="4185920" y="4897120"/>
            <a:ext cx="0" cy="139192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CE7E39-42B1-4B50-80C9-719723477BBF}"/>
              </a:ext>
            </a:extLst>
          </p:cNvPr>
          <p:cNvCxnSpPr>
            <a:cxnSpLocks/>
          </p:cNvCxnSpPr>
          <p:nvPr/>
        </p:nvCxnSpPr>
        <p:spPr>
          <a:xfrm flipV="1">
            <a:off x="7721600" y="101600"/>
            <a:ext cx="0" cy="121615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49D1B7-710F-4202-9DB2-9CD38294BF79}"/>
              </a:ext>
            </a:extLst>
          </p:cNvPr>
          <p:cNvCxnSpPr>
            <a:cxnSpLocks/>
          </p:cNvCxnSpPr>
          <p:nvPr/>
        </p:nvCxnSpPr>
        <p:spPr>
          <a:xfrm flipV="1">
            <a:off x="9052560" y="1310640"/>
            <a:ext cx="0" cy="121615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120D008-FE94-426B-961A-C3A5095A60A0}"/>
              </a:ext>
            </a:extLst>
          </p:cNvPr>
          <p:cNvCxnSpPr>
            <a:cxnSpLocks/>
          </p:cNvCxnSpPr>
          <p:nvPr/>
        </p:nvCxnSpPr>
        <p:spPr>
          <a:xfrm flipV="1">
            <a:off x="10261600" y="2438400"/>
            <a:ext cx="0" cy="121615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56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FB763B-1661-4107-85EC-92209218B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052" y="3996826"/>
            <a:ext cx="9103048" cy="27126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5FB699-DDAB-4BFB-A1DD-6DF9B428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3434"/>
          </a:xfrm>
        </p:spPr>
        <p:txBody>
          <a:bodyPr/>
          <a:lstStyle/>
          <a:p>
            <a:r>
              <a:rPr lang="en-US" dirty="0"/>
              <a:t>Model selection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F39BD2-20CB-42D6-B0E8-3A2D35B40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052" y="1216151"/>
            <a:ext cx="9103048" cy="27037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0C2471-935B-4930-8C12-2B1FEB5F903C}"/>
              </a:ext>
            </a:extLst>
          </p:cNvPr>
          <p:cNvSpPr/>
          <p:nvPr/>
        </p:nvSpPr>
        <p:spPr>
          <a:xfrm flipH="1">
            <a:off x="4059538" y="1304242"/>
            <a:ext cx="1091581" cy="25851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8FA8E3-9541-4941-A1AE-68EED151FB5B}"/>
              </a:ext>
            </a:extLst>
          </p:cNvPr>
          <p:cNvSpPr/>
          <p:nvPr/>
        </p:nvSpPr>
        <p:spPr>
          <a:xfrm flipH="1">
            <a:off x="4059537" y="4088266"/>
            <a:ext cx="1091581" cy="25851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417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E55DB82-12FD-47D2-B495-EB3D842A3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017" y="90905"/>
            <a:ext cx="6914286" cy="66761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5FB699-DDAB-4BFB-A1DD-6DF9B428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2970849" cy="1711362"/>
          </a:xfrm>
        </p:spPr>
        <p:txBody>
          <a:bodyPr/>
          <a:lstStyle/>
          <a:p>
            <a:r>
              <a:rPr lang="en-US" dirty="0"/>
              <a:t>Model selection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8B2C13-3799-4F1A-9E8F-2C40497AC191}"/>
              </a:ext>
            </a:extLst>
          </p:cNvPr>
          <p:cNvSpPr/>
          <p:nvPr/>
        </p:nvSpPr>
        <p:spPr>
          <a:xfrm flipH="1">
            <a:off x="7335369" y="4978400"/>
            <a:ext cx="2834789" cy="2076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526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2218</TotalTime>
  <Words>298</Words>
  <Application>Microsoft Office PowerPoint</Application>
  <PresentationFormat>Widescreen</PresentationFormat>
  <Paragraphs>79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</vt:lpstr>
      <vt:lpstr>Classification Analysis Telco Customer Churn</vt:lpstr>
      <vt:lpstr>Project goals</vt:lpstr>
      <vt:lpstr>Features</vt:lpstr>
      <vt:lpstr>Feature selection</vt:lpstr>
      <vt:lpstr>Feature selection</vt:lpstr>
      <vt:lpstr>Feature selection</vt:lpstr>
      <vt:lpstr>Feature engineering</vt:lpstr>
      <vt:lpstr>Model selection</vt:lpstr>
      <vt:lpstr>Model selection</vt:lpstr>
      <vt:lpstr>Model selection</vt:lpstr>
      <vt:lpstr>Hyperparameter tuning</vt:lpstr>
      <vt:lpstr>Evaluate model on test data</vt:lpstr>
      <vt:lpstr>Proposed implementation</vt:lpstr>
      <vt:lpstr>PowerPoint Presentation</vt:lpstr>
      <vt:lpstr>Approach</vt:lpstr>
      <vt:lpstr>Hyperparameter tuning</vt:lpstr>
      <vt:lpstr>Feature correlation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Analysis</dc:title>
  <dc:creator>j n</dc:creator>
  <cp:lastModifiedBy>James NG</cp:lastModifiedBy>
  <cp:revision>104</cp:revision>
  <dcterms:created xsi:type="dcterms:W3CDTF">2019-07-24T15:15:21Z</dcterms:created>
  <dcterms:modified xsi:type="dcterms:W3CDTF">2019-08-19T11:50:17Z</dcterms:modified>
</cp:coreProperties>
</file>