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77" r:id="rId4"/>
    <p:sldId id="270" r:id="rId5"/>
    <p:sldId id="276" r:id="rId6"/>
    <p:sldId id="280" r:id="rId7"/>
    <p:sldId id="269" r:id="rId8"/>
    <p:sldId id="273" r:id="rId9"/>
    <p:sldId id="278" r:id="rId10"/>
    <p:sldId id="267" r:id="rId11"/>
    <p:sldId id="268" r:id="rId12"/>
    <p:sldId id="271" r:id="rId13"/>
    <p:sldId id="279" r:id="rId14"/>
    <p:sldId id="272" r:id="rId1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t>8/5/2021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NYH/diabetes_classifi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NYH/diabetes_classifier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pima-indians-diabetes-databas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etrics.log_loss.html" TargetMode="External"/><Relationship Id="rId3" Type="http://schemas.openxmlformats.org/officeDocument/2006/relationships/hyperlink" Target="https://emedicine.medscape.com/article/200390-overview" TargetMode="External"/><Relationship Id="rId7" Type="http://schemas.openxmlformats.org/officeDocument/2006/relationships/hyperlink" Target="https://scikit-learn.org/stable/modules/generated/sklearn.metrics.roc_auc_score.html" TargetMode="External"/><Relationship Id="rId2" Type="http://schemas.openxmlformats.org/officeDocument/2006/relationships/hyperlink" Target="https://scikit-learn.org/stable/modules/generated/sklearn.metrics.accuracy_s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etrics.f1_score.html" TargetMode="External"/><Relationship Id="rId5" Type="http://schemas.openxmlformats.org/officeDocument/2006/relationships/hyperlink" Target="https://scikit-learn.org/stable/modules/generated/sklearn.metrics.recall_score.html" TargetMode="External"/><Relationship Id="rId4" Type="http://schemas.openxmlformats.org/officeDocument/2006/relationships/hyperlink" Target="https://scikit-learn.org/stable/modules/generated/sklearn.metrics.precision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5505D94-0178-48F9-A8E4-1398226D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2" y="1336486"/>
            <a:ext cx="8055917" cy="536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E35E6A-516B-4CE1-B7F6-F4850039FA18}"/>
              </a:ext>
            </a:extLst>
          </p:cNvPr>
          <p:cNvSpPr/>
          <p:nvPr/>
        </p:nvSpPr>
        <p:spPr>
          <a:xfrm>
            <a:off x="966002" y="4597048"/>
            <a:ext cx="5981743" cy="923330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5400" dirty="0"/>
              <a:t>Diabetes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F9E23-FDFF-4A4F-BA13-D6BD44C8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Diabetes Classifier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B6FAB-E74C-4FF1-925D-F04B7FDF8077}"/>
              </a:ext>
            </a:extLst>
          </p:cNvPr>
          <p:cNvSpPr/>
          <p:nvPr/>
        </p:nvSpPr>
        <p:spPr>
          <a:xfrm>
            <a:off x="9419770" y="4920213"/>
            <a:ext cx="1727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Based on medical diagnostic measurements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5122A-B877-463F-8963-75A2E0B40363}"/>
              </a:ext>
            </a:extLst>
          </p:cNvPr>
          <p:cNvSpPr/>
          <p:nvPr/>
        </p:nvSpPr>
        <p:spPr>
          <a:xfrm>
            <a:off x="9419770" y="2189926"/>
            <a:ext cx="1340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/>
              <a:t>Building a machine learning classifier model for diabetes</a:t>
            </a:r>
          </a:p>
        </p:txBody>
      </p:sp>
    </p:spTree>
    <p:extLst>
      <p:ext uri="{BB962C8B-B14F-4D97-AF65-F5344CB8AC3E}">
        <p14:creationId xmlns:p14="http://schemas.microsoft.com/office/powerpoint/2010/main" val="1301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C946D-00C4-4306-89B5-9594211BA2FC}"/>
              </a:ext>
            </a:extLst>
          </p:cNvPr>
          <p:cNvGrpSpPr/>
          <p:nvPr/>
        </p:nvGrpSpPr>
        <p:grpSpPr>
          <a:xfrm>
            <a:off x="5310936" y="701675"/>
            <a:ext cx="5943600" cy="5791200"/>
            <a:chOff x="4681763" y="732351"/>
            <a:chExt cx="5943600" cy="5791200"/>
          </a:xfrm>
        </p:grpSpPr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54D549EF-E83E-4E1B-957D-131C73774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763" y="732351"/>
              <a:ext cx="5943600" cy="5791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7D4E8-854B-433A-A001-C0D472C06691}"/>
                </a:ext>
              </a:extLst>
            </p:cNvPr>
            <p:cNvSpPr/>
            <p:nvPr/>
          </p:nvSpPr>
          <p:spPr>
            <a:xfrm>
              <a:off x="8068239" y="4424113"/>
              <a:ext cx="2070216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20B18-D558-4311-9BB2-BA18AEF7D2BA}"/>
                </a:ext>
              </a:extLst>
            </p:cNvPr>
            <p:cNvSpPr/>
            <p:nvPr/>
          </p:nvSpPr>
          <p:spPr>
            <a:xfrm>
              <a:off x="8068238" y="5495064"/>
              <a:ext cx="2204439" cy="2070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23A3C035-FD8D-448F-8259-E921872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6078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B19-464B-4711-BE03-4871DD4A216C}"/>
              </a:ext>
            </a:extLst>
          </p:cNvPr>
          <p:cNvGrpSpPr/>
          <p:nvPr/>
        </p:nvGrpSpPr>
        <p:grpSpPr>
          <a:xfrm>
            <a:off x="1351585" y="1350898"/>
            <a:ext cx="9363075" cy="5038725"/>
            <a:chOff x="1301251" y="1275397"/>
            <a:chExt cx="9363075" cy="5038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332A88-711C-4235-947E-913BA771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251" y="1275397"/>
              <a:ext cx="9363075" cy="503872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7A7445-7CD5-483A-BE76-8982B6F6D3CF}"/>
                </a:ext>
              </a:extLst>
            </p:cNvPr>
            <p:cNvSpPr/>
            <p:nvPr/>
          </p:nvSpPr>
          <p:spPr>
            <a:xfrm>
              <a:off x="1918790" y="1389216"/>
              <a:ext cx="889000" cy="49249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BCFB82-8A4B-41C9-966C-1D85A92B38B9}"/>
                </a:ext>
              </a:extLst>
            </p:cNvPr>
            <p:cNvSpPr/>
            <p:nvPr/>
          </p:nvSpPr>
          <p:spPr>
            <a:xfrm>
              <a:off x="7489856" y="1389217"/>
              <a:ext cx="889000" cy="49249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C53B5024-1BF0-47DD-99B0-741B0B69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33D5E2-3B61-42F9-8AA3-03FBB8A01BDD}"/>
              </a:ext>
            </a:extLst>
          </p:cNvPr>
          <p:cNvCxnSpPr>
            <a:cxnSpLocks/>
          </p:cNvCxnSpPr>
          <p:nvPr/>
        </p:nvCxnSpPr>
        <p:spPr>
          <a:xfrm>
            <a:off x="1778467" y="1640354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600536-9E35-4AD9-9BBE-A3DAF4AE111B}"/>
              </a:ext>
            </a:extLst>
          </p:cNvPr>
          <p:cNvCxnSpPr>
            <a:cxnSpLocks/>
          </p:cNvCxnSpPr>
          <p:nvPr/>
        </p:nvCxnSpPr>
        <p:spPr>
          <a:xfrm>
            <a:off x="1776060" y="4171887"/>
            <a:ext cx="87245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8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6B4196-29A7-40E4-BA79-AC7F83CBA467}"/>
              </a:ext>
            </a:extLst>
          </p:cNvPr>
          <p:cNvGrpSpPr/>
          <p:nvPr/>
        </p:nvGrpSpPr>
        <p:grpSpPr>
          <a:xfrm>
            <a:off x="1347350" y="1342793"/>
            <a:ext cx="9363075" cy="5067300"/>
            <a:chOff x="1336085" y="1326015"/>
            <a:chExt cx="9363075" cy="5067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58D427-3A25-4CE3-B82C-D81CE68F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85" y="1335540"/>
              <a:ext cx="9363075" cy="50577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C44D6E-ABD8-4585-BC7F-62B769A4E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8030" y="1326015"/>
              <a:ext cx="9286875" cy="505777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E7C8A3-6D3A-414C-AC85-62D186D84243}"/>
                </a:ext>
              </a:extLst>
            </p:cNvPr>
            <p:cNvSpPr/>
            <p:nvPr/>
          </p:nvSpPr>
          <p:spPr>
            <a:xfrm>
              <a:off x="1953624" y="1442107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9ED519-0880-4949-A367-C012778ED96C}"/>
                </a:ext>
              </a:extLst>
            </p:cNvPr>
            <p:cNvSpPr/>
            <p:nvPr/>
          </p:nvSpPr>
          <p:spPr>
            <a:xfrm>
              <a:off x="7524690" y="1436810"/>
              <a:ext cx="889000" cy="49416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3">
            <a:extLst>
              <a:ext uri="{FF2B5EF4-FFF2-40B4-BE49-F238E27FC236}">
                <a16:creationId xmlns:a16="http://schemas.microsoft.com/office/drawing/2014/main" id="{7F0B3BCB-A3A2-4993-A8EA-640BCD3C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5122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439BD7-9AA4-45C6-A0A9-0CE63736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725" y="1260646"/>
            <a:ext cx="50101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1DE6C-5368-480B-8A2F-3AD79FF94CB8}"/>
              </a:ext>
            </a:extLst>
          </p:cNvPr>
          <p:cNvSpPr/>
          <p:nvPr/>
        </p:nvSpPr>
        <p:spPr>
          <a:xfrm>
            <a:off x="2292654" y="1542367"/>
            <a:ext cx="2682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/>
              <a:t>Baseline</a:t>
            </a:r>
          </a:p>
          <a:p>
            <a:pPr algn="r"/>
            <a:r>
              <a:rPr lang="en-SG" dirty="0"/>
              <a:t>(using default 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CF2E7-CB88-4710-9F81-DF165046C632}"/>
              </a:ext>
            </a:extLst>
          </p:cNvPr>
          <p:cNvSpPr/>
          <p:nvPr/>
        </p:nvSpPr>
        <p:spPr>
          <a:xfrm>
            <a:off x="1718728" y="4167247"/>
            <a:ext cx="3256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dirty="0"/>
              <a:t>After tuning hyperparameters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DC306-4898-475B-B13A-297FA1172FE0}"/>
              </a:ext>
            </a:extLst>
          </p:cNvPr>
          <p:cNvSpPr/>
          <p:nvPr/>
        </p:nvSpPr>
        <p:spPr>
          <a:xfrm>
            <a:off x="1005641" y="5289895"/>
            <a:ext cx="396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b="1" dirty="0">
                <a:latin typeface="medium-content-serif-font"/>
              </a:rPr>
              <a:t>F1-Score has improved </a:t>
            </a:r>
            <a:r>
              <a:rPr lang="en-SG" dirty="0">
                <a:latin typeface="medium-content-serif-font"/>
              </a:rPr>
              <a:t>for all models after tuning the threshold and other hyperparameters.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7552F-1E2D-45D0-9EC7-D605B3D93CE6}"/>
              </a:ext>
            </a:extLst>
          </p:cNvPr>
          <p:cNvSpPr/>
          <p:nvPr/>
        </p:nvSpPr>
        <p:spPr>
          <a:xfrm>
            <a:off x="8348081" y="648838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944FBD-58FD-471B-8567-213FE8F0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25" y="3869098"/>
            <a:ext cx="5572125" cy="2457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42B67C-D626-4028-AA80-5D091DD1DCBD}"/>
              </a:ext>
            </a:extLst>
          </p:cNvPr>
          <p:cNvSpPr/>
          <p:nvPr/>
        </p:nvSpPr>
        <p:spPr>
          <a:xfrm>
            <a:off x="6547637" y="611783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5AD1B-2464-49CF-9016-83E4803A9E5C}"/>
              </a:ext>
            </a:extLst>
          </p:cNvPr>
          <p:cNvSpPr/>
          <p:nvPr/>
        </p:nvSpPr>
        <p:spPr>
          <a:xfrm>
            <a:off x="6547636" y="587634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849C6-04EC-42B9-B512-876481334108}"/>
              </a:ext>
            </a:extLst>
          </p:cNvPr>
          <p:cNvSpPr/>
          <p:nvPr/>
        </p:nvSpPr>
        <p:spPr>
          <a:xfrm>
            <a:off x="6547636" y="562639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B6C43-779D-4970-8A49-29A7EFBDC0A5}"/>
              </a:ext>
            </a:extLst>
          </p:cNvPr>
          <p:cNvSpPr/>
          <p:nvPr/>
        </p:nvSpPr>
        <p:spPr>
          <a:xfrm>
            <a:off x="6547636" y="537643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6F9228-9B94-4384-822C-F26462E2C42F}"/>
              </a:ext>
            </a:extLst>
          </p:cNvPr>
          <p:cNvSpPr/>
          <p:nvPr/>
        </p:nvSpPr>
        <p:spPr>
          <a:xfrm>
            <a:off x="6547635" y="514051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59162-48DE-4498-B347-F062473B6EF3}"/>
              </a:ext>
            </a:extLst>
          </p:cNvPr>
          <p:cNvSpPr/>
          <p:nvPr/>
        </p:nvSpPr>
        <p:spPr>
          <a:xfrm>
            <a:off x="8348085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EE4682-7729-40DC-9B7F-9602CED457A1}"/>
              </a:ext>
            </a:extLst>
          </p:cNvPr>
          <p:cNvSpPr/>
          <p:nvPr/>
        </p:nvSpPr>
        <p:spPr>
          <a:xfrm>
            <a:off x="8348084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6FFDB4-7EBD-4DEE-AD6A-23EE316C41CD}"/>
              </a:ext>
            </a:extLst>
          </p:cNvPr>
          <p:cNvSpPr/>
          <p:nvPr/>
        </p:nvSpPr>
        <p:spPr>
          <a:xfrm>
            <a:off x="8348084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3EF55D-1D82-430E-9749-7FA6EAC6B8D7}"/>
              </a:ext>
            </a:extLst>
          </p:cNvPr>
          <p:cNvSpPr/>
          <p:nvPr/>
        </p:nvSpPr>
        <p:spPr>
          <a:xfrm>
            <a:off x="8348084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A5D1D8-6486-4352-9363-734BF547803E}"/>
              </a:ext>
            </a:extLst>
          </p:cNvPr>
          <p:cNvSpPr/>
          <p:nvPr/>
        </p:nvSpPr>
        <p:spPr>
          <a:xfrm>
            <a:off x="8348083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0B499-BC0D-43E6-9FD0-A6ABFF3EF14F}"/>
              </a:ext>
            </a:extLst>
          </p:cNvPr>
          <p:cNvSpPr/>
          <p:nvPr/>
        </p:nvSpPr>
        <p:spPr>
          <a:xfrm>
            <a:off x="8348083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E06FA6-927D-4D64-82EF-9ADCEFB91127}"/>
              </a:ext>
            </a:extLst>
          </p:cNvPr>
          <p:cNvSpPr/>
          <p:nvPr/>
        </p:nvSpPr>
        <p:spPr>
          <a:xfrm>
            <a:off x="8348082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8AF384-5A01-48CC-96DE-3A4A1F5E4AE2}"/>
              </a:ext>
            </a:extLst>
          </p:cNvPr>
          <p:cNvSpPr/>
          <p:nvPr/>
        </p:nvSpPr>
        <p:spPr>
          <a:xfrm>
            <a:off x="8935782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ADE3E2-64B2-4D7F-A4F5-558EBEBDB16D}"/>
              </a:ext>
            </a:extLst>
          </p:cNvPr>
          <p:cNvSpPr/>
          <p:nvPr/>
        </p:nvSpPr>
        <p:spPr>
          <a:xfrm>
            <a:off x="8935781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0AFFD9-E8BA-4AAB-A8AA-A2A45596D6C3}"/>
              </a:ext>
            </a:extLst>
          </p:cNvPr>
          <p:cNvSpPr/>
          <p:nvPr/>
        </p:nvSpPr>
        <p:spPr>
          <a:xfrm>
            <a:off x="8935781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07100E-3A05-44EA-84AA-E771DD833F8D}"/>
              </a:ext>
            </a:extLst>
          </p:cNvPr>
          <p:cNvSpPr/>
          <p:nvPr/>
        </p:nvSpPr>
        <p:spPr>
          <a:xfrm>
            <a:off x="8935781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9946C5-B164-4035-9C97-9A96A10543EE}"/>
              </a:ext>
            </a:extLst>
          </p:cNvPr>
          <p:cNvSpPr/>
          <p:nvPr/>
        </p:nvSpPr>
        <p:spPr>
          <a:xfrm>
            <a:off x="8935780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007AA-1BEF-47B1-873C-6FB7731BC7EE}"/>
              </a:ext>
            </a:extLst>
          </p:cNvPr>
          <p:cNvSpPr/>
          <p:nvPr/>
        </p:nvSpPr>
        <p:spPr>
          <a:xfrm>
            <a:off x="8935780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F3CB5-7827-4C8D-A0ED-81AA8CBB34A9}"/>
              </a:ext>
            </a:extLst>
          </p:cNvPr>
          <p:cNvSpPr/>
          <p:nvPr/>
        </p:nvSpPr>
        <p:spPr>
          <a:xfrm>
            <a:off x="8935779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1AC5B5-1E1A-4F77-A6A4-235C2BF43AC8}"/>
              </a:ext>
            </a:extLst>
          </p:cNvPr>
          <p:cNvSpPr/>
          <p:nvPr/>
        </p:nvSpPr>
        <p:spPr>
          <a:xfrm>
            <a:off x="8935779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A9C12-BE5B-401F-95A0-6CCA99BA6FC2}"/>
              </a:ext>
            </a:extLst>
          </p:cNvPr>
          <p:cNvSpPr/>
          <p:nvPr/>
        </p:nvSpPr>
        <p:spPr>
          <a:xfrm>
            <a:off x="8348082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C8991A-2183-4B0E-B698-A2B8A8BBE7A7}"/>
              </a:ext>
            </a:extLst>
          </p:cNvPr>
          <p:cNvSpPr/>
          <p:nvPr/>
        </p:nvSpPr>
        <p:spPr>
          <a:xfrm>
            <a:off x="8348081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A1922C-B78C-4129-B8C5-3D3EEB15850D}"/>
              </a:ext>
            </a:extLst>
          </p:cNvPr>
          <p:cNvSpPr/>
          <p:nvPr/>
        </p:nvSpPr>
        <p:spPr>
          <a:xfrm>
            <a:off x="9531944" y="610684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98D8D2-B9F8-4EA8-9DD4-2E884BD47C74}"/>
              </a:ext>
            </a:extLst>
          </p:cNvPr>
          <p:cNvSpPr/>
          <p:nvPr/>
        </p:nvSpPr>
        <p:spPr>
          <a:xfrm>
            <a:off x="9531943" y="586535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5CE5F-721D-41F1-A615-22770441B162}"/>
              </a:ext>
            </a:extLst>
          </p:cNvPr>
          <p:cNvSpPr/>
          <p:nvPr/>
        </p:nvSpPr>
        <p:spPr>
          <a:xfrm>
            <a:off x="9531943" y="561540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1DEE2-88CA-42E7-B2A9-4392E48BB59A}"/>
              </a:ext>
            </a:extLst>
          </p:cNvPr>
          <p:cNvSpPr/>
          <p:nvPr/>
        </p:nvSpPr>
        <p:spPr>
          <a:xfrm>
            <a:off x="9531943" y="536544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F0EC89-08F7-4671-90CE-54AE110A3DD1}"/>
              </a:ext>
            </a:extLst>
          </p:cNvPr>
          <p:cNvSpPr/>
          <p:nvPr/>
        </p:nvSpPr>
        <p:spPr>
          <a:xfrm>
            <a:off x="9531942" y="51295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BC1C2-93DE-47F9-81F7-70DC97C9A24B}"/>
              </a:ext>
            </a:extLst>
          </p:cNvPr>
          <p:cNvSpPr/>
          <p:nvPr/>
        </p:nvSpPr>
        <p:spPr>
          <a:xfrm>
            <a:off x="9531942" y="489088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47FABE-EFD6-424E-A784-7CECC7EFA0E0}"/>
              </a:ext>
            </a:extLst>
          </p:cNvPr>
          <p:cNvSpPr/>
          <p:nvPr/>
        </p:nvSpPr>
        <p:spPr>
          <a:xfrm>
            <a:off x="9531941" y="464321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DB9481-0909-4110-9A4C-06FF4CF06855}"/>
              </a:ext>
            </a:extLst>
          </p:cNvPr>
          <p:cNvSpPr/>
          <p:nvPr/>
        </p:nvSpPr>
        <p:spPr>
          <a:xfrm>
            <a:off x="9531941" y="415508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D081F2-94C5-440A-80EB-EF0D9D93AB3E}"/>
              </a:ext>
            </a:extLst>
          </p:cNvPr>
          <p:cNvSpPr/>
          <p:nvPr/>
        </p:nvSpPr>
        <p:spPr>
          <a:xfrm>
            <a:off x="9531940" y="439596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DCA7B3-2E22-4133-A480-31F30E7C56D3}"/>
              </a:ext>
            </a:extLst>
          </p:cNvPr>
          <p:cNvSpPr/>
          <p:nvPr/>
        </p:nvSpPr>
        <p:spPr>
          <a:xfrm>
            <a:off x="7745204" y="6102366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FF49CA-A52E-49BC-ABB5-0E7860554B1A}"/>
              </a:ext>
            </a:extLst>
          </p:cNvPr>
          <p:cNvSpPr/>
          <p:nvPr/>
        </p:nvSpPr>
        <p:spPr>
          <a:xfrm>
            <a:off x="7745203" y="586087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886696-8B42-4B63-883D-B8757ECC4290}"/>
              </a:ext>
            </a:extLst>
          </p:cNvPr>
          <p:cNvSpPr/>
          <p:nvPr/>
        </p:nvSpPr>
        <p:spPr>
          <a:xfrm>
            <a:off x="7745203" y="5610923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8FF74A-038F-4EEA-BBA5-33058F9B8B42}"/>
              </a:ext>
            </a:extLst>
          </p:cNvPr>
          <p:cNvSpPr/>
          <p:nvPr/>
        </p:nvSpPr>
        <p:spPr>
          <a:xfrm>
            <a:off x="7745203" y="5360968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2254AD-0586-4F16-B73F-630FF432EF45}"/>
              </a:ext>
            </a:extLst>
          </p:cNvPr>
          <p:cNvSpPr/>
          <p:nvPr/>
        </p:nvSpPr>
        <p:spPr>
          <a:xfrm>
            <a:off x="7745202" y="5125045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F83F37-F8DA-4DF8-A1AD-B54EC9A7EE96}"/>
              </a:ext>
            </a:extLst>
          </p:cNvPr>
          <p:cNvSpPr/>
          <p:nvPr/>
        </p:nvSpPr>
        <p:spPr>
          <a:xfrm>
            <a:off x="7745201" y="463873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5B2056-987C-40E6-92D8-A7A319071176}"/>
              </a:ext>
            </a:extLst>
          </p:cNvPr>
          <p:cNvSpPr/>
          <p:nvPr/>
        </p:nvSpPr>
        <p:spPr>
          <a:xfrm>
            <a:off x="7745201" y="415060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06858-5658-4C19-84C6-AE1AAFCAB6C5}"/>
              </a:ext>
            </a:extLst>
          </p:cNvPr>
          <p:cNvSpPr/>
          <p:nvPr/>
        </p:nvSpPr>
        <p:spPr>
          <a:xfrm>
            <a:off x="7745200" y="4391484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C96997-DCF1-4083-9877-84302A703489}"/>
              </a:ext>
            </a:extLst>
          </p:cNvPr>
          <p:cNvSpPr/>
          <p:nvPr/>
        </p:nvSpPr>
        <p:spPr>
          <a:xfrm>
            <a:off x="7159620" y="6107559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5E003A-125E-44FA-93D3-A2F132D7F17A}"/>
              </a:ext>
            </a:extLst>
          </p:cNvPr>
          <p:cNvSpPr/>
          <p:nvPr/>
        </p:nvSpPr>
        <p:spPr>
          <a:xfrm>
            <a:off x="7159619" y="5866071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318A6E-76E1-484C-8E0F-F6047B88F75D}"/>
              </a:ext>
            </a:extLst>
          </p:cNvPr>
          <p:cNvSpPr/>
          <p:nvPr/>
        </p:nvSpPr>
        <p:spPr>
          <a:xfrm>
            <a:off x="7159618" y="4891602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F308FD-F337-47BB-8EA6-30219B9E80C3}"/>
              </a:ext>
            </a:extLst>
          </p:cNvPr>
          <p:cNvSpPr/>
          <p:nvPr/>
        </p:nvSpPr>
        <p:spPr>
          <a:xfrm>
            <a:off x="7159617" y="464392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C5B78D-CFD6-4052-879D-3EA34D2DE0AB}"/>
              </a:ext>
            </a:extLst>
          </p:cNvPr>
          <p:cNvSpPr/>
          <p:nvPr/>
        </p:nvSpPr>
        <p:spPr>
          <a:xfrm>
            <a:off x="7159616" y="4396677"/>
            <a:ext cx="536895" cy="1748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D3EB94-9EF9-4E18-91FB-4357609E7F7E}"/>
              </a:ext>
            </a:extLst>
          </p:cNvPr>
          <p:cNvSpPr/>
          <p:nvPr/>
        </p:nvSpPr>
        <p:spPr>
          <a:xfrm>
            <a:off x="8884976" y="6391144"/>
            <a:ext cx="1784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= improvement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612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E0B9DD-C1C0-4CD1-839F-B3BCCA6BD6D9}"/>
              </a:ext>
            </a:extLst>
          </p:cNvPr>
          <p:cNvGrpSpPr/>
          <p:nvPr/>
        </p:nvGrpSpPr>
        <p:grpSpPr>
          <a:xfrm>
            <a:off x="5307221" y="1433902"/>
            <a:ext cx="5268781" cy="4558873"/>
            <a:chOff x="5307221" y="1433902"/>
            <a:chExt cx="5268781" cy="45588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3F0491-B42E-4143-AAD5-E9DBE20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221" y="1655996"/>
              <a:ext cx="3057525" cy="31813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792409-C4F7-465F-8B50-41ABD5566FE7}"/>
                </a:ext>
              </a:extLst>
            </p:cNvPr>
            <p:cNvSpPr/>
            <p:nvPr/>
          </p:nvSpPr>
          <p:spPr>
            <a:xfrm>
              <a:off x="6192518" y="4792446"/>
              <a:ext cx="3970865" cy="1200329"/>
            </a:xfrm>
            <a:prstGeom prst="rect">
              <a:avLst/>
            </a:prstGeom>
            <a:solidFill>
              <a:srgbClr val="F4D9D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F8F4201-4DE3-4FAE-B480-E11EBA957E13}"/>
                </a:ext>
              </a:extLst>
            </p:cNvPr>
            <p:cNvSpPr/>
            <p:nvPr/>
          </p:nvSpPr>
          <p:spPr>
            <a:xfrm>
              <a:off x="8598108" y="1775449"/>
              <a:ext cx="1921405" cy="22092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85F525-2C3B-44CC-89E1-015F770FCD7C}"/>
                </a:ext>
              </a:extLst>
            </p:cNvPr>
            <p:cNvSpPr/>
            <p:nvPr/>
          </p:nvSpPr>
          <p:spPr>
            <a:xfrm>
              <a:off x="5540584" y="1433902"/>
              <a:ext cx="265853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SG" dirty="0"/>
                <a:t>Optimal threshold 0.207</a:t>
              </a:r>
            </a:p>
            <a:p>
              <a:r>
                <a:rPr lang="en-SG" dirty="0"/>
                <a:t>F1 Score = 0.719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B1C1A-64FA-45C4-88A3-537A27131280}"/>
                </a:ext>
              </a:extLst>
            </p:cNvPr>
            <p:cNvSpPr/>
            <p:nvPr/>
          </p:nvSpPr>
          <p:spPr>
            <a:xfrm>
              <a:off x="6061021" y="3534537"/>
              <a:ext cx="1499128" cy="778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103557-1FD4-4BD1-A9B3-D38B4094ADB7}"/>
                </a:ext>
              </a:extLst>
            </p:cNvPr>
            <p:cNvSpPr/>
            <p:nvPr/>
          </p:nvSpPr>
          <p:spPr>
            <a:xfrm>
              <a:off x="7047651" y="2552405"/>
              <a:ext cx="660400" cy="1634065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AE9D88-3EEE-473B-B9E6-ADC47E1AE7CF}"/>
                </a:ext>
              </a:extLst>
            </p:cNvPr>
            <p:cNvSpPr/>
            <p:nvPr/>
          </p:nvSpPr>
          <p:spPr>
            <a:xfrm>
              <a:off x="8613985" y="3211371"/>
              <a:ext cx="192140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b="1" dirty="0"/>
                <a:t>Precision</a:t>
              </a:r>
              <a:r>
                <a:rPr lang="en-SG" dirty="0"/>
                <a:t> = 50/84 </a:t>
              </a:r>
            </a:p>
            <a:p>
              <a:r>
                <a:rPr lang="en-SG" dirty="0"/>
                <a:t>	= 0.595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595020-65CF-49B9-8FAF-DC2E6DB49FF0}"/>
                </a:ext>
              </a:extLst>
            </p:cNvPr>
            <p:cNvSpPr/>
            <p:nvPr/>
          </p:nvSpPr>
          <p:spPr>
            <a:xfrm>
              <a:off x="6312613" y="5082879"/>
              <a:ext cx="16193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b="1" dirty="0"/>
                <a:t>Recall</a:t>
              </a:r>
              <a:r>
                <a:rPr lang="en-SG" dirty="0"/>
                <a:t> = 50/55 </a:t>
              </a:r>
            </a:p>
            <a:p>
              <a:r>
                <a:rPr lang="en-SG" dirty="0"/>
                <a:t>            = 0.909 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84F657-16AB-4226-A4C8-D0DE52F7A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8051" y="3369437"/>
              <a:ext cx="905934" cy="16510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A5BC6D-DAEF-42EB-B42C-97FB301A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08255" y="4313471"/>
              <a:ext cx="156370" cy="7694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B7CDD-FECD-4BDE-B076-4E42CE58F8E7}"/>
                </a:ext>
              </a:extLst>
            </p:cNvPr>
            <p:cNvSpPr/>
            <p:nvPr/>
          </p:nvSpPr>
          <p:spPr>
            <a:xfrm>
              <a:off x="8573371" y="1851169"/>
              <a:ext cx="200263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predicted diabetic cases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4A3-9CF9-45A1-883E-C5F00DAAA107}"/>
                </a:ext>
              </a:extLst>
            </p:cNvPr>
            <p:cNvSpPr/>
            <p:nvPr/>
          </p:nvSpPr>
          <p:spPr>
            <a:xfrm>
              <a:off x="8008170" y="4781787"/>
              <a:ext cx="197268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dirty="0"/>
                <a:t>proportion of correct predictions out of all actual diabetic cases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1FFCF3-3C13-4A8B-896E-D0C979DBF66D}"/>
              </a:ext>
            </a:extLst>
          </p:cNvPr>
          <p:cNvSpPr/>
          <p:nvPr/>
        </p:nvSpPr>
        <p:spPr>
          <a:xfrm>
            <a:off x="838200" y="59371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3"/>
              </a:rPr>
              <a:t>https://github.com/JNYH/diabetes_classifier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F0F02-531C-4DDE-8328-642F1D3081FB}"/>
              </a:ext>
            </a:extLst>
          </p:cNvPr>
          <p:cNvSpPr/>
          <p:nvPr/>
        </p:nvSpPr>
        <p:spPr>
          <a:xfrm>
            <a:off x="838200" y="2215275"/>
            <a:ext cx="3725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this project, the </a:t>
            </a:r>
            <a:r>
              <a:rPr lang="en-SG" b="1" dirty="0"/>
              <a:t>Gaussian Naive Bayes</a:t>
            </a:r>
            <a:r>
              <a:rPr lang="en-SG" dirty="0"/>
              <a:t> model has achieved prediction (Recall) score of </a:t>
            </a:r>
            <a:r>
              <a:rPr lang="en-SG" b="1" dirty="0"/>
              <a:t>90.9%</a:t>
            </a:r>
            <a:endParaRPr lang="en-SG" dirty="0"/>
          </a:p>
          <a:p>
            <a:endParaRPr lang="en-SG" dirty="0"/>
          </a:p>
          <a:p>
            <a:r>
              <a:rPr lang="en-SG" dirty="0"/>
              <a:t>Out of all diabetic patients, 90.9% of them will be classified correctly using medical diagnostic measurements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314C978A-44D6-4164-989D-755B05F9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33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8B7DF-E3EB-42F6-95B5-01140D0984F4}"/>
              </a:ext>
            </a:extLst>
          </p:cNvPr>
          <p:cNvGrpSpPr/>
          <p:nvPr/>
        </p:nvGrpSpPr>
        <p:grpSpPr>
          <a:xfrm>
            <a:off x="1481536" y="627017"/>
            <a:ext cx="9701213" cy="6230983"/>
            <a:chOff x="1481536" y="627017"/>
            <a:chExt cx="9701213" cy="6230983"/>
          </a:xfrm>
        </p:grpSpPr>
        <p:pic>
          <p:nvPicPr>
            <p:cNvPr id="1026" name="Picture 2" descr="Image result for machine learning classifier model">
              <a:extLst>
                <a:ext uri="{FF2B5EF4-FFF2-40B4-BE49-F238E27FC236}">
                  <a16:creationId xmlns:a16="http://schemas.microsoft.com/office/drawing/2014/main" id="{D97C87A9-6FAD-4E14-BB3E-B3DBE9B7CD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42"/>
            <a:stretch/>
          </p:blipFill>
          <p:spPr bwMode="auto">
            <a:xfrm>
              <a:off x="1481536" y="627017"/>
              <a:ext cx="9701213" cy="6230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F07DC-28AA-4A1A-BCD8-CB1B6D5E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6078" y="2458351"/>
              <a:ext cx="2117915" cy="93188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D998C1-4DE5-4656-A8A8-61EC36E68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97"/>
            <a:stretch/>
          </p:blipFill>
          <p:spPr>
            <a:xfrm>
              <a:off x="6042634" y="912244"/>
              <a:ext cx="2553443" cy="594575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4CF9756-A8DA-44B4-88E8-FE162AFD1199}"/>
                </a:ext>
              </a:extLst>
            </p:cNvPr>
            <p:cNvSpPr/>
            <p:nvPr/>
          </p:nvSpPr>
          <p:spPr>
            <a:xfrm>
              <a:off x="6727433" y="1636935"/>
              <a:ext cx="1845578" cy="1845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6012D7-F4EB-4329-BF2C-DC9B4D1FEC26}"/>
                </a:ext>
              </a:extLst>
            </p:cNvPr>
            <p:cNvSpPr/>
            <p:nvPr/>
          </p:nvSpPr>
          <p:spPr>
            <a:xfrm>
              <a:off x="6750500" y="4454017"/>
              <a:ext cx="1845578" cy="1845577"/>
            </a:xfrm>
            <a:prstGeom prst="ellipse">
              <a:avLst/>
            </a:prstGeom>
            <a:solidFill>
              <a:srgbClr val="F8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A99BDF-92AC-4B83-B678-953210A63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5"/>
            <a:stretch/>
          </p:blipFill>
          <p:spPr>
            <a:xfrm>
              <a:off x="8618208" y="4546296"/>
              <a:ext cx="2313548" cy="23117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36B209-BA6F-4830-90F9-6FC3983CA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118" y="4900007"/>
              <a:ext cx="2073650" cy="93188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B1975A-D78A-4EC0-A881-DAE4B85036C2}"/>
                </a:ext>
              </a:extLst>
            </p:cNvPr>
            <p:cNvSpPr/>
            <p:nvPr/>
          </p:nvSpPr>
          <p:spPr>
            <a:xfrm>
              <a:off x="7008138" y="2375058"/>
              <a:ext cx="13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No Diabetes</a:t>
              </a:r>
              <a:endParaRPr lang="en-SG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BDE05F-9C6C-46A9-8298-EB45B59BCC12}"/>
                </a:ext>
              </a:extLst>
            </p:cNvPr>
            <p:cNvSpPr/>
            <p:nvPr/>
          </p:nvSpPr>
          <p:spPr>
            <a:xfrm>
              <a:off x="7187562" y="5192139"/>
              <a:ext cx="10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Diabetes</a:t>
              </a:r>
              <a:endParaRPr lang="en-SG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8C671F-3B9E-46E0-884A-5C290AB0C8F0}"/>
                </a:ext>
              </a:extLst>
            </p:cNvPr>
            <p:cNvCxnSpPr/>
            <p:nvPr/>
          </p:nvCxnSpPr>
          <p:spPr>
            <a:xfrm flipV="1">
              <a:off x="6059568" y="3202281"/>
              <a:ext cx="904702" cy="74662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2E55D26-A034-40B8-83FF-2003EC348C62}"/>
                </a:ext>
              </a:extLst>
            </p:cNvPr>
            <p:cNvCxnSpPr>
              <a:cxnSpLocks/>
            </p:cNvCxnSpPr>
            <p:nvPr/>
          </p:nvCxnSpPr>
          <p:spPr>
            <a:xfrm>
              <a:off x="6071160" y="3938094"/>
              <a:ext cx="904703" cy="787257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64D90-4FD5-4E93-A2EB-1083C8FABECC}"/>
                </a:ext>
              </a:extLst>
            </p:cNvPr>
            <p:cNvSpPr/>
            <p:nvPr/>
          </p:nvSpPr>
          <p:spPr>
            <a:xfrm>
              <a:off x="4588009" y="3685391"/>
              <a:ext cx="1312333" cy="646331"/>
            </a:xfrm>
            <a:prstGeom prst="rect">
              <a:avLst/>
            </a:prstGeom>
            <a:solidFill>
              <a:srgbClr val="1D3A46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Classifier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Model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6213C2-62EA-442C-97CB-827731D0733D}"/>
                </a:ext>
              </a:extLst>
            </p:cNvPr>
            <p:cNvSpPr/>
            <p:nvPr/>
          </p:nvSpPr>
          <p:spPr>
            <a:xfrm>
              <a:off x="2048296" y="5315846"/>
              <a:ext cx="193610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Patients’ medical </a:t>
              </a:r>
            </a:p>
            <a:p>
              <a:pPr algn="ctr"/>
              <a:r>
                <a:rPr lang="en-SG" dirty="0"/>
                <a:t>predictor variables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689EB5-BFF1-4852-886B-1EDA284B9B03}"/>
              </a:ext>
            </a:extLst>
          </p:cNvPr>
          <p:cNvSpPr/>
          <p:nvPr/>
        </p:nvSpPr>
        <p:spPr>
          <a:xfrm>
            <a:off x="171819" y="61352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Python codes are available: </a:t>
            </a:r>
            <a:r>
              <a:rPr lang="en-SG" dirty="0">
                <a:hlinkClick r:id="rId6"/>
              </a:rPr>
              <a:t>https://github.com/JNYH/diabetes_classifier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8F6C0-E3CB-4875-A897-C1CABA88BEF2}"/>
              </a:ext>
            </a:extLst>
          </p:cNvPr>
          <p:cNvSpPr/>
          <p:nvPr/>
        </p:nvSpPr>
        <p:spPr>
          <a:xfrm>
            <a:off x="3666151" y="58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To build a predictive machine learning model to predict based on diagnostic measurements whether a patient has diabetes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650E46-CBAB-47E5-B3CD-6347CAB6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825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6CFBBB-32E0-436C-961D-24E2CB4D0576}"/>
              </a:ext>
            </a:extLst>
          </p:cNvPr>
          <p:cNvGrpSpPr/>
          <p:nvPr/>
        </p:nvGrpSpPr>
        <p:grpSpPr>
          <a:xfrm>
            <a:off x="6663656" y="1552122"/>
            <a:ext cx="3590925" cy="2438400"/>
            <a:chOff x="959141" y="582335"/>
            <a:chExt cx="3590925" cy="2438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63EB2E-1D4A-4EFE-8F7F-2E030B89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41" y="582335"/>
              <a:ext cx="3590925" cy="2438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E02A2B-7981-46AF-9186-6F87B247D9FB}"/>
                </a:ext>
              </a:extLst>
            </p:cNvPr>
            <p:cNvSpPr/>
            <p:nvPr/>
          </p:nvSpPr>
          <p:spPr>
            <a:xfrm>
              <a:off x="3419478" y="2113808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35%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1E1BF3-2D12-480A-A355-1EE93EF62AE1}"/>
                </a:ext>
              </a:extLst>
            </p:cNvPr>
            <p:cNvSpPr/>
            <p:nvPr/>
          </p:nvSpPr>
          <p:spPr>
            <a:xfrm>
              <a:off x="1808792" y="1616869"/>
              <a:ext cx="58381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SG" dirty="0"/>
                <a:t>65%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8F3F0AC-0AF0-4F6F-BD56-3E0D30D6ACE0}"/>
              </a:ext>
            </a:extLst>
          </p:cNvPr>
          <p:cNvSpPr/>
          <p:nvPr/>
        </p:nvSpPr>
        <p:spPr>
          <a:xfrm>
            <a:off x="838200" y="2282239"/>
            <a:ext cx="455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There are 768 observations with 8 medical predictor features (input) and 1 target variable (output 0 for ”no” or 1 for ”yes”)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528E7-D067-42F6-946A-A1FB819F964D}"/>
              </a:ext>
            </a:extLst>
          </p:cNvPr>
          <p:cNvSpPr/>
          <p:nvPr/>
        </p:nvSpPr>
        <p:spPr>
          <a:xfrm>
            <a:off x="838200" y="3830342"/>
            <a:ext cx="84821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8 medical predictor features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Pregnancies</a:t>
            </a:r>
            <a:r>
              <a:rPr lang="en-SG" dirty="0"/>
              <a:t>: Number of times pregnant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Glucose</a:t>
            </a:r>
            <a:r>
              <a:rPr lang="en-SG" dirty="0"/>
              <a:t>: Plasma glucose concentration a 2 hours in an oral glucose tolerance test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BloodPressure</a:t>
            </a:r>
            <a:r>
              <a:rPr lang="en-SG" dirty="0"/>
              <a:t>: Diastolic blood pressure (mm Hg)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SkinThickness</a:t>
            </a:r>
            <a:r>
              <a:rPr lang="en-SG" dirty="0"/>
              <a:t>: Triceps skin fold thickness (mm)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Insulin</a:t>
            </a:r>
            <a:r>
              <a:rPr lang="en-SG" dirty="0"/>
              <a:t>: 2-Hour serum insulin (mu U/ml)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BMI</a:t>
            </a:r>
            <a:r>
              <a:rPr lang="en-SG" dirty="0"/>
              <a:t>: Body mass index (weight in kg/(height in m)²)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 err="1"/>
              <a:t>DiabetesPedigreeFunction</a:t>
            </a:r>
            <a:r>
              <a:rPr lang="en-SG" dirty="0"/>
              <a:t>: Diabetes pedigree function</a:t>
            </a:r>
            <a:br>
              <a:rPr lang="en-SG" dirty="0"/>
            </a:br>
            <a:r>
              <a:rPr lang="en-SG" dirty="0"/>
              <a:t>· </a:t>
            </a:r>
            <a:r>
              <a:rPr lang="en-SG" b="1" dirty="0"/>
              <a:t>Age</a:t>
            </a:r>
            <a:r>
              <a:rPr lang="en-SG" dirty="0"/>
              <a:t>: Age (years)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806AC87-490D-407F-8321-CEE317FD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E09E1-0A00-4ED1-BC15-1F1893C02DFF}"/>
              </a:ext>
            </a:extLst>
          </p:cNvPr>
          <p:cNvSpPr/>
          <p:nvPr/>
        </p:nvSpPr>
        <p:spPr>
          <a:xfrm>
            <a:off x="838200" y="1342635"/>
            <a:ext cx="2533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downloaded from </a:t>
            </a:r>
            <a:r>
              <a:rPr lang="en-SG" dirty="0">
                <a:hlinkClick r:id="rId3"/>
              </a:rPr>
              <a:t>Kaggle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1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4642E-3E64-4570-92E6-D3C9A209150F}"/>
              </a:ext>
            </a:extLst>
          </p:cNvPr>
          <p:cNvGrpSpPr/>
          <p:nvPr/>
        </p:nvGrpSpPr>
        <p:grpSpPr>
          <a:xfrm>
            <a:off x="658536" y="2952314"/>
            <a:ext cx="7620000" cy="3448050"/>
            <a:chOff x="2286000" y="2828381"/>
            <a:chExt cx="7620000" cy="3448050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6A1D129E-E3CF-4E6B-962A-BA7FA0E9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828381"/>
              <a:ext cx="7620000" cy="34480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C9D21F-07EB-435E-B3E5-461992252738}"/>
                </a:ext>
              </a:extLst>
            </p:cNvPr>
            <p:cNvSpPr/>
            <p:nvPr/>
          </p:nvSpPr>
          <p:spPr>
            <a:xfrm>
              <a:off x="2508309" y="4753597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FD0EF-3F34-451F-B67A-23B9E7CDBC41}"/>
                </a:ext>
              </a:extLst>
            </p:cNvPr>
            <p:cNvSpPr/>
            <p:nvPr/>
          </p:nvSpPr>
          <p:spPr>
            <a:xfrm>
              <a:off x="4447564" y="4125821"/>
              <a:ext cx="226502" cy="3762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C01F30-5483-4DE6-B00F-EB7DDCBFAC8C}"/>
                </a:ext>
              </a:extLst>
            </p:cNvPr>
            <p:cNvSpPr/>
            <p:nvPr/>
          </p:nvSpPr>
          <p:spPr>
            <a:xfrm>
              <a:off x="6318309" y="3790989"/>
              <a:ext cx="226502" cy="7110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80C91D-A68A-44B6-8A36-AEC729D97BDC}"/>
                </a:ext>
              </a:extLst>
            </p:cNvPr>
            <p:cNvSpPr/>
            <p:nvPr/>
          </p:nvSpPr>
          <p:spPr>
            <a:xfrm>
              <a:off x="8222610" y="2979238"/>
              <a:ext cx="226502" cy="152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A121D4-785D-405D-9438-B8A892B4FADE}"/>
                </a:ext>
              </a:extLst>
            </p:cNvPr>
            <p:cNvSpPr/>
            <p:nvPr/>
          </p:nvSpPr>
          <p:spPr>
            <a:xfrm>
              <a:off x="4423795" y="5799511"/>
              <a:ext cx="226502" cy="476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24907E-A3CD-4C58-8C3B-13C9DC6C41DA}"/>
              </a:ext>
            </a:extLst>
          </p:cNvPr>
          <p:cNvGrpSpPr/>
          <p:nvPr/>
        </p:nvGrpSpPr>
        <p:grpSpPr>
          <a:xfrm>
            <a:off x="7166997" y="560942"/>
            <a:ext cx="3956072" cy="1821531"/>
            <a:chOff x="5778073" y="359607"/>
            <a:chExt cx="5185605" cy="22179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4D2233-A508-4FCD-B04B-64659817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073" y="359607"/>
              <a:ext cx="2333625" cy="22179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0C7EEA-BDB2-47C7-908A-EB821B9C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578" y="359607"/>
              <a:ext cx="2324100" cy="215265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52E852-C29D-4950-869B-BED3CF82B937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19" y="1435932"/>
              <a:ext cx="555659" cy="0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7B7622-DD32-43D6-AA5B-BACCFF2FE25C}"/>
                </a:ext>
              </a:extLst>
            </p:cNvPr>
            <p:cNvSpPr/>
            <p:nvPr/>
          </p:nvSpPr>
          <p:spPr>
            <a:xfrm>
              <a:off x="6030481" y="1621233"/>
              <a:ext cx="246082" cy="91175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7EA0EF46-021A-4ACF-A3FC-6A864F8B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196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11B35-84B4-4211-934D-326639B1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98" y="2505551"/>
            <a:ext cx="25502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remove zero values</a:t>
            </a:r>
          </a:p>
        </p:txBody>
      </p:sp>
    </p:spTree>
    <p:extLst>
      <p:ext uri="{BB962C8B-B14F-4D97-AF65-F5344CB8AC3E}">
        <p14:creationId xmlns:p14="http://schemas.microsoft.com/office/powerpoint/2010/main" val="993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0E741-92AC-45F8-A111-0662770F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847" y="5848221"/>
            <a:ext cx="53723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dirty="0"/>
              <a:t>To analyse feature-outcome distribution in visualisation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F773B-650C-4219-BBE9-F6870681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33" y="1690688"/>
            <a:ext cx="8940931" cy="41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51E70B-3130-417A-B0C8-A25507D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253549" cy="1325563"/>
          </a:xfrm>
        </p:spPr>
        <p:txBody>
          <a:bodyPr/>
          <a:lstStyle/>
          <a:p>
            <a:r>
              <a:rPr lang="en-SG" dirty="0"/>
              <a:t>Exploratory Data Analysis (EDA)</a:t>
            </a:r>
          </a:p>
        </p:txBody>
      </p:sp>
    </p:spTree>
    <p:extLst>
      <p:ext uri="{BB962C8B-B14F-4D97-AF65-F5344CB8AC3E}">
        <p14:creationId xmlns:p14="http://schemas.microsoft.com/office/powerpoint/2010/main" val="236160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DEE779E-0BE7-40CE-9730-5B5E525B9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9"/>
          <a:stretch/>
        </p:blipFill>
        <p:spPr>
          <a:xfrm>
            <a:off x="6258604" y="1238688"/>
            <a:ext cx="5933396" cy="518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906D6-CCE0-4DB7-A73E-BE3E278EA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4"/>
          <a:stretch/>
        </p:blipFill>
        <p:spPr>
          <a:xfrm>
            <a:off x="-1" y="1238687"/>
            <a:ext cx="5933396" cy="5210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83015" y="642567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7915234" y="6425670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Pair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8D1F2-D775-402F-ABF4-075E77265A0F}"/>
              </a:ext>
            </a:extLst>
          </p:cNvPr>
          <p:cNvSpPr/>
          <p:nvPr/>
        </p:nvSpPr>
        <p:spPr>
          <a:xfrm>
            <a:off x="1684627" y="1214747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F73EF6-0097-4A88-B8E4-BCAD7AF402A8}"/>
              </a:ext>
            </a:extLst>
          </p:cNvPr>
          <p:cNvSpPr/>
          <p:nvPr/>
        </p:nvSpPr>
        <p:spPr>
          <a:xfrm>
            <a:off x="982378" y="1214747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4D4E6-634B-4A0C-901E-95FFE132DB32}"/>
              </a:ext>
            </a:extLst>
          </p:cNvPr>
          <p:cNvSpPr/>
          <p:nvPr/>
        </p:nvSpPr>
        <p:spPr>
          <a:xfrm>
            <a:off x="2382896" y="1202777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D494E3-05DD-4D40-ADE8-E88DDBF5A829}"/>
              </a:ext>
            </a:extLst>
          </p:cNvPr>
          <p:cNvSpPr/>
          <p:nvPr/>
        </p:nvSpPr>
        <p:spPr>
          <a:xfrm>
            <a:off x="3809011" y="1196792"/>
            <a:ext cx="177424" cy="5210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804A49-794B-4D6E-A93F-B0C4F7A5BAA9}"/>
              </a:ext>
            </a:extLst>
          </p:cNvPr>
          <p:cNvSpPr/>
          <p:nvPr/>
        </p:nvSpPr>
        <p:spPr>
          <a:xfrm rot="5400000">
            <a:off x="2916021" y="888831"/>
            <a:ext cx="172585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D118C8-B1AD-4903-AA21-5AFE3DB9E38B}"/>
              </a:ext>
            </a:extLst>
          </p:cNvPr>
          <p:cNvSpPr/>
          <p:nvPr/>
        </p:nvSpPr>
        <p:spPr>
          <a:xfrm rot="5400000">
            <a:off x="2938737" y="237105"/>
            <a:ext cx="172584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8267E0-ABAA-4886-BE0A-52F66C165E7A}"/>
              </a:ext>
            </a:extLst>
          </p:cNvPr>
          <p:cNvSpPr/>
          <p:nvPr/>
        </p:nvSpPr>
        <p:spPr>
          <a:xfrm rot="5400000">
            <a:off x="2938736" y="2191562"/>
            <a:ext cx="172585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46A453-4792-40CD-8C95-8D50B4994649}"/>
              </a:ext>
            </a:extLst>
          </p:cNvPr>
          <p:cNvSpPr/>
          <p:nvPr/>
        </p:nvSpPr>
        <p:spPr>
          <a:xfrm rot="5400000">
            <a:off x="2938735" y="-418797"/>
            <a:ext cx="172585" cy="5654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70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7D873-CB22-482D-8C11-FF08B5C2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37" y="1180196"/>
            <a:ext cx="5572125" cy="53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0376B9-666D-469B-923C-ACBB651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9" y="1180196"/>
            <a:ext cx="5648325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665983-1E73-4E88-AF83-4888C2C85C50}"/>
              </a:ext>
            </a:extLst>
          </p:cNvPr>
          <p:cNvSpPr/>
          <p:nvPr/>
        </p:nvSpPr>
        <p:spPr>
          <a:xfrm>
            <a:off x="1594308" y="6003630"/>
            <a:ext cx="2838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Before removing zero values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CD85D-3D12-4AB6-A553-E46480EBA790}"/>
              </a:ext>
            </a:extLst>
          </p:cNvPr>
          <p:cNvSpPr/>
          <p:nvPr/>
        </p:nvSpPr>
        <p:spPr>
          <a:xfrm>
            <a:off x="6532347" y="6032279"/>
            <a:ext cx="26937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/>
              <a:t>After removing zero values</a:t>
            </a:r>
            <a:endParaRPr lang="en-S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8307E22-A6B3-43E3-A7DA-98B88FF6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Features Correlation</a:t>
            </a:r>
          </a:p>
        </p:txBody>
      </p:sp>
    </p:spTree>
    <p:extLst>
      <p:ext uri="{BB962C8B-B14F-4D97-AF65-F5344CB8AC3E}">
        <p14:creationId xmlns:p14="http://schemas.microsoft.com/office/powerpoint/2010/main" val="32945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58109E-C9DD-4A2F-86EC-167BC314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" y="2448536"/>
            <a:ext cx="6134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CC2BCD7E-B8CF-4ED4-BCE3-292AB222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Feature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62B49-FB7B-40E1-9C13-EC58F7D4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6" y="2434248"/>
            <a:ext cx="4800600" cy="2581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4D8208-6D95-471C-921C-592E102E17DA}"/>
              </a:ext>
            </a:extLst>
          </p:cNvPr>
          <p:cNvSpPr/>
          <p:nvPr/>
        </p:nvSpPr>
        <p:spPr>
          <a:xfrm>
            <a:off x="2682239" y="5450205"/>
            <a:ext cx="748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medium-content-serif-font"/>
              </a:rPr>
              <a:t>‘Glucose’ and ‘BMI’ are the most important medical predictor features.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29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6136A-6DF0-40B6-9418-254E1F6E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BFEDA-DC6A-4B5E-89B9-2B7CA6884935}"/>
              </a:ext>
            </a:extLst>
          </p:cNvPr>
          <p:cNvSpPr/>
          <p:nvPr/>
        </p:nvSpPr>
        <p:spPr>
          <a:xfrm>
            <a:off x="838200" y="23501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Below 9 models have been evaluated:</a:t>
            </a:r>
            <a:br>
              <a:rPr lang="en-SG" dirty="0"/>
            </a:br>
            <a:r>
              <a:rPr lang="en-SG" dirty="0"/>
              <a:t>· Gaussian Naive Bayes</a:t>
            </a:r>
            <a:br>
              <a:rPr lang="en-SG" dirty="0"/>
            </a:br>
            <a:r>
              <a:rPr lang="en-SG" dirty="0"/>
              <a:t>· Bernoulli Naive Bayes</a:t>
            </a:r>
            <a:br>
              <a:rPr lang="en-SG" dirty="0"/>
            </a:br>
            <a:r>
              <a:rPr lang="en-SG" dirty="0"/>
              <a:t>· Multinomial Naive Bayes</a:t>
            </a:r>
            <a:br>
              <a:rPr lang="en-SG" dirty="0"/>
            </a:br>
            <a:r>
              <a:rPr lang="en-SG" dirty="0"/>
              <a:t>· Logistic Regression</a:t>
            </a:r>
            <a:br>
              <a:rPr lang="en-SG" dirty="0"/>
            </a:br>
            <a:r>
              <a:rPr lang="en-SG" dirty="0"/>
              <a:t>· K Nearest Neighbour</a:t>
            </a:r>
            <a:br>
              <a:rPr lang="en-SG" dirty="0"/>
            </a:br>
            <a:r>
              <a:rPr lang="en-SG" dirty="0"/>
              <a:t>· Decision Tree Classifier</a:t>
            </a:r>
            <a:br>
              <a:rPr lang="en-SG" dirty="0"/>
            </a:br>
            <a:r>
              <a:rPr lang="en-SG" dirty="0"/>
              <a:t>· Random Forest Classifier</a:t>
            </a:r>
            <a:br>
              <a:rPr lang="en-SG" dirty="0"/>
            </a:br>
            <a:r>
              <a:rPr lang="en-SG" dirty="0"/>
              <a:t>· Support Vector Classification (SVC)</a:t>
            </a:r>
            <a:br>
              <a:rPr lang="en-SG" dirty="0"/>
            </a:br>
            <a:r>
              <a:rPr lang="en-SG" dirty="0"/>
              <a:t>· Linear SVC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A872-99A4-4CCA-B0CB-D7E9D88C4E8D}"/>
              </a:ext>
            </a:extLst>
          </p:cNvPr>
          <p:cNvSpPr/>
          <p:nvPr/>
        </p:nvSpPr>
        <p:spPr>
          <a:xfrm>
            <a:off x="5371011" y="141456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The performance metrics used in the evaluation are: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2"/>
              </a:rPr>
              <a:t>Accuracy Score</a:t>
            </a:r>
            <a:r>
              <a:rPr lang="en-SG" dirty="0"/>
              <a:t>: proportion of correct predictions out of the whole dataset. Be careful when the target class is imbalance, for example, if a model predicts nobody to have </a:t>
            </a:r>
            <a:r>
              <a:rPr lang="en-SG" dirty="0">
                <a:hlinkClick r:id="rId3"/>
              </a:rPr>
              <a:t>Glucose-6-Phosphate Dehydrogenase (G6PD) Deficiency</a:t>
            </a:r>
            <a:r>
              <a:rPr lang="en-SG" dirty="0"/>
              <a:t>, then such useless model would be 95% accurate.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4"/>
              </a:rPr>
              <a:t>Precision Score</a:t>
            </a:r>
            <a:r>
              <a:rPr lang="en-SG" dirty="0"/>
              <a:t>: proportion of correct predictions out of all predicted diabetic cases.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5"/>
              </a:rPr>
              <a:t>Recall Score</a:t>
            </a:r>
            <a:r>
              <a:rPr lang="en-SG" dirty="0"/>
              <a:t>: proportion of correct predictions out of all actual diabetic cases. 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6"/>
              </a:rPr>
              <a:t>F1 Score</a:t>
            </a:r>
            <a:r>
              <a:rPr lang="en-SG" dirty="0"/>
              <a:t>: optimised balance between Precision and Recall for binary targets.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7"/>
              </a:rPr>
              <a:t>Area Under ROC Curve</a:t>
            </a:r>
            <a:r>
              <a:rPr lang="en-SG" dirty="0"/>
              <a:t>: prediction scores from area under Receiver Operating Characteristic (ROC) curve, which is a relationship between True Positive Rate and False Positive Rate.</a:t>
            </a:r>
            <a:br>
              <a:rPr lang="en-SG" dirty="0"/>
            </a:br>
            <a:r>
              <a:rPr lang="en-SG" dirty="0"/>
              <a:t>· </a:t>
            </a:r>
            <a:r>
              <a:rPr lang="en-SG" dirty="0">
                <a:hlinkClick r:id="rId8"/>
              </a:rPr>
              <a:t>Log Loss</a:t>
            </a:r>
            <a:r>
              <a:rPr lang="en-SG" dirty="0"/>
              <a:t>: aka logistic loss or cross-entropy loss, defined as the negative log-likelihood of the true labels given a probabilistic classifier’s predictions, and has to be as low as possible.</a:t>
            </a:r>
          </a:p>
        </p:txBody>
      </p:sp>
    </p:spTree>
    <p:extLst>
      <p:ext uri="{BB962C8B-B14F-4D97-AF65-F5344CB8AC3E}">
        <p14:creationId xmlns:p14="http://schemas.microsoft.com/office/powerpoint/2010/main" val="17719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613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medium-content-serif-font</vt:lpstr>
      <vt:lpstr>Arial</vt:lpstr>
      <vt:lpstr>Calibri</vt:lpstr>
      <vt:lpstr>Calibri Light</vt:lpstr>
      <vt:lpstr>Office Theme</vt:lpstr>
      <vt:lpstr>Diabetes Classifier</vt:lpstr>
      <vt:lpstr>Objective</vt:lpstr>
      <vt:lpstr>Dataset</vt:lpstr>
      <vt:lpstr>Exploratory Data Analysis (EDA)</vt:lpstr>
      <vt:lpstr>Exploratory Data Analysis (EDA)</vt:lpstr>
      <vt:lpstr>Pair Plots</vt:lpstr>
      <vt:lpstr>Features Correlation</vt:lpstr>
      <vt:lpstr>Feature Importance</vt:lpstr>
      <vt:lpstr>Model Evaluation</vt:lpstr>
      <vt:lpstr>Model Performance</vt:lpstr>
      <vt:lpstr>Model Performance</vt:lpstr>
      <vt:lpstr>Model Performance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51</cp:revision>
  <cp:lastPrinted>2019-11-06T13:57:27Z</cp:lastPrinted>
  <dcterms:created xsi:type="dcterms:W3CDTF">2019-11-05T12:29:49Z</dcterms:created>
  <dcterms:modified xsi:type="dcterms:W3CDTF">2021-05-08T12:21:33Z</dcterms:modified>
</cp:coreProperties>
</file>