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77" r:id="rId4"/>
    <p:sldId id="270" r:id="rId5"/>
    <p:sldId id="276" r:id="rId6"/>
    <p:sldId id="269" r:id="rId7"/>
    <p:sldId id="273" r:id="rId8"/>
    <p:sldId id="278" r:id="rId9"/>
    <p:sldId id="279" r:id="rId10"/>
    <p:sldId id="267" r:id="rId11"/>
    <p:sldId id="268" r:id="rId12"/>
    <p:sldId id="271" r:id="rId13"/>
    <p:sldId id="272" r:id="rId14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9D6"/>
    <a:srgbClr val="AFCA15"/>
    <a:srgbClr val="1D3A46"/>
    <a:srgbClr val="F8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DF4C-7216-4CB3-BDCA-AB61D22EB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55DCA-9857-4EF5-98F2-69FCDBE62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50AC2-AFB6-49E8-A9D3-5CBC5EB0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30B15-15DC-428D-9260-575BDF2E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19652-DA25-487E-812E-E29E84D7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384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935F-B88E-4BD3-BF8D-AE8E444C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CFCFB-789F-457B-921B-14122C838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9EE3-C79E-4BE1-818A-791521AC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03157-F0A4-4DA7-9BAE-0E05047A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E8340-8914-4DF7-8B4D-7D93F3A9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68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5533F-BD9B-4865-9014-10D7200F4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43FA6-C59E-418D-8A86-3A49F8D94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B926C-CA3A-41AF-BF2B-380CBA7E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873FA-A91E-4C17-B565-0316575A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DCAF7-ECE9-4B44-8EF8-14D9A92D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467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B591-BEA6-4598-9078-D4A8700E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CCF1-F8AE-4E0D-8929-A6A856F6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B6C08-1DA3-4200-A8BD-5905D34F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009FD-CB36-403D-B60E-C3FD82B7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40F9-F668-4EED-923F-34DBC809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23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475A-1525-427C-97FD-C82DE229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AAB64-27CB-44F3-8F3D-9E9C83B34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4D4F-DFF5-47FE-BA06-4FD1291B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D042-36B1-49F1-B419-9A6FBFDF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CAB4A-5CB0-4097-B265-DC545462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12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3CDA-6E7A-48E7-B0E8-65E22BE2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B9BB-3D45-4DB6-A4F4-3603EA669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704D6-B942-4B38-8E1F-688BA5076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B1B54-84F5-42F9-990B-CC3AA263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01501-F286-4657-8F37-7D1A6461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A95DA-183A-4E97-9C84-CB21A012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65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4EC0-452C-49FD-B859-86398023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C321E-C1E6-4D6A-927E-5968FE70B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78F30-BDF8-4470-8448-E865A62A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FAF20-C489-4331-ACFF-ADC7A6B71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821BD-4B3B-4780-A7D4-B3622C29E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9ABB2-D294-41E0-861F-B078D639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2953F-D87E-4508-8960-8FB45AE4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6F336-D6AA-4D58-9B35-3791D690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473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9C02-0BF5-4A55-99F2-B8F74FAE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E13B2-89EF-49F2-8EF8-870D009E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4767F-9ED6-4892-965B-950372AA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63150-3536-4A82-AA2B-D855AFA3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868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EA69A-B793-4CF9-B385-E76ED642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B71DE-E7E0-401C-AD47-C9EE4E50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A69D1-6E9B-4FCE-84B0-1A88CB1E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362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2F43-9F5D-4751-ABA8-A80E326D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6483-8CD1-46CA-8B4C-17FBFF93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D3605-BED7-43D6-AE61-F8C2E60E7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FC011-B78C-4C17-AFF0-D2740FD5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42A10-28FC-4043-82E1-E6C6E308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6CA93-F14A-4BD8-BE0D-8E9DF9E0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890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DDD7-DDBD-4CE1-991F-43717E3F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30CF4-E62E-47DF-A25E-D60D296B3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A5A75-F445-45E3-AA76-9345DB2F9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F2372-E70D-4D38-9FDD-ACE8597D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568D2-11E7-45C6-8335-C6A76ADA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0983F-B6EC-4C54-8B5C-6B1F716C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87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4C5DB-306D-44F9-9D82-A8C6A659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7970-DA7D-48AE-B63E-31D658D3E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25BF-04FB-4573-A277-A49531C8D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2670-0965-4332-9A3B-E762AC6DCCD7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CEEBD-497C-4624-ADB4-F58C5EC8B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24284-B72A-4AC0-94CE-F8A2DA568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96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NYH/diabetes_classifier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NYH/diabetes_classifier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pima-indians-diabetes-databas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etrics.precision_score.html" TargetMode="External"/><Relationship Id="rId7" Type="http://schemas.openxmlformats.org/officeDocument/2006/relationships/hyperlink" Target="https://scikit-learn.org/stable/modules/generated/sklearn.metrics.log_loss.html" TargetMode="External"/><Relationship Id="rId2" Type="http://schemas.openxmlformats.org/officeDocument/2006/relationships/hyperlink" Target="https://scikit-learn.org/stable/modules/generated/sklearn.metrics.accuracy_sco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metrics.roc_auc_score.html" TargetMode="External"/><Relationship Id="rId5" Type="http://schemas.openxmlformats.org/officeDocument/2006/relationships/hyperlink" Target="https://scikit-learn.org/stable/modules/generated/sklearn.metrics.f1_score.html" TargetMode="External"/><Relationship Id="rId4" Type="http://schemas.openxmlformats.org/officeDocument/2006/relationships/hyperlink" Target="https://scikit-learn.org/stable/modules/generated/sklearn.metrics.recall_scor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5505D94-0178-48F9-A8E4-1398226DB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" y="1336486"/>
            <a:ext cx="8055917" cy="536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E35E6A-516B-4CE1-B7F6-F4850039FA18}"/>
              </a:ext>
            </a:extLst>
          </p:cNvPr>
          <p:cNvSpPr/>
          <p:nvPr/>
        </p:nvSpPr>
        <p:spPr>
          <a:xfrm>
            <a:off x="966002" y="4597048"/>
            <a:ext cx="5981743" cy="923330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5400" dirty="0"/>
              <a:t>Diabetes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CF9E23-FDFF-4A4F-BA13-D6BD44C8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Diabetes Classifier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EB6FAB-E74C-4FF1-925D-F04B7FDF8077}"/>
              </a:ext>
            </a:extLst>
          </p:cNvPr>
          <p:cNvSpPr/>
          <p:nvPr/>
        </p:nvSpPr>
        <p:spPr>
          <a:xfrm>
            <a:off x="9419770" y="4920213"/>
            <a:ext cx="17272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/>
              <a:t>Based on medical diagnostic measurements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5122A-B877-463F-8963-75A2E0B40363}"/>
              </a:ext>
            </a:extLst>
          </p:cNvPr>
          <p:cNvSpPr/>
          <p:nvPr/>
        </p:nvSpPr>
        <p:spPr>
          <a:xfrm>
            <a:off x="9419770" y="2189926"/>
            <a:ext cx="13402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/>
              <a:t>Building a machine learning classifier model for diabetes</a:t>
            </a:r>
          </a:p>
        </p:txBody>
      </p:sp>
    </p:spTree>
    <p:extLst>
      <p:ext uri="{BB962C8B-B14F-4D97-AF65-F5344CB8AC3E}">
        <p14:creationId xmlns:p14="http://schemas.microsoft.com/office/powerpoint/2010/main" val="130114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62C946D-00C4-4306-89B5-9594211BA2FC}"/>
              </a:ext>
            </a:extLst>
          </p:cNvPr>
          <p:cNvGrpSpPr/>
          <p:nvPr/>
        </p:nvGrpSpPr>
        <p:grpSpPr>
          <a:xfrm>
            <a:off x="5310936" y="701675"/>
            <a:ext cx="5943600" cy="5791200"/>
            <a:chOff x="4681763" y="732351"/>
            <a:chExt cx="5943600" cy="5791200"/>
          </a:xfrm>
        </p:grpSpPr>
        <p:pic>
          <p:nvPicPr>
            <p:cNvPr id="19" name="Picture 18" descr="A close up of a map&#10;&#10;Description automatically generated">
              <a:extLst>
                <a:ext uri="{FF2B5EF4-FFF2-40B4-BE49-F238E27FC236}">
                  <a16:creationId xmlns:a16="http://schemas.microsoft.com/office/drawing/2014/main" id="{54D549EF-E83E-4E1B-957D-131C73774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763" y="732351"/>
              <a:ext cx="5943600" cy="57912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57D4E8-854B-433A-A001-C0D472C06691}"/>
                </a:ext>
              </a:extLst>
            </p:cNvPr>
            <p:cNvSpPr/>
            <p:nvPr/>
          </p:nvSpPr>
          <p:spPr>
            <a:xfrm>
              <a:off x="8068239" y="4424113"/>
              <a:ext cx="2070216" cy="20708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620B18-D558-4311-9BB2-BA18AEF7D2BA}"/>
                </a:ext>
              </a:extLst>
            </p:cNvPr>
            <p:cNvSpPr/>
            <p:nvPr/>
          </p:nvSpPr>
          <p:spPr>
            <a:xfrm>
              <a:off x="8068238" y="5495064"/>
              <a:ext cx="2204439" cy="20708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" name="Title 3">
            <a:extLst>
              <a:ext uri="{FF2B5EF4-FFF2-40B4-BE49-F238E27FC236}">
                <a16:creationId xmlns:a16="http://schemas.microsoft.com/office/drawing/2014/main" id="{23A3C035-FD8D-448F-8259-E921872C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86078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B43BB19-464B-4711-BE03-4871DD4A216C}"/>
              </a:ext>
            </a:extLst>
          </p:cNvPr>
          <p:cNvGrpSpPr/>
          <p:nvPr/>
        </p:nvGrpSpPr>
        <p:grpSpPr>
          <a:xfrm>
            <a:off x="1351585" y="1350898"/>
            <a:ext cx="9363075" cy="5038725"/>
            <a:chOff x="1301251" y="1275397"/>
            <a:chExt cx="9363075" cy="50387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9332A88-711C-4235-947E-913BA7717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251" y="1275397"/>
              <a:ext cx="9363075" cy="503872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D7A7445-7CD5-483A-BE76-8982B6F6D3CF}"/>
                </a:ext>
              </a:extLst>
            </p:cNvPr>
            <p:cNvSpPr/>
            <p:nvPr/>
          </p:nvSpPr>
          <p:spPr>
            <a:xfrm>
              <a:off x="1918790" y="1389216"/>
              <a:ext cx="889000" cy="492490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BCFB82-8A4B-41C9-966C-1D85A92B38B9}"/>
                </a:ext>
              </a:extLst>
            </p:cNvPr>
            <p:cNvSpPr/>
            <p:nvPr/>
          </p:nvSpPr>
          <p:spPr>
            <a:xfrm>
              <a:off x="7489856" y="1389217"/>
              <a:ext cx="889000" cy="492490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" name="Title 3">
            <a:extLst>
              <a:ext uri="{FF2B5EF4-FFF2-40B4-BE49-F238E27FC236}">
                <a16:creationId xmlns:a16="http://schemas.microsoft.com/office/drawing/2014/main" id="{C53B5024-1BF0-47DD-99B0-741B0B69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52598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96B4196-29A7-40E4-BA79-AC7F83CBA467}"/>
              </a:ext>
            </a:extLst>
          </p:cNvPr>
          <p:cNvGrpSpPr/>
          <p:nvPr/>
        </p:nvGrpSpPr>
        <p:grpSpPr>
          <a:xfrm>
            <a:off x="1347350" y="1342793"/>
            <a:ext cx="9363075" cy="5069412"/>
            <a:chOff x="1336085" y="1326015"/>
            <a:chExt cx="9363075" cy="506941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558D427-3A25-4CE3-B82C-D81CE68FE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085" y="1335540"/>
              <a:ext cx="9363075" cy="50577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EC44D6E-ABD8-4585-BC7F-62B769A4E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8030" y="1326015"/>
              <a:ext cx="9286875" cy="505777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AE7C8A3-6D3A-414C-AC85-62D186D84243}"/>
                </a:ext>
              </a:extLst>
            </p:cNvPr>
            <p:cNvSpPr/>
            <p:nvPr/>
          </p:nvSpPr>
          <p:spPr>
            <a:xfrm>
              <a:off x="1953624" y="1442107"/>
              <a:ext cx="889000" cy="49416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9ED519-0880-4949-A367-C012778ED96C}"/>
                </a:ext>
              </a:extLst>
            </p:cNvPr>
            <p:cNvSpPr/>
            <p:nvPr/>
          </p:nvSpPr>
          <p:spPr>
            <a:xfrm>
              <a:off x="7524690" y="1453744"/>
              <a:ext cx="889000" cy="49416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Title 3">
            <a:extLst>
              <a:ext uri="{FF2B5EF4-FFF2-40B4-BE49-F238E27FC236}">
                <a16:creationId xmlns:a16="http://schemas.microsoft.com/office/drawing/2014/main" id="{7F0B3BCB-A3A2-4993-A8EA-640BCD3C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851220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EF7A49A-5F0D-435B-885C-F97EA4137E91}"/>
              </a:ext>
            </a:extLst>
          </p:cNvPr>
          <p:cNvGrpSpPr/>
          <p:nvPr/>
        </p:nvGrpSpPr>
        <p:grpSpPr>
          <a:xfrm>
            <a:off x="5307221" y="1433902"/>
            <a:ext cx="5268781" cy="4558873"/>
            <a:chOff x="5307221" y="1433902"/>
            <a:chExt cx="5268781" cy="455887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D3F0491-B42E-4143-AAD5-E9DBE2083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7221" y="1655996"/>
              <a:ext cx="3057525" cy="318135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792409-C4F7-465F-8B50-41ABD5566FE7}"/>
                </a:ext>
              </a:extLst>
            </p:cNvPr>
            <p:cNvSpPr/>
            <p:nvPr/>
          </p:nvSpPr>
          <p:spPr>
            <a:xfrm>
              <a:off x="6192518" y="4792446"/>
              <a:ext cx="3970865" cy="1200329"/>
            </a:xfrm>
            <a:prstGeom prst="rect">
              <a:avLst/>
            </a:prstGeom>
            <a:solidFill>
              <a:srgbClr val="F4D9D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F8F4201-4DE3-4FAE-B480-E11EBA957E13}"/>
                </a:ext>
              </a:extLst>
            </p:cNvPr>
            <p:cNvSpPr/>
            <p:nvPr/>
          </p:nvSpPr>
          <p:spPr>
            <a:xfrm>
              <a:off x="8598108" y="1775449"/>
              <a:ext cx="1921405" cy="2209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85F525-2C3B-44CC-89E1-015F770FCD7C}"/>
                </a:ext>
              </a:extLst>
            </p:cNvPr>
            <p:cNvSpPr/>
            <p:nvPr/>
          </p:nvSpPr>
          <p:spPr>
            <a:xfrm>
              <a:off x="5540584" y="1433902"/>
              <a:ext cx="265853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SG" dirty="0"/>
                <a:t>Optimal threshold 0.207</a:t>
              </a:r>
            </a:p>
            <a:p>
              <a:r>
                <a:rPr lang="en-SG" dirty="0"/>
                <a:t>F1 Score = 0.719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AB1C1A-64FA-45C4-88A3-537A27131280}"/>
                </a:ext>
              </a:extLst>
            </p:cNvPr>
            <p:cNvSpPr/>
            <p:nvPr/>
          </p:nvSpPr>
          <p:spPr>
            <a:xfrm>
              <a:off x="6061021" y="3534537"/>
              <a:ext cx="1499128" cy="7789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103557-1FD4-4BD1-A9B3-D38B4094ADB7}"/>
                </a:ext>
              </a:extLst>
            </p:cNvPr>
            <p:cNvSpPr/>
            <p:nvPr/>
          </p:nvSpPr>
          <p:spPr>
            <a:xfrm>
              <a:off x="7047651" y="2552405"/>
              <a:ext cx="660400" cy="1634065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AE9D88-3EEE-473B-B9E6-ADC47E1AE7CF}"/>
                </a:ext>
              </a:extLst>
            </p:cNvPr>
            <p:cNvSpPr/>
            <p:nvPr/>
          </p:nvSpPr>
          <p:spPr>
            <a:xfrm>
              <a:off x="8613985" y="3211371"/>
              <a:ext cx="19214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dirty="0"/>
                <a:t>Precision = 50/84 </a:t>
              </a:r>
            </a:p>
            <a:p>
              <a:r>
                <a:rPr lang="en-SG" dirty="0"/>
                <a:t>	= 0.595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595020-65CF-49B9-8FAF-DC2E6DB49FF0}"/>
                </a:ext>
              </a:extLst>
            </p:cNvPr>
            <p:cNvSpPr/>
            <p:nvPr/>
          </p:nvSpPr>
          <p:spPr>
            <a:xfrm>
              <a:off x="6312613" y="5082879"/>
              <a:ext cx="161935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/>
                <a:t>Recall = 50/55 </a:t>
              </a:r>
            </a:p>
            <a:p>
              <a:r>
                <a:rPr lang="en-SG" dirty="0"/>
                <a:t>            = 0.909  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384F657-16AB-4226-A4C8-D0DE52F7A8EA}"/>
                </a:ext>
              </a:extLst>
            </p:cNvPr>
            <p:cNvCxnSpPr>
              <a:cxnSpLocks/>
            </p:cNvCxnSpPr>
            <p:nvPr/>
          </p:nvCxnSpPr>
          <p:spPr>
            <a:xfrm>
              <a:off x="7708051" y="3246671"/>
              <a:ext cx="905934" cy="122766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3A5BC6D-DAEF-42EB-B42C-97FB301A41ED}"/>
                </a:ext>
              </a:extLst>
            </p:cNvPr>
            <p:cNvCxnSpPr>
              <a:cxnSpLocks/>
            </p:cNvCxnSpPr>
            <p:nvPr/>
          </p:nvCxnSpPr>
          <p:spPr>
            <a:xfrm>
              <a:off x="7008255" y="4313471"/>
              <a:ext cx="156370" cy="76940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B7CDD-FECD-4BDE-B076-4E42CE58F8E7}"/>
                </a:ext>
              </a:extLst>
            </p:cNvPr>
            <p:cNvSpPr/>
            <p:nvPr/>
          </p:nvSpPr>
          <p:spPr>
            <a:xfrm>
              <a:off x="8573371" y="1851169"/>
              <a:ext cx="200263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proportion of correct predictions out of all predicted diabetic cases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77E4A3-9CF9-45A1-883E-C5F00DAAA107}"/>
                </a:ext>
              </a:extLst>
            </p:cNvPr>
            <p:cNvSpPr/>
            <p:nvPr/>
          </p:nvSpPr>
          <p:spPr>
            <a:xfrm>
              <a:off x="8008170" y="4781787"/>
              <a:ext cx="197268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proportion of correct predictions out of all true diabetic cases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C1FFCF3-3C13-4A8B-896E-D0C979DBF66D}"/>
              </a:ext>
            </a:extLst>
          </p:cNvPr>
          <p:cNvSpPr/>
          <p:nvPr/>
        </p:nvSpPr>
        <p:spPr>
          <a:xfrm>
            <a:off x="838200" y="59371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Python codes are available: </a:t>
            </a:r>
            <a:r>
              <a:rPr lang="en-SG" dirty="0">
                <a:hlinkClick r:id="rId3"/>
              </a:rPr>
              <a:t>https://github.com/JNYH/diabetes_classifier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0F0F02-531C-4DDE-8328-642F1D3081FB}"/>
              </a:ext>
            </a:extLst>
          </p:cNvPr>
          <p:cNvSpPr/>
          <p:nvPr/>
        </p:nvSpPr>
        <p:spPr>
          <a:xfrm>
            <a:off x="838200" y="2215275"/>
            <a:ext cx="37250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In this project, the Gaussian Naive Bayes model has achieved prediction score of 90.9%, </a:t>
            </a:r>
          </a:p>
          <a:p>
            <a:endParaRPr lang="en-SG" dirty="0"/>
          </a:p>
          <a:p>
            <a:r>
              <a:rPr lang="en-SG" dirty="0" err="1"/>
              <a:t>ie</a:t>
            </a:r>
            <a:r>
              <a:rPr lang="en-SG" dirty="0"/>
              <a:t>, out of all diabetic patients, 90.9% of them will be classified correctly using medical diagnostic measurements.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314C978A-44D6-4164-989D-755B05F9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2337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AE8B7DF-E3EB-42F6-95B5-01140D0984F4}"/>
              </a:ext>
            </a:extLst>
          </p:cNvPr>
          <p:cNvGrpSpPr/>
          <p:nvPr/>
        </p:nvGrpSpPr>
        <p:grpSpPr>
          <a:xfrm>
            <a:off x="1481536" y="627017"/>
            <a:ext cx="9701213" cy="6230983"/>
            <a:chOff x="1481536" y="627017"/>
            <a:chExt cx="9701213" cy="6230983"/>
          </a:xfrm>
        </p:grpSpPr>
        <p:pic>
          <p:nvPicPr>
            <p:cNvPr id="1026" name="Picture 2" descr="Image result for machine learning classifier model">
              <a:extLst>
                <a:ext uri="{FF2B5EF4-FFF2-40B4-BE49-F238E27FC236}">
                  <a16:creationId xmlns:a16="http://schemas.microsoft.com/office/drawing/2014/main" id="{D97C87A9-6FAD-4E14-BB3E-B3DBE9B7CD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42"/>
            <a:stretch/>
          </p:blipFill>
          <p:spPr bwMode="auto">
            <a:xfrm>
              <a:off x="1481536" y="627017"/>
              <a:ext cx="9701213" cy="6230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7F07DC-28AA-4A1A-BCD8-CB1B6D5E2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96078" y="2458351"/>
              <a:ext cx="2117915" cy="93188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D998C1-4DE5-4656-A8A8-61EC36E68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497"/>
            <a:stretch/>
          </p:blipFill>
          <p:spPr>
            <a:xfrm>
              <a:off x="6042634" y="912244"/>
              <a:ext cx="2553443" cy="5945756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4CF9756-A8DA-44B4-88E8-FE162AFD1199}"/>
                </a:ext>
              </a:extLst>
            </p:cNvPr>
            <p:cNvSpPr/>
            <p:nvPr/>
          </p:nvSpPr>
          <p:spPr>
            <a:xfrm>
              <a:off x="6727433" y="1636935"/>
              <a:ext cx="1845578" cy="18455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26012D7-F4EB-4329-BF2C-DC9B4D1FEC26}"/>
                </a:ext>
              </a:extLst>
            </p:cNvPr>
            <p:cNvSpPr/>
            <p:nvPr/>
          </p:nvSpPr>
          <p:spPr>
            <a:xfrm>
              <a:off x="6750500" y="4454017"/>
              <a:ext cx="1845578" cy="1845577"/>
            </a:xfrm>
            <a:prstGeom prst="ellipse">
              <a:avLst/>
            </a:prstGeom>
            <a:solidFill>
              <a:srgbClr val="F8A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A99BDF-92AC-4B83-B678-953210A630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8365"/>
            <a:stretch/>
          </p:blipFill>
          <p:spPr>
            <a:xfrm>
              <a:off x="8618208" y="4546296"/>
              <a:ext cx="2313548" cy="231170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136B209-BA6F-4830-90F9-6FC3983C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31118" y="4900007"/>
              <a:ext cx="2073650" cy="93188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B1975A-D78A-4EC0-A881-DAE4B85036C2}"/>
                </a:ext>
              </a:extLst>
            </p:cNvPr>
            <p:cNvSpPr/>
            <p:nvPr/>
          </p:nvSpPr>
          <p:spPr>
            <a:xfrm>
              <a:off x="7008138" y="2375058"/>
              <a:ext cx="13303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No Diabetes</a:t>
              </a:r>
              <a:endParaRPr lang="en-SG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BDE05F-9C6C-46A9-8298-EB45B59BCC12}"/>
                </a:ext>
              </a:extLst>
            </p:cNvPr>
            <p:cNvSpPr/>
            <p:nvPr/>
          </p:nvSpPr>
          <p:spPr>
            <a:xfrm>
              <a:off x="7187562" y="5192139"/>
              <a:ext cx="10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Diabetes</a:t>
              </a:r>
              <a:endParaRPr lang="en-SG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E8C671F-3B9E-46E0-884A-5C290AB0C8F0}"/>
                </a:ext>
              </a:extLst>
            </p:cNvPr>
            <p:cNvCxnSpPr/>
            <p:nvPr/>
          </p:nvCxnSpPr>
          <p:spPr>
            <a:xfrm flipV="1">
              <a:off x="6059568" y="3202281"/>
              <a:ext cx="904702" cy="74662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2E55D26-A034-40B8-83FF-2003EC348C62}"/>
                </a:ext>
              </a:extLst>
            </p:cNvPr>
            <p:cNvCxnSpPr>
              <a:cxnSpLocks/>
            </p:cNvCxnSpPr>
            <p:nvPr/>
          </p:nvCxnSpPr>
          <p:spPr>
            <a:xfrm>
              <a:off x="6071160" y="3938094"/>
              <a:ext cx="904703" cy="787257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D64D90-4FD5-4E93-A2EB-1083C8FABECC}"/>
                </a:ext>
              </a:extLst>
            </p:cNvPr>
            <p:cNvSpPr/>
            <p:nvPr/>
          </p:nvSpPr>
          <p:spPr>
            <a:xfrm>
              <a:off x="4588009" y="3685391"/>
              <a:ext cx="1312333" cy="646331"/>
            </a:xfrm>
            <a:prstGeom prst="rect">
              <a:avLst/>
            </a:prstGeom>
            <a:solidFill>
              <a:srgbClr val="1D3A46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Classifier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Model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46213C2-62EA-442C-97CB-827731D0733D}"/>
                </a:ext>
              </a:extLst>
            </p:cNvPr>
            <p:cNvSpPr/>
            <p:nvPr/>
          </p:nvSpPr>
          <p:spPr>
            <a:xfrm>
              <a:off x="2048296" y="5315846"/>
              <a:ext cx="193610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SG" dirty="0"/>
                <a:t>Patients’ medical </a:t>
              </a:r>
            </a:p>
            <a:p>
              <a:pPr algn="ctr"/>
              <a:r>
                <a:rPr lang="en-SG" dirty="0"/>
                <a:t>predictor variables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5689EB5-BFF1-4852-886B-1EDA284B9B03}"/>
              </a:ext>
            </a:extLst>
          </p:cNvPr>
          <p:cNvSpPr/>
          <p:nvPr/>
        </p:nvSpPr>
        <p:spPr>
          <a:xfrm>
            <a:off x="171819" y="61352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Python codes are available: </a:t>
            </a:r>
            <a:r>
              <a:rPr lang="en-SG" dirty="0">
                <a:hlinkClick r:id="rId6"/>
              </a:rPr>
              <a:t>https://github.com/JNYH/diabetes_classifier</a:t>
            </a:r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58F6C0-E3CB-4875-A897-C1CABA88BEF2}"/>
              </a:ext>
            </a:extLst>
          </p:cNvPr>
          <p:cNvSpPr/>
          <p:nvPr/>
        </p:nvSpPr>
        <p:spPr>
          <a:xfrm>
            <a:off x="3666151" y="5890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To build a predictive machine learning model to predict based on diagnostic measurements whether a patient has diabetes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C650E46-CBAB-47E5-B3CD-6347CAB6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Objective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8259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C6CFBBB-32E0-436C-961D-24E2CB4D0576}"/>
              </a:ext>
            </a:extLst>
          </p:cNvPr>
          <p:cNvGrpSpPr/>
          <p:nvPr/>
        </p:nvGrpSpPr>
        <p:grpSpPr>
          <a:xfrm>
            <a:off x="6663656" y="1552122"/>
            <a:ext cx="3590925" cy="2438400"/>
            <a:chOff x="959141" y="582335"/>
            <a:chExt cx="3590925" cy="24384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63EB2E-1D4A-4EFE-8F7F-2E030B890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141" y="582335"/>
              <a:ext cx="3590925" cy="2438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02A2B-7981-46AF-9186-6F87B247D9FB}"/>
                </a:ext>
              </a:extLst>
            </p:cNvPr>
            <p:cNvSpPr/>
            <p:nvPr/>
          </p:nvSpPr>
          <p:spPr>
            <a:xfrm>
              <a:off x="3419478" y="2113808"/>
              <a:ext cx="58381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SG" dirty="0"/>
                <a:t>35%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1E1BF3-2D12-480A-A355-1EE93EF62AE1}"/>
                </a:ext>
              </a:extLst>
            </p:cNvPr>
            <p:cNvSpPr/>
            <p:nvPr/>
          </p:nvSpPr>
          <p:spPr>
            <a:xfrm>
              <a:off x="1808792" y="1616869"/>
              <a:ext cx="58381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SG" dirty="0"/>
                <a:t>65%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8F3F0AC-0AF0-4F6F-BD56-3E0D30D6ACE0}"/>
              </a:ext>
            </a:extLst>
          </p:cNvPr>
          <p:cNvSpPr/>
          <p:nvPr/>
        </p:nvSpPr>
        <p:spPr>
          <a:xfrm>
            <a:off x="838200" y="2282239"/>
            <a:ext cx="4555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There are 768 observations with 8 medical predictor features (input) and 1 target variable (output 0 for ”no” or 1 for ”yes”)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B528E7-D067-42F6-946A-A1FB819F964D}"/>
              </a:ext>
            </a:extLst>
          </p:cNvPr>
          <p:cNvSpPr/>
          <p:nvPr/>
        </p:nvSpPr>
        <p:spPr>
          <a:xfrm>
            <a:off x="838200" y="3830342"/>
            <a:ext cx="84821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The 8 medical predictor features are: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Pregnancies</a:t>
            </a:r>
            <a:r>
              <a:rPr lang="en-SG" dirty="0"/>
              <a:t>: Number of times pregnant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Glucose</a:t>
            </a:r>
            <a:r>
              <a:rPr lang="en-SG" dirty="0"/>
              <a:t>: Plasma glucose concentration a 2 hours in an oral glucose tolerance test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BloodPressure</a:t>
            </a:r>
            <a:r>
              <a:rPr lang="en-SG" dirty="0"/>
              <a:t>: Diastolic blood pressure (mm Hg)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SkinThickness</a:t>
            </a:r>
            <a:r>
              <a:rPr lang="en-SG" dirty="0"/>
              <a:t>: Triceps skin fold thickness (mm)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Insulin</a:t>
            </a:r>
            <a:r>
              <a:rPr lang="en-SG" dirty="0"/>
              <a:t>: 2-Hour serum insulin (mu U/ml)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BMI</a:t>
            </a:r>
            <a:r>
              <a:rPr lang="en-SG" dirty="0"/>
              <a:t>: Body mass index (weight in kg/(height in m)²)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DiabetesPedigreeFunction</a:t>
            </a:r>
            <a:r>
              <a:rPr lang="en-SG" dirty="0"/>
              <a:t>: Diabetes pedigree function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Age</a:t>
            </a:r>
            <a:r>
              <a:rPr lang="en-SG" dirty="0"/>
              <a:t>: Age (years)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3806AC87-490D-407F-8321-CEE317FD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Dataset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0E09E1-0A00-4ED1-BC15-1F1893C02DFF}"/>
              </a:ext>
            </a:extLst>
          </p:cNvPr>
          <p:cNvSpPr/>
          <p:nvPr/>
        </p:nvSpPr>
        <p:spPr>
          <a:xfrm>
            <a:off x="838200" y="1342635"/>
            <a:ext cx="2533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downloaded from </a:t>
            </a:r>
            <a:r>
              <a:rPr lang="en-SG" dirty="0">
                <a:hlinkClick r:id="rId3"/>
              </a:rPr>
              <a:t>Kaggle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0168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5B4642E-3E64-4570-92E6-D3C9A209150F}"/>
              </a:ext>
            </a:extLst>
          </p:cNvPr>
          <p:cNvGrpSpPr/>
          <p:nvPr/>
        </p:nvGrpSpPr>
        <p:grpSpPr>
          <a:xfrm>
            <a:off x="658536" y="2952314"/>
            <a:ext cx="7620000" cy="3448050"/>
            <a:chOff x="2286000" y="2828381"/>
            <a:chExt cx="7620000" cy="3448050"/>
          </a:xfrm>
        </p:grpSpPr>
        <p:pic>
          <p:nvPicPr>
            <p:cNvPr id="3" name="Picture 2" descr="A close up of a map&#10;&#10;Description automatically generated">
              <a:extLst>
                <a:ext uri="{FF2B5EF4-FFF2-40B4-BE49-F238E27FC236}">
                  <a16:creationId xmlns:a16="http://schemas.microsoft.com/office/drawing/2014/main" id="{6A1D129E-E3CF-4E6B-962A-BA7FA0E96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2828381"/>
              <a:ext cx="7620000" cy="34480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C9D21F-07EB-435E-B3E5-461992252738}"/>
                </a:ext>
              </a:extLst>
            </p:cNvPr>
            <p:cNvSpPr/>
            <p:nvPr/>
          </p:nvSpPr>
          <p:spPr>
            <a:xfrm>
              <a:off x="2508309" y="4753597"/>
              <a:ext cx="226502" cy="1522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3FD0EF-3F34-451F-B67A-23B9E7CDBC41}"/>
                </a:ext>
              </a:extLst>
            </p:cNvPr>
            <p:cNvSpPr/>
            <p:nvPr/>
          </p:nvSpPr>
          <p:spPr>
            <a:xfrm>
              <a:off x="4447564" y="4125821"/>
              <a:ext cx="226502" cy="3762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C01F30-5483-4DE6-B00F-EB7DDCBFAC8C}"/>
                </a:ext>
              </a:extLst>
            </p:cNvPr>
            <p:cNvSpPr/>
            <p:nvPr/>
          </p:nvSpPr>
          <p:spPr>
            <a:xfrm>
              <a:off x="6318309" y="3790989"/>
              <a:ext cx="226502" cy="7110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80C91D-A68A-44B6-8A36-AEC729D97BDC}"/>
                </a:ext>
              </a:extLst>
            </p:cNvPr>
            <p:cNvSpPr/>
            <p:nvPr/>
          </p:nvSpPr>
          <p:spPr>
            <a:xfrm>
              <a:off x="8222610" y="2979238"/>
              <a:ext cx="226502" cy="1522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A121D4-785D-405D-9438-B8A892B4FADE}"/>
                </a:ext>
              </a:extLst>
            </p:cNvPr>
            <p:cNvSpPr/>
            <p:nvPr/>
          </p:nvSpPr>
          <p:spPr>
            <a:xfrm>
              <a:off x="4423795" y="5799511"/>
              <a:ext cx="226502" cy="4769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324907E-A3CD-4C58-8C3B-13C9DC6C41DA}"/>
              </a:ext>
            </a:extLst>
          </p:cNvPr>
          <p:cNvGrpSpPr/>
          <p:nvPr/>
        </p:nvGrpSpPr>
        <p:grpSpPr>
          <a:xfrm>
            <a:off x="7166997" y="560942"/>
            <a:ext cx="3956072" cy="1821531"/>
            <a:chOff x="5778073" y="359607"/>
            <a:chExt cx="5185605" cy="221796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94D2233-A508-4FCD-B04B-646598173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073" y="359607"/>
              <a:ext cx="2333625" cy="221796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90C7EEA-BDB2-47C7-908A-EB821B9C6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9578" y="359607"/>
              <a:ext cx="2324100" cy="215265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752E852-C29D-4950-869B-BED3CF82B937}"/>
                </a:ext>
              </a:extLst>
            </p:cNvPr>
            <p:cNvCxnSpPr>
              <a:cxnSpLocks/>
            </p:cNvCxnSpPr>
            <p:nvPr/>
          </p:nvCxnSpPr>
          <p:spPr>
            <a:xfrm>
              <a:off x="8083919" y="1435932"/>
              <a:ext cx="555659" cy="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7B7622-DD32-43D6-AA5B-BACCFF2FE25C}"/>
                </a:ext>
              </a:extLst>
            </p:cNvPr>
            <p:cNvSpPr/>
            <p:nvPr/>
          </p:nvSpPr>
          <p:spPr>
            <a:xfrm>
              <a:off x="6030481" y="1621233"/>
              <a:ext cx="246082" cy="91175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" name="Title 3">
            <a:extLst>
              <a:ext uri="{FF2B5EF4-FFF2-40B4-BE49-F238E27FC236}">
                <a16:creationId xmlns:a16="http://schemas.microsoft.com/office/drawing/2014/main" id="{7EA0EF46-021A-4ACF-A3FC-6A864F8B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6196" cy="1325563"/>
          </a:xfrm>
        </p:spPr>
        <p:txBody>
          <a:bodyPr/>
          <a:lstStyle/>
          <a:p>
            <a:r>
              <a:rPr lang="en-SG" dirty="0"/>
              <a:t>Exploratory Data Analysis (EDA)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611B35-84B4-4211-934D-326639B13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898" y="2505551"/>
            <a:ext cx="25502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SG" dirty="0"/>
              <a:t>To remove zero values</a:t>
            </a:r>
          </a:p>
        </p:txBody>
      </p:sp>
    </p:spTree>
    <p:extLst>
      <p:ext uri="{BB962C8B-B14F-4D97-AF65-F5344CB8AC3E}">
        <p14:creationId xmlns:p14="http://schemas.microsoft.com/office/powerpoint/2010/main" val="99355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50E741-92AC-45F8-A111-0662770FE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847" y="5848221"/>
            <a:ext cx="53723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SG" dirty="0"/>
              <a:t>To analyse feature-outcome distribution in visualisation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2F773B-650C-4219-BBE9-F6870681F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05" y="2123696"/>
            <a:ext cx="76200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551E70B-3130-417A-B0C8-A25507DC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6196" cy="1325563"/>
          </a:xfrm>
        </p:spPr>
        <p:txBody>
          <a:bodyPr/>
          <a:lstStyle/>
          <a:p>
            <a:r>
              <a:rPr lang="en-SG" dirty="0"/>
              <a:t>Exploratory Data Analysis (EDA)</a:t>
            </a:r>
          </a:p>
        </p:txBody>
      </p:sp>
    </p:spTree>
    <p:extLst>
      <p:ext uri="{BB962C8B-B14F-4D97-AF65-F5344CB8AC3E}">
        <p14:creationId xmlns:p14="http://schemas.microsoft.com/office/powerpoint/2010/main" val="236160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27D873-CB22-482D-8C11-FF08B5C29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37" y="1180196"/>
            <a:ext cx="5572125" cy="5362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0376B9-666D-469B-923C-ACBB6514F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129" y="1180196"/>
            <a:ext cx="5648325" cy="53625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665983-1E73-4E88-AF83-4888C2C85C50}"/>
              </a:ext>
            </a:extLst>
          </p:cNvPr>
          <p:cNvSpPr/>
          <p:nvPr/>
        </p:nvSpPr>
        <p:spPr>
          <a:xfrm>
            <a:off x="1594308" y="6003630"/>
            <a:ext cx="28385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/>
              <a:t>Before removing zero values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CD85D-3D12-4AB6-A553-E46480EBA790}"/>
              </a:ext>
            </a:extLst>
          </p:cNvPr>
          <p:cNvSpPr/>
          <p:nvPr/>
        </p:nvSpPr>
        <p:spPr>
          <a:xfrm>
            <a:off x="6532347" y="6032279"/>
            <a:ext cx="26937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/>
              <a:t>After removing zero values</a:t>
            </a:r>
            <a:endParaRPr lang="en-S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8307E22-A6B3-43E3-A7DA-98B88FF6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Feature Correlation</a:t>
            </a:r>
          </a:p>
        </p:txBody>
      </p:sp>
    </p:spTree>
    <p:extLst>
      <p:ext uri="{BB962C8B-B14F-4D97-AF65-F5344CB8AC3E}">
        <p14:creationId xmlns:p14="http://schemas.microsoft.com/office/powerpoint/2010/main" val="329451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A58109E-C9DD-4A2F-86EC-167BC314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47" y="2448536"/>
            <a:ext cx="61341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CC2BCD7E-B8CF-4ED4-BCE3-292AB222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Feature Importance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C62B49-FB7B-40E1-9C13-EC58F7D49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553" y="2419961"/>
            <a:ext cx="48006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9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C6136A-6DF0-40B6-9418-254E1F6E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Evaluation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7BFEDA-DC6A-4B5E-89B9-2B7CA6884935}"/>
              </a:ext>
            </a:extLst>
          </p:cNvPr>
          <p:cNvSpPr/>
          <p:nvPr/>
        </p:nvSpPr>
        <p:spPr>
          <a:xfrm>
            <a:off x="838200" y="235017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Below 9 models have been evaluated:</a:t>
            </a:r>
            <a:br>
              <a:rPr lang="en-SG" dirty="0"/>
            </a:br>
            <a:r>
              <a:rPr lang="en-SG" dirty="0"/>
              <a:t>· Gaussian Naive Bayes</a:t>
            </a:r>
            <a:br>
              <a:rPr lang="en-SG" dirty="0"/>
            </a:br>
            <a:r>
              <a:rPr lang="en-SG" dirty="0"/>
              <a:t>· Bernoulli Naive Bayes</a:t>
            </a:r>
            <a:br>
              <a:rPr lang="en-SG" dirty="0"/>
            </a:br>
            <a:r>
              <a:rPr lang="en-SG" dirty="0"/>
              <a:t>· Multinomial Naive Bayes</a:t>
            </a:r>
            <a:br>
              <a:rPr lang="en-SG" dirty="0"/>
            </a:br>
            <a:r>
              <a:rPr lang="en-SG" dirty="0"/>
              <a:t>· Logistic Regression</a:t>
            </a:r>
            <a:br>
              <a:rPr lang="en-SG" dirty="0"/>
            </a:br>
            <a:r>
              <a:rPr lang="en-SG" dirty="0"/>
              <a:t>· K Nearest Neighbour</a:t>
            </a:r>
            <a:br>
              <a:rPr lang="en-SG" dirty="0"/>
            </a:br>
            <a:r>
              <a:rPr lang="en-SG" dirty="0"/>
              <a:t>· Decision Tree Classifier</a:t>
            </a:r>
            <a:br>
              <a:rPr lang="en-SG" dirty="0"/>
            </a:br>
            <a:r>
              <a:rPr lang="en-SG" dirty="0"/>
              <a:t>· Random Forest Classifier</a:t>
            </a:r>
            <a:br>
              <a:rPr lang="en-SG" dirty="0"/>
            </a:br>
            <a:r>
              <a:rPr lang="en-SG" dirty="0"/>
              <a:t>· Support Vector Classification (SVC)</a:t>
            </a:r>
            <a:br>
              <a:rPr lang="en-SG" dirty="0"/>
            </a:br>
            <a:r>
              <a:rPr lang="en-SG" dirty="0"/>
              <a:t>· Linear SVC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CA872-99A4-4CCA-B0CB-D7E9D88C4E8D}"/>
              </a:ext>
            </a:extLst>
          </p:cNvPr>
          <p:cNvSpPr/>
          <p:nvPr/>
        </p:nvSpPr>
        <p:spPr>
          <a:xfrm>
            <a:off x="5257800" y="183384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The performance metrics used in the evaluation are: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2"/>
              </a:rPr>
              <a:t>Accuracy Score</a:t>
            </a:r>
            <a:r>
              <a:rPr lang="en-SG" dirty="0"/>
              <a:t>: proportion of correct predictions out of the whole dataset. Be careful when the target class is imbalance, for example, if a model predicts all flight passengers as non-terrorist, then the model would be 99.99% accurate.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3"/>
              </a:rPr>
              <a:t>Precision Score</a:t>
            </a:r>
            <a:r>
              <a:rPr lang="en-SG" dirty="0"/>
              <a:t>: proportion of correct predictions out of all predictions.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4"/>
              </a:rPr>
              <a:t>Recall Score</a:t>
            </a:r>
            <a:r>
              <a:rPr lang="en-SG" dirty="0"/>
              <a:t>: proportion of correct predictions out of all actual true cases. 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5"/>
              </a:rPr>
              <a:t>F1 Score</a:t>
            </a:r>
            <a:r>
              <a:rPr lang="en-SG" dirty="0"/>
              <a:t>: optimised balance between Precision and Recall for binary targets.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6"/>
              </a:rPr>
              <a:t>Area Under ROC Curve</a:t>
            </a:r>
            <a:r>
              <a:rPr lang="en-SG" dirty="0"/>
              <a:t>: prediction scores from area under Receiver Operating Characteristic (ROC) curve, which is a relationship between True Positive Rate and False Positive Rate.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7"/>
              </a:rPr>
              <a:t>Log Loss</a:t>
            </a:r>
            <a:r>
              <a:rPr lang="en-SG" dirty="0"/>
              <a:t>: </a:t>
            </a:r>
          </a:p>
        </p:txBody>
      </p:sp>
    </p:spTree>
    <p:extLst>
      <p:ext uri="{BB962C8B-B14F-4D97-AF65-F5344CB8AC3E}">
        <p14:creationId xmlns:p14="http://schemas.microsoft.com/office/powerpoint/2010/main" val="177195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C6136A-6DF0-40B6-9418-254E1F6E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Comparison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439BD7-9AA4-45C6-A0A9-0CE637368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7" y="1561197"/>
            <a:ext cx="50101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944FBD-58FD-471B-8567-213FE8F0C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37" y="4169649"/>
            <a:ext cx="5572125" cy="24574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11DE6C-5368-480B-8A2F-3AD79FF94CB8}"/>
              </a:ext>
            </a:extLst>
          </p:cNvPr>
          <p:cNvSpPr/>
          <p:nvPr/>
        </p:nvSpPr>
        <p:spPr>
          <a:xfrm>
            <a:off x="1284404" y="2590968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Baseline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CF2E7-CB88-4710-9F81-DF165046C632}"/>
              </a:ext>
            </a:extLst>
          </p:cNvPr>
          <p:cNvSpPr/>
          <p:nvPr/>
        </p:nvSpPr>
        <p:spPr>
          <a:xfrm>
            <a:off x="1284404" y="5213708"/>
            <a:ext cx="1796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After tuning</a:t>
            </a:r>
          </a:p>
          <a:p>
            <a:r>
              <a:rPr lang="en-SG" dirty="0"/>
              <a:t>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327612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3774</TotalTime>
  <Words>529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Diabetes Classifier</vt:lpstr>
      <vt:lpstr>Objective</vt:lpstr>
      <vt:lpstr>Dataset</vt:lpstr>
      <vt:lpstr>Exploratory Data Analysis (EDA)</vt:lpstr>
      <vt:lpstr>Exploratory Data Analysis (EDA)</vt:lpstr>
      <vt:lpstr>Feature Correlation</vt:lpstr>
      <vt:lpstr>Feature Importance</vt:lpstr>
      <vt:lpstr>Model Evaluation</vt:lpstr>
      <vt:lpstr>Model Comparison</vt:lpstr>
      <vt:lpstr>Model Performance</vt:lpstr>
      <vt:lpstr>Model Performance</vt:lpstr>
      <vt:lpstr>Model Performance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n</dc:creator>
  <cp:lastModifiedBy>j n</cp:lastModifiedBy>
  <cp:revision>41</cp:revision>
  <cp:lastPrinted>2019-11-06T13:57:27Z</cp:lastPrinted>
  <dcterms:created xsi:type="dcterms:W3CDTF">2019-11-05T12:29:49Z</dcterms:created>
  <dcterms:modified xsi:type="dcterms:W3CDTF">2019-11-11T18:52:25Z</dcterms:modified>
</cp:coreProperties>
</file>