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6B05-6E5E-4191-9DEA-81AC01336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6CC0E-7759-4E01-89FA-98FC316E8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2FDA-1CCB-4A3F-A5D1-072E3FA8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AB17-C3C2-4089-85AC-D1E3D795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65D3-A8BE-4078-8D89-1656FE1A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336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E850-4338-4349-99DE-B7D9223C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9F65F-3403-443E-A5B8-949C9C7AC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100F2-251E-48D6-9733-63A64845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08B8A-5C0D-42FF-8EC0-E9E13F2D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9E7C1-3306-4F87-A34F-3DCFD0DF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648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79375-FE82-4221-AFEE-5E8A4EF6A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D4995-DFB3-4884-91A8-23449BAF4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A9920-FA44-49C5-B1D5-3C918C87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67FD-136A-4AD7-A353-1340B3CF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0FDE9-8374-4081-9202-5AA346F4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79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A016-E0F5-4AF1-9804-F9BB0DA2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B57B-3602-40E7-97D3-1946E09E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DAE79-4AE7-42D6-B89E-4074D573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DCB6-46B0-4344-BE60-05DB737A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D03C5-DAF5-4CCF-A5B3-186E2632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63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9C50-D8A0-41BE-BF6A-F98DEF30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373C2-2241-44D7-A2F2-BEF677CD7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3EC8-6EF1-4391-B9BF-14E34DD9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36CC-C5B3-40E7-B2D8-A0A18A86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BC9A6-D1D2-4830-A5AA-34100F56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37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E034-D053-4D35-A355-D8995F9A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08EF-6898-4076-8161-55A5392DF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674B7-0351-405F-9A2C-5D4AA4577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10FF0-B18E-4E12-B07C-E2CA4525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12/10/2019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5E3C7-1BA3-4795-939C-643E36D1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D4716-0E99-44DA-8E1E-CC728AC2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518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351D-D91C-4151-8781-4312846C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F063-42CB-4E1D-9A94-0C4A63358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DA91F-1B6E-47EE-B24E-EF0BA1D7D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545B4-BE04-4CAD-8B52-F0AF944AA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5503B-8C0D-4A45-80B3-2D7451F59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ADFFF-2512-41A6-A69B-B23B8A02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12/10/2019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C5B87-96C5-41EB-9B8B-AE20CC4F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B59AF-1080-482C-8D91-8EF36A1E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58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2D08-661E-440B-9F8D-F9860273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1A865-8208-45EC-9D20-D5F02D41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12/10/2019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71539-B1B1-4AC7-A271-E6232660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B7015-3493-4B3D-B637-D22949D9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3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17DEA-54E0-49D8-ABE6-B08BD4DF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12/10/2019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F7EF7-5455-4822-B6E1-D91D4493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949E-DA83-41F8-9D6A-457EF0F8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687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30A7-86FC-40BC-92FA-C698ED8E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9464-DB11-4C01-88C0-A85A817C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9F0FF-3142-4357-B9FD-FEE04AB0B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2A34A-8404-4031-B13F-B09CB1FC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12/10/2019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E665D-6722-4FB5-AD7C-C1EED54F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69B36-28DB-4647-A4BE-7C353438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01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28A-1005-4973-B648-B5CC5C15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FEED1-5451-49B1-8CBD-54E2F103C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5CD85-E951-42C4-815C-91ACD1BB3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13DB8-A52C-4AF2-8C1F-22B48829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12/10/2019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A720E-C7D8-48FE-9952-F9A502D1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24C56-ED5F-4861-A605-9A02423D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034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B938C-46BC-45B8-B378-E2BB5CE1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20BB9-D762-41D5-911C-8A5E70DA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E569-98A0-4692-ADD4-817D16939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42295-5F1D-4AEE-AB5B-478418305D41}" type="datetimeFigureOut">
              <a:rPr lang="en-SG" smtClean="0"/>
              <a:t>12/10/2019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28752-0130-42EE-8ADD-A92D6A4BF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B10C-D959-4637-8C0F-7F55F30A6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92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JNYH/ecg_vbe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5595-1AB3-4138-908A-4396923A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34D1B-DF00-4D50-A656-EF60DAFB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Use machine learning and image processing to detect the location of V-beat in Electrocardiogram (ECG), given a collection of ECG strip images </a:t>
            </a:r>
          </a:p>
          <a:p>
            <a:r>
              <a:rPr lang="en-SG" dirty="0"/>
              <a:t>Train images n=540</a:t>
            </a:r>
          </a:p>
          <a:p>
            <a:r>
              <a:rPr lang="en-SG" dirty="0"/>
              <a:t>Test images n=180</a:t>
            </a:r>
          </a:p>
        </p:txBody>
      </p:sp>
    </p:spTree>
    <p:extLst>
      <p:ext uri="{BB962C8B-B14F-4D97-AF65-F5344CB8AC3E}">
        <p14:creationId xmlns:p14="http://schemas.microsoft.com/office/powerpoint/2010/main" val="139039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409EB56-B164-4566-ABB9-6AA202BDD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02" r="12821" b="1404"/>
          <a:stretch/>
        </p:blipFill>
        <p:spPr>
          <a:xfrm>
            <a:off x="7654882" y="1401596"/>
            <a:ext cx="3286561" cy="44941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1F3C35-C31A-4919-B675-BC434F784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6" y="1401597"/>
            <a:ext cx="4600688" cy="45581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2AF85F-4403-4B1C-BA1A-7B62D61F7E33}"/>
              </a:ext>
            </a:extLst>
          </p:cNvPr>
          <p:cNvSpPr/>
          <p:nvPr/>
        </p:nvSpPr>
        <p:spPr>
          <a:xfrm>
            <a:off x="991516" y="1401596"/>
            <a:ext cx="10174231" cy="4558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EC6A9-5965-48A5-8011-758A0846D30C}"/>
              </a:ext>
            </a:extLst>
          </p:cNvPr>
          <p:cNvSpPr/>
          <p:nvPr/>
        </p:nvSpPr>
        <p:spPr>
          <a:xfrm>
            <a:off x="455792" y="34960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750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75EE1-1D0F-44A0-A450-634D88B436AF}"/>
              </a:ext>
            </a:extLst>
          </p:cNvPr>
          <p:cNvSpPr/>
          <p:nvPr/>
        </p:nvSpPr>
        <p:spPr>
          <a:xfrm>
            <a:off x="6180152" y="595974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7522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A9ADAA-9B0D-44CA-AFC2-3BB8DB2C67AE}"/>
              </a:ext>
            </a:extLst>
          </p:cNvPr>
          <p:cNvCxnSpPr>
            <a:cxnSpLocks/>
          </p:cNvCxnSpPr>
          <p:nvPr/>
        </p:nvCxnSpPr>
        <p:spPr>
          <a:xfrm>
            <a:off x="6654085" y="1677798"/>
            <a:ext cx="2594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B502FF-D7DE-4D27-9735-E9355F423632}"/>
              </a:ext>
            </a:extLst>
          </p:cNvPr>
          <p:cNvCxnSpPr/>
          <p:nvPr/>
        </p:nvCxnSpPr>
        <p:spPr>
          <a:xfrm>
            <a:off x="6778305" y="1401596"/>
            <a:ext cx="0" cy="28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AD45FA-5BC3-4E7D-BDDE-98CA72C90C7D}"/>
              </a:ext>
            </a:extLst>
          </p:cNvPr>
          <p:cNvSpPr/>
          <p:nvPr/>
        </p:nvSpPr>
        <p:spPr>
          <a:xfrm>
            <a:off x="6414191" y="133448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45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9C7BB8-07E4-49C8-BD38-3D7AF377F0BC}"/>
              </a:ext>
            </a:extLst>
          </p:cNvPr>
          <p:cNvSpPr/>
          <p:nvPr/>
        </p:nvSpPr>
        <p:spPr>
          <a:xfrm>
            <a:off x="682777" y="998708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(0,0) origin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4CDF7C-DD4E-4E79-B7E1-B38EF73743F8}"/>
              </a:ext>
            </a:extLst>
          </p:cNvPr>
          <p:cNvSpPr/>
          <p:nvPr/>
        </p:nvSpPr>
        <p:spPr>
          <a:xfrm>
            <a:off x="849489" y="1184100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4795C7-3FBE-46E8-A485-A8D9A99D45EE}"/>
              </a:ext>
            </a:extLst>
          </p:cNvPr>
          <p:cNvSpPr/>
          <p:nvPr/>
        </p:nvSpPr>
        <p:spPr>
          <a:xfrm>
            <a:off x="577937" y="297933"/>
            <a:ext cx="4013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Image dimension (in pixel)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B347B8-1526-483D-8809-691CBA32A10B}"/>
              </a:ext>
            </a:extLst>
          </p:cNvPr>
          <p:cNvCxnSpPr/>
          <p:nvPr/>
        </p:nvCxnSpPr>
        <p:spPr>
          <a:xfrm>
            <a:off x="1568741" y="5696125"/>
            <a:ext cx="0" cy="2636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DA76A2-295D-4291-8306-80F1FF1AECCC}"/>
              </a:ext>
            </a:extLst>
          </p:cNvPr>
          <p:cNvCxnSpPr>
            <a:cxnSpLocks/>
          </p:cNvCxnSpPr>
          <p:nvPr/>
        </p:nvCxnSpPr>
        <p:spPr>
          <a:xfrm>
            <a:off x="991516" y="5236129"/>
            <a:ext cx="224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5EA399-E298-443B-85EA-D25E24485CFF}"/>
              </a:ext>
            </a:extLst>
          </p:cNvPr>
          <p:cNvCxnSpPr>
            <a:cxnSpLocks/>
          </p:cNvCxnSpPr>
          <p:nvPr/>
        </p:nvCxnSpPr>
        <p:spPr>
          <a:xfrm>
            <a:off x="10940859" y="5213759"/>
            <a:ext cx="224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B212373-7E3E-42C4-8EBB-70EAE7BD7951}"/>
              </a:ext>
            </a:extLst>
          </p:cNvPr>
          <p:cNvSpPr/>
          <p:nvPr/>
        </p:nvSpPr>
        <p:spPr>
          <a:xfrm>
            <a:off x="1565354" y="564326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46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43E869-1D77-4FF4-A40C-C52F9C14E93B}"/>
              </a:ext>
            </a:extLst>
          </p:cNvPr>
          <p:cNvSpPr/>
          <p:nvPr/>
        </p:nvSpPr>
        <p:spPr>
          <a:xfrm>
            <a:off x="924189" y="486713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36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93D1FF-924F-4A77-B7A7-F452E876F279}"/>
              </a:ext>
            </a:extLst>
          </p:cNvPr>
          <p:cNvCxnSpPr>
            <a:cxnSpLocks/>
          </p:cNvCxnSpPr>
          <p:nvPr/>
        </p:nvCxnSpPr>
        <p:spPr>
          <a:xfrm flipV="1">
            <a:off x="4800272" y="5230311"/>
            <a:ext cx="476557" cy="55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4BAF90-9071-4001-BCFE-33847AE2DC34}"/>
              </a:ext>
            </a:extLst>
          </p:cNvPr>
          <p:cNvCxnSpPr>
            <a:cxnSpLocks/>
          </p:cNvCxnSpPr>
          <p:nvPr/>
        </p:nvCxnSpPr>
        <p:spPr>
          <a:xfrm>
            <a:off x="7903496" y="4868527"/>
            <a:ext cx="0" cy="408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35867A5-7AB7-4916-8E35-E5369220E9FB}"/>
              </a:ext>
            </a:extLst>
          </p:cNvPr>
          <p:cNvSpPr/>
          <p:nvPr/>
        </p:nvSpPr>
        <p:spPr>
          <a:xfrm>
            <a:off x="10849107" y="483743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36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F484D4-0723-4647-8073-EDDD59F29F45}"/>
              </a:ext>
            </a:extLst>
          </p:cNvPr>
          <p:cNvSpPr/>
          <p:nvPr/>
        </p:nvSpPr>
        <p:spPr>
          <a:xfrm>
            <a:off x="7852455" y="4874121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66.2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8E2699-CEDD-43D2-98A9-E00CB673BBEC}"/>
              </a:ext>
            </a:extLst>
          </p:cNvPr>
          <p:cNvSpPr/>
          <p:nvPr/>
        </p:nvSpPr>
        <p:spPr>
          <a:xfrm>
            <a:off x="4748678" y="4886547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r>
              <a:rPr lang="en-SG" dirty="0"/>
              <a:t>4.5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349243-91AD-4ADC-A993-722673F52B84}"/>
              </a:ext>
            </a:extLst>
          </p:cNvPr>
          <p:cNvSpPr/>
          <p:nvPr/>
        </p:nvSpPr>
        <p:spPr>
          <a:xfrm>
            <a:off x="4551878" y="4608114"/>
            <a:ext cx="973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(0.2 sec)</a:t>
            </a:r>
            <a:endParaRPr lang="en-SG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9DDE1B-E396-4876-8E6A-EA4BE86EDA75}"/>
              </a:ext>
            </a:extLst>
          </p:cNvPr>
          <p:cNvCxnSpPr>
            <a:cxnSpLocks/>
          </p:cNvCxnSpPr>
          <p:nvPr/>
        </p:nvCxnSpPr>
        <p:spPr>
          <a:xfrm>
            <a:off x="1182848" y="5557708"/>
            <a:ext cx="97580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4EA67-1875-4F90-BA0E-A0EC96414323}"/>
              </a:ext>
            </a:extLst>
          </p:cNvPr>
          <p:cNvSpPr/>
          <p:nvPr/>
        </p:nvSpPr>
        <p:spPr>
          <a:xfrm>
            <a:off x="6162116" y="523248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r>
              <a:rPr lang="en-SG" dirty="0"/>
              <a:t>450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FFA1D2-0E32-4F79-991B-E4D567A02F62}"/>
              </a:ext>
            </a:extLst>
          </p:cNvPr>
          <p:cNvSpPr/>
          <p:nvPr/>
        </p:nvSpPr>
        <p:spPr>
          <a:xfrm>
            <a:off x="6029912" y="4920683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(20 sec)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8122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7C553B-14DD-45DC-82D9-F5B2D83E9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3"/>
          <a:stretch/>
        </p:blipFill>
        <p:spPr>
          <a:xfrm>
            <a:off x="76200" y="816785"/>
            <a:ext cx="12039600" cy="49328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A08457-6FBF-4B91-BA5E-5DD8018EFC1C}"/>
              </a:ext>
            </a:extLst>
          </p:cNvPr>
          <p:cNvSpPr/>
          <p:nvPr/>
        </p:nvSpPr>
        <p:spPr>
          <a:xfrm>
            <a:off x="7841409" y="1058045"/>
            <a:ext cx="1043709" cy="4396509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ED08E-4F71-413C-B89E-43D72F721F22}"/>
              </a:ext>
            </a:extLst>
          </p:cNvPr>
          <p:cNvSpPr/>
          <p:nvPr/>
        </p:nvSpPr>
        <p:spPr>
          <a:xfrm>
            <a:off x="5481386" y="1058044"/>
            <a:ext cx="1043709" cy="4396509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48916-C626-4B3E-A641-713BBADE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97" y="3693760"/>
            <a:ext cx="1504950" cy="2990850"/>
          </a:xfrm>
          <a:prstGeom prst="rect">
            <a:avLst/>
          </a:prstGeom>
          <a:ln w="28575">
            <a:solidFill>
              <a:schemeClr val="accent4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FB69E9-4762-4867-8B57-97AE5EB10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2245" y="3601396"/>
            <a:ext cx="1476375" cy="3009900"/>
          </a:xfrm>
          <a:prstGeom prst="rect">
            <a:avLst/>
          </a:prstGeom>
          <a:ln w="28575">
            <a:solidFill>
              <a:schemeClr val="accent4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218F4D-96A9-4D76-8B95-981C46BB01BA}"/>
              </a:ext>
            </a:extLst>
          </p:cNvPr>
          <p:cNvSpPr/>
          <p:nvPr/>
        </p:nvSpPr>
        <p:spPr>
          <a:xfrm>
            <a:off x="577937" y="297933"/>
            <a:ext cx="5025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Image pre-processing, locate plot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2825AF-5C6C-45CD-A6C1-36ACF7CC67D0}"/>
              </a:ext>
            </a:extLst>
          </p:cNvPr>
          <p:cNvCxnSpPr/>
          <p:nvPr/>
        </p:nvCxnSpPr>
        <p:spPr>
          <a:xfrm flipH="1">
            <a:off x="4652068" y="2453040"/>
            <a:ext cx="923636" cy="14224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24B33A-A11F-4ADB-89E2-61DC05124F2D}"/>
              </a:ext>
            </a:extLst>
          </p:cNvPr>
          <p:cNvCxnSpPr>
            <a:cxnSpLocks/>
          </p:cNvCxnSpPr>
          <p:nvPr/>
        </p:nvCxnSpPr>
        <p:spPr>
          <a:xfrm>
            <a:off x="8791962" y="2890196"/>
            <a:ext cx="1127893" cy="10999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45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2ED08E-4F71-413C-B89E-43D72F721F22}"/>
              </a:ext>
            </a:extLst>
          </p:cNvPr>
          <p:cNvSpPr/>
          <p:nvPr/>
        </p:nvSpPr>
        <p:spPr>
          <a:xfrm>
            <a:off x="5091982" y="957615"/>
            <a:ext cx="952679" cy="2121667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48916-C626-4B3E-A641-713BBADEE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897" y="1000254"/>
            <a:ext cx="1068783" cy="2124038"/>
          </a:xfrm>
          <a:prstGeom prst="rect">
            <a:avLst/>
          </a:prstGeom>
          <a:ln w="28575">
            <a:solidFill>
              <a:schemeClr val="accent4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FB69E9-4762-4867-8B57-97AE5EB10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552" y="3810226"/>
            <a:ext cx="1048490" cy="2137567"/>
          </a:xfrm>
          <a:prstGeom prst="rect">
            <a:avLst/>
          </a:prstGeom>
          <a:ln w="28575">
            <a:solidFill>
              <a:schemeClr val="accent4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218F4D-96A9-4D76-8B95-981C46BB01BA}"/>
              </a:ext>
            </a:extLst>
          </p:cNvPr>
          <p:cNvSpPr/>
          <p:nvPr/>
        </p:nvSpPr>
        <p:spPr>
          <a:xfrm>
            <a:off x="577937" y="297933"/>
            <a:ext cx="5893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Extract plots into vector representation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2825AF-5C6C-45CD-A6C1-36ACF7CC67D0}"/>
              </a:ext>
            </a:extLst>
          </p:cNvPr>
          <p:cNvCxnSpPr>
            <a:cxnSpLocks/>
          </p:cNvCxnSpPr>
          <p:nvPr/>
        </p:nvCxnSpPr>
        <p:spPr>
          <a:xfrm>
            <a:off x="3721767" y="2009827"/>
            <a:ext cx="111029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58EA8F8-016C-41DE-8464-1A10BF05ED31}"/>
              </a:ext>
            </a:extLst>
          </p:cNvPr>
          <p:cNvSpPr/>
          <p:nvPr/>
        </p:nvSpPr>
        <p:spPr>
          <a:xfrm>
            <a:off x="5252424" y="1718807"/>
            <a:ext cx="638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[N]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CE3CDE-0B9D-45F4-A895-A59ECAD583AD}"/>
              </a:ext>
            </a:extLst>
          </p:cNvPr>
          <p:cNvSpPr/>
          <p:nvPr/>
        </p:nvSpPr>
        <p:spPr>
          <a:xfrm>
            <a:off x="5091982" y="3810226"/>
            <a:ext cx="952679" cy="2121667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B6BD1F-CF9F-4150-A37F-D0A3ED5CC485}"/>
              </a:ext>
            </a:extLst>
          </p:cNvPr>
          <p:cNvCxnSpPr>
            <a:cxnSpLocks/>
          </p:cNvCxnSpPr>
          <p:nvPr/>
        </p:nvCxnSpPr>
        <p:spPr>
          <a:xfrm>
            <a:off x="3721767" y="4862438"/>
            <a:ext cx="111029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B4181-9938-4AE4-8C7C-337BBBB938CE}"/>
              </a:ext>
            </a:extLst>
          </p:cNvPr>
          <p:cNvSpPr/>
          <p:nvPr/>
        </p:nvSpPr>
        <p:spPr>
          <a:xfrm>
            <a:off x="5252424" y="4571418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[V]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94979-65C9-411E-A17E-3D6F83B350D2}"/>
              </a:ext>
            </a:extLst>
          </p:cNvPr>
          <p:cNvSpPr/>
          <p:nvPr/>
        </p:nvSpPr>
        <p:spPr>
          <a:xfrm>
            <a:off x="6471795" y="1782139"/>
            <a:ext cx="1206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Other beat</a:t>
            </a:r>
          </a:p>
          <a:p>
            <a:pPr algn="ctr"/>
            <a:r>
              <a:rPr lang="en-SG" dirty="0"/>
              <a:t>n = 2,098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3F96D8-A316-4A8D-95F5-B23C0DFA17F9}"/>
              </a:ext>
            </a:extLst>
          </p:cNvPr>
          <p:cNvSpPr/>
          <p:nvPr/>
        </p:nvSpPr>
        <p:spPr>
          <a:xfrm>
            <a:off x="6506421" y="4634750"/>
            <a:ext cx="10534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V-beat</a:t>
            </a:r>
          </a:p>
          <a:p>
            <a:pPr algn="ctr"/>
            <a:r>
              <a:rPr lang="en-SG" dirty="0"/>
              <a:t>n = 1,113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C58004-E16A-4883-AE41-40FDB0AAB32A}"/>
              </a:ext>
            </a:extLst>
          </p:cNvPr>
          <p:cNvSpPr/>
          <p:nvPr/>
        </p:nvSpPr>
        <p:spPr>
          <a:xfrm>
            <a:off x="1810900" y="1782139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750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96C0F0-BDE2-419D-B68C-BC340B143A6C}"/>
              </a:ext>
            </a:extLst>
          </p:cNvPr>
          <p:cNvSpPr/>
          <p:nvPr/>
        </p:nvSpPr>
        <p:spPr>
          <a:xfrm>
            <a:off x="1810900" y="4525178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750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13CD68-8B1C-4C2C-87E4-BF3F1EB82304}"/>
              </a:ext>
            </a:extLst>
          </p:cNvPr>
          <p:cNvSpPr/>
          <p:nvPr/>
        </p:nvSpPr>
        <p:spPr>
          <a:xfrm>
            <a:off x="2624116" y="594421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160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C6A807-E4E1-4E65-95AE-38745D0B0DAE}"/>
              </a:ext>
            </a:extLst>
          </p:cNvPr>
          <p:cNvSpPr/>
          <p:nvPr/>
        </p:nvSpPr>
        <p:spPr>
          <a:xfrm>
            <a:off x="2624116" y="307928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160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4E2FEB-C757-4684-A3DA-E79185849593}"/>
              </a:ext>
            </a:extLst>
          </p:cNvPr>
          <p:cNvSpPr/>
          <p:nvPr/>
        </p:nvSpPr>
        <p:spPr>
          <a:xfrm>
            <a:off x="9020929" y="3105834"/>
            <a:ext cx="15943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Total train data</a:t>
            </a:r>
          </a:p>
          <a:p>
            <a:pPr algn="ctr"/>
            <a:r>
              <a:rPr lang="en-SG" dirty="0"/>
              <a:t>n = 3,211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5C75836A-920D-41B0-BB07-08A929338236}"/>
              </a:ext>
            </a:extLst>
          </p:cNvPr>
          <p:cNvSpPr/>
          <p:nvPr/>
        </p:nvSpPr>
        <p:spPr>
          <a:xfrm>
            <a:off x="8299269" y="1310640"/>
            <a:ext cx="618308" cy="44413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66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F455D-4D95-4CB5-A5EE-6A25894B548B}"/>
              </a:ext>
            </a:extLst>
          </p:cNvPr>
          <p:cNvSpPr/>
          <p:nvPr/>
        </p:nvSpPr>
        <p:spPr>
          <a:xfrm>
            <a:off x="577937" y="297933"/>
            <a:ext cx="3103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Feature Engineering</a:t>
            </a:r>
            <a:endParaRPr lang="en-SG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DC96F4-AF3E-486E-9EEE-D2F999D0D11B}"/>
              </a:ext>
            </a:extLst>
          </p:cNvPr>
          <p:cNvSpPr/>
          <p:nvPr/>
        </p:nvSpPr>
        <p:spPr>
          <a:xfrm>
            <a:off x="577937" y="1344580"/>
            <a:ext cx="77126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To improve the model with summary statistics</a:t>
            </a:r>
          </a:p>
          <a:p>
            <a:endParaRPr lang="en-SG" sz="2400" dirty="0"/>
          </a:p>
          <a:p>
            <a:r>
              <a:rPr lang="en-SG" sz="2400" dirty="0"/>
              <a:t>Additional 16 features:</a:t>
            </a:r>
          </a:p>
          <a:p>
            <a:pPr marL="342900" indent="-342900">
              <a:buFontTx/>
              <a:buChar char="-"/>
            </a:pPr>
            <a:r>
              <a:rPr lang="en-SG" sz="2400" dirty="0"/>
              <a:t>Split into 4 quadrants</a:t>
            </a:r>
          </a:p>
          <a:p>
            <a:pPr marL="342900" indent="-342900">
              <a:buFontTx/>
              <a:buChar char="-"/>
            </a:pPr>
            <a:r>
              <a:rPr lang="en-SG" sz="2400" dirty="0"/>
              <a:t>Find min, max, mean, median for each quadrant</a:t>
            </a:r>
          </a:p>
          <a:p>
            <a:pPr marL="342900" indent="-342900">
              <a:buFontTx/>
              <a:buChar char="-"/>
            </a:pPr>
            <a:endParaRPr lang="en-SG" sz="2400" dirty="0"/>
          </a:p>
          <a:p>
            <a:r>
              <a:rPr lang="en-SG" sz="2400" dirty="0"/>
              <a:t>Additional 12 features:</a:t>
            </a:r>
          </a:p>
          <a:p>
            <a:pPr marL="342900" indent="-342900">
              <a:buFontTx/>
              <a:buChar char="-"/>
            </a:pPr>
            <a:r>
              <a:rPr lang="en-SG" sz="2400" dirty="0"/>
              <a:t>Split into 4 quadrants</a:t>
            </a:r>
          </a:p>
          <a:p>
            <a:pPr marL="342900" indent="-342900">
              <a:buFontTx/>
              <a:buChar char="-"/>
            </a:pPr>
            <a:r>
              <a:rPr lang="en-SG" sz="2400" dirty="0"/>
              <a:t>Combine 2 consecutive quadrants (</a:t>
            </a:r>
            <a:r>
              <a:rPr lang="en-SG" sz="2400" dirty="0" err="1"/>
              <a:t>ie</a:t>
            </a:r>
            <a:r>
              <a:rPr lang="en-SG" sz="2400" dirty="0"/>
              <a:t>, 3 segments)</a:t>
            </a:r>
          </a:p>
          <a:p>
            <a:pPr marL="342900" indent="-342900">
              <a:buFontTx/>
              <a:buChar char="-"/>
            </a:pPr>
            <a:r>
              <a:rPr lang="en-SG" sz="2400" dirty="0"/>
              <a:t>Find min, max, mean, median for each segment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1A24F-E553-4D3F-ABFB-C44FEB487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560" y="333248"/>
            <a:ext cx="2648991" cy="4403045"/>
          </a:xfrm>
          <a:prstGeom prst="rect">
            <a:avLst/>
          </a:prstGeom>
          <a:solidFill>
            <a:schemeClr val="accent1"/>
          </a:solidFill>
          <a:ln w="28575">
            <a:noFill/>
            <a:prstDash val="lgDash"/>
          </a:ln>
          <a:effectLst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002406-C408-4D53-9355-13F527B2C827}"/>
              </a:ext>
            </a:extLst>
          </p:cNvPr>
          <p:cNvCxnSpPr>
            <a:cxnSpLocks/>
          </p:cNvCxnSpPr>
          <p:nvPr/>
        </p:nvCxnSpPr>
        <p:spPr>
          <a:xfrm>
            <a:off x="9798730" y="358828"/>
            <a:ext cx="35263" cy="5319192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4BB3C-88A0-47B0-8BBD-50D77AC7CC5D}"/>
              </a:ext>
            </a:extLst>
          </p:cNvPr>
          <p:cNvCxnSpPr>
            <a:cxnSpLocks/>
          </p:cNvCxnSpPr>
          <p:nvPr/>
        </p:nvCxnSpPr>
        <p:spPr>
          <a:xfrm>
            <a:off x="9311050" y="358828"/>
            <a:ext cx="0" cy="5319192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AE36A0-5B0F-4D81-A20D-B2E3CDE0B41A}"/>
              </a:ext>
            </a:extLst>
          </p:cNvPr>
          <p:cNvCxnSpPr>
            <a:cxnSpLocks/>
          </p:cNvCxnSpPr>
          <p:nvPr/>
        </p:nvCxnSpPr>
        <p:spPr>
          <a:xfrm flipH="1">
            <a:off x="10322829" y="358828"/>
            <a:ext cx="1" cy="5354667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C7B1DE1-0A47-4347-88C5-B2CA9CD0E770}"/>
              </a:ext>
            </a:extLst>
          </p:cNvPr>
          <p:cNvSpPr/>
          <p:nvPr/>
        </p:nvSpPr>
        <p:spPr>
          <a:xfrm>
            <a:off x="8853520" y="4780872"/>
            <a:ext cx="423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q1</a:t>
            </a:r>
          </a:p>
          <a:p>
            <a:pPr algn="ctr"/>
            <a:r>
              <a:rPr lang="en-SG" dirty="0"/>
              <a:t>0</a:t>
            </a:r>
          </a:p>
          <a:p>
            <a:pPr algn="ctr"/>
            <a:r>
              <a:rPr lang="en-SG" dirty="0"/>
              <a:t>39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474FAB-091E-428B-BBE3-951B764D4029}"/>
              </a:ext>
            </a:extLst>
          </p:cNvPr>
          <p:cNvSpPr/>
          <p:nvPr/>
        </p:nvSpPr>
        <p:spPr>
          <a:xfrm>
            <a:off x="9358658" y="4790165"/>
            <a:ext cx="4235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q2</a:t>
            </a:r>
          </a:p>
          <a:p>
            <a:pPr algn="ctr"/>
            <a:r>
              <a:rPr lang="en-SG" dirty="0"/>
              <a:t>40</a:t>
            </a:r>
          </a:p>
          <a:p>
            <a:pPr algn="ctr"/>
            <a:r>
              <a:rPr lang="en-SG" dirty="0"/>
              <a:t>79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21EFA-AEC7-459F-B3AD-9F00ECC51235}"/>
              </a:ext>
            </a:extLst>
          </p:cNvPr>
          <p:cNvSpPr/>
          <p:nvPr/>
        </p:nvSpPr>
        <p:spPr>
          <a:xfrm>
            <a:off x="9790553" y="4790165"/>
            <a:ext cx="5357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q3</a:t>
            </a:r>
          </a:p>
          <a:p>
            <a:pPr algn="ctr"/>
            <a:r>
              <a:rPr lang="en-SG" dirty="0"/>
              <a:t>80</a:t>
            </a:r>
          </a:p>
          <a:p>
            <a:pPr algn="ctr"/>
            <a:r>
              <a:rPr lang="en-SG" dirty="0"/>
              <a:t>119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F07C1-344C-4630-A1AC-4AB1A7358FA7}"/>
              </a:ext>
            </a:extLst>
          </p:cNvPr>
          <p:cNvSpPr/>
          <p:nvPr/>
        </p:nvSpPr>
        <p:spPr>
          <a:xfrm>
            <a:off x="10301110" y="4790165"/>
            <a:ext cx="5357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q4</a:t>
            </a:r>
          </a:p>
          <a:p>
            <a:pPr algn="ctr"/>
            <a:r>
              <a:rPr lang="en-SG" dirty="0"/>
              <a:t>120</a:t>
            </a:r>
          </a:p>
          <a:p>
            <a:pPr algn="ctr"/>
            <a:r>
              <a:rPr lang="en-SG" dirty="0"/>
              <a:t>159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4F640261-E877-481C-8878-E10D5E31202F}"/>
              </a:ext>
            </a:extLst>
          </p:cNvPr>
          <p:cNvSpPr/>
          <p:nvPr/>
        </p:nvSpPr>
        <p:spPr>
          <a:xfrm rot="16200000">
            <a:off x="9222491" y="5301770"/>
            <a:ext cx="154889" cy="9073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C6F9D08E-F151-4520-ADB2-D0DB9C8A4FF7}"/>
              </a:ext>
            </a:extLst>
          </p:cNvPr>
          <p:cNvSpPr/>
          <p:nvPr/>
        </p:nvSpPr>
        <p:spPr>
          <a:xfrm rot="16200000">
            <a:off x="9767572" y="5456659"/>
            <a:ext cx="154889" cy="9073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649BE30C-A551-41D5-A230-A179ADB9CB96}"/>
              </a:ext>
            </a:extLst>
          </p:cNvPr>
          <p:cNvSpPr/>
          <p:nvPr/>
        </p:nvSpPr>
        <p:spPr>
          <a:xfrm rot="16200000">
            <a:off x="10312654" y="5611548"/>
            <a:ext cx="154889" cy="9073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278C8D-6539-403B-B596-CEAD42DCBBA3}"/>
              </a:ext>
            </a:extLst>
          </p:cNvPr>
          <p:cNvSpPr/>
          <p:nvPr/>
        </p:nvSpPr>
        <p:spPr>
          <a:xfrm>
            <a:off x="9091231" y="5922547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s1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7C73E0-0D6A-4A61-92E5-253315A2D12E}"/>
              </a:ext>
            </a:extLst>
          </p:cNvPr>
          <p:cNvSpPr/>
          <p:nvPr/>
        </p:nvSpPr>
        <p:spPr>
          <a:xfrm>
            <a:off x="9638266" y="6029155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s2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83F50C-DCEA-432F-B2A3-D6CE6386D35B}"/>
              </a:ext>
            </a:extLst>
          </p:cNvPr>
          <p:cNvSpPr/>
          <p:nvPr/>
        </p:nvSpPr>
        <p:spPr>
          <a:xfrm>
            <a:off x="10241030" y="6079919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283508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F455D-4D95-4CB5-A5EE-6A25894B548B}"/>
              </a:ext>
            </a:extLst>
          </p:cNvPr>
          <p:cNvSpPr/>
          <p:nvPr/>
        </p:nvSpPr>
        <p:spPr>
          <a:xfrm>
            <a:off x="577937" y="297933"/>
            <a:ext cx="5489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Model selection, Train/Fit the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1BFD86-D0BA-4A6E-B014-EE5C5829E17F}"/>
              </a:ext>
            </a:extLst>
          </p:cNvPr>
          <p:cNvSpPr/>
          <p:nvPr/>
        </p:nvSpPr>
        <p:spPr>
          <a:xfrm>
            <a:off x="975360" y="1459915"/>
            <a:ext cx="53209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Model for binary classification: </a:t>
            </a:r>
          </a:p>
          <a:p>
            <a:r>
              <a:rPr lang="en-SG" sz="2400" b="1" dirty="0"/>
              <a:t>Logistic Regression</a:t>
            </a:r>
            <a:r>
              <a:rPr lang="en-SG" sz="2400" dirty="0"/>
              <a:t> </a:t>
            </a:r>
          </a:p>
          <a:p>
            <a:r>
              <a:rPr lang="en-SG" sz="2400" dirty="0"/>
              <a:t>(C=0.001, optimal threshold = 0.026)</a:t>
            </a:r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Split 80/20 to train/validate</a:t>
            </a:r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Accuracy score achieved: </a:t>
            </a:r>
          </a:p>
          <a:p>
            <a:r>
              <a:rPr lang="en-SG" sz="2400" dirty="0"/>
              <a:t>Training: 100% </a:t>
            </a:r>
          </a:p>
          <a:p>
            <a:r>
              <a:rPr lang="en-SG" sz="2400" dirty="0"/>
              <a:t>Validation: 100%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6FFE87-2402-40BF-9573-C4FA18FB0DF8}"/>
              </a:ext>
            </a:extLst>
          </p:cNvPr>
          <p:cNvSpPr/>
          <p:nvPr/>
        </p:nvSpPr>
        <p:spPr>
          <a:xfrm>
            <a:off x="6448757" y="5291733"/>
            <a:ext cx="35995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Confusion matrix for validation data </a:t>
            </a:r>
          </a:p>
          <a:p>
            <a:pPr algn="ctr"/>
            <a:r>
              <a:rPr lang="en-SG" dirty="0"/>
              <a:t>(n = 643)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68BF5E-6DFA-4683-A608-E8D5A1881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100" y="1633537"/>
            <a:ext cx="35528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8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F455D-4D95-4CB5-A5EE-6A25894B548B}"/>
              </a:ext>
            </a:extLst>
          </p:cNvPr>
          <p:cNvSpPr/>
          <p:nvPr/>
        </p:nvSpPr>
        <p:spPr>
          <a:xfrm>
            <a:off x="577937" y="297933"/>
            <a:ext cx="4114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Test the model, test 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DC96F4-AF3E-486E-9EEE-D2F999D0D11B}"/>
              </a:ext>
            </a:extLst>
          </p:cNvPr>
          <p:cNvSpPr/>
          <p:nvPr/>
        </p:nvSpPr>
        <p:spPr>
          <a:xfrm>
            <a:off x="1701342" y="1652340"/>
            <a:ext cx="77126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Model prediction of test data in csv ﬁle (180 rows):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First column is the ﬁlename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Second column is location of 'V' beat (in seconds)</a:t>
            </a:r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	   test_results.csv</a:t>
            </a:r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Notebook and more details:</a:t>
            </a:r>
          </a:p>
          <a:p>
            <a:r>
              <a:rPr lang="en-SG" sz="2400" dirty="0">
                <a:hlinkClick r:id="rId2"/>
              </a:rPr>
              <a:t>https://github.com/JNYH/ecg_vbeat</a:t>
            </a:r>
            <a:endParaRPr lang="en-SG" sz="2400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86C9E83-7BBC-4D8A-ABF8-E3891C96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342" y="300412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25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260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n</dc:creator>
  <cp:lastModifiedBy>j n</cp:lastModifiedBy>
  <cp:revision>31</cp:revision>
  <dcterms:created xsi:type="dcterms:W3CDTF">2019-10-09T08:58:28Z</dcterms:created>
  <dcterms:modified xsi:type="dcterms:W3CDTF">2019-10-12T18:35:38Z</dcterms:modified>
</cp:coreProperties>
</file>