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NYH/ecg_vbe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595-1AB3-4138-908A-439692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4D1B-DF00-4D50-A656-EF60DAF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 machine learning and image processing to detect the location of V-beat in Electrocardiogram (ECG), given a collection of ECG strip images </a:t>
            </a:r>
          </a:p>
          <a:p>
            <a:r>
              <a:rPr lang="en-SG" dirty="0"/>
              <a:t>Train images n=540</a:t>
            </a:r>
          </a:p>
          <a:p>
            <a:r>
              <a:rPr lang="en-SG" dirty="0"/>
              <a:t>Test images n=180</a:t>
            </a:r>
          </a:p>
        </p:txBody>
      </p:sp>
    </p:spTree>
    <p:extLst>
      <p:ext uri="{BB962C8B-B14F-4D97-AF65-F5344CB8AC3E}">
        <p14:creationId xmlns:p14="http://schemas.microsoft.com/office/powerpoint/2010/main" val="13903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9EB56-B164-4566-ABB9-6AA202BD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2" r="12821"/>
          <a:stretch/>
        </p:blipFill>
        <p:spPr>
          <a:xfrm>
            <a:off x="7654882" y="1401595"/>
            <a:ext cx="3286561" cy="4558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1401597"/>
            <a:ext cx="4600688" cy="4558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AF85F-4403-4B1C-BA1A-7B62D61F7E33}"/>
              </a:ext>
            </a:extLst>
          </p:cNvPr>
          <p:cNvSpPr/>
          <p:nvPr/>
        </p:nvSpPr>
        <p:spPr>
          <a:xfrm>
            <a:off x="991516" y="1401596"/>
            <a:ext cx="10174231" cy="455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EC6A9-5965-48A5-8011-758A0846D30C}"/>
              </a:ext>
            </a:extLst>
          </p:cNvPr>
          <p:cNvSpPr/>
          <p:nvPr/>
        </p:nvSpPr>
        <p:spPr>
          <a:xfrm>
            <a:off x="455792" y="3496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75EE1-1D0F-44A0-A450-634D88B436AF}"/>
              </a:ext>
            </a:extLst>
          </p:cNvPr>
          <p:cNvSpPr/>
          <p:nvPr/>
        </p:nvSpPr>
        <p:spPr>
          <a:xfrm>
            <a:off x="6180152" y="595974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9ADAA-9B0D-44CA-AFC2-3BB8DB2C67AE}"/>
              </a:ext>
            </a:extLst>
          </p:cNvPr>
          <p:cNvCxnSpPr>
            <a:cxnSpLocks/>
          </p:cNvCxnSpPr>
          <p:nvPr/>
        </p:nvCxnSpPr>
        <p:spPr>
          <a:xfrm>
            <a:off x="6654085" y="1677798"/>
            <a:ext cx="318620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502FF-D7DE-4D27-9735-E9355F423632}"/>
              </a:ext>
            </a:extLst>
          </p:cNvPr>
          <p:cNvCxnSpPr/>
          <p:nvPr/>
        </p:nvCxnSpPr>
        <p:spPr>
          <a:xfrm>
            <a:off x="6778305" y="1401596"/>
            <a:ext cx="0" cy="2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D45FA-5BC3-4E7D-BDDE-98CA72C90C7D}"/>
              </a:ext>
            </a:extLst>
          </p:cNvPr>
          <p:cNvSpPr/>
          <p:nvPr/>
        </p:nvSpPr>
        <p:spPr>
          <a:xfrm>
            <a:off x="6414191" y="133448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C7BB8-07E4-49C8-BD38-3D7AF377F0BC}"/>
              </a:ext>
            </a:extLst>
          </p:cNvPr>
          <p:cNvSpPr/>
          <p:nvPr/>
        </p:nvSpPr>
        <p:spPr>
          <a:xfrm>
            <a:off x="682777" y="998708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(0,0)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CDF7C-DD4E-4E79-B7E1-B38EF73743F8}"/>
              </a:ext>
            </a:extLst>
          </p:cNvPr>
          <p:cNvSpPr/>
          <p:nvPr/>
        </p:nvSpPr>
        <p:spPr>
          <a:xfrm>
            <a:off x="849489" y="11841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795C7-3FBE-46E8-A485-A8D9A99D45EE}"/>
              </a:ext>
            </a:extLst>
          </p:cNvPr>
          <p:cNvSpPr/>
          <p:nvPr/>
        </p:nvSpPr>
        <p:spPr>
          <a:xfrm>
            <a:off x="577937" y="297933"/>
            <a:ext cx="4013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dimension (in pixel)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347B8-1526-483D-8809-691CBA32A10B}"/>
              </a:ext>
            </a:extLst>
          </p:cNvPr>
          <p:cNvCxnSpPr/>
          <p:nvPr/>
        </p:nvCxnSpPr>
        <p:spPr>
          <a:xfrm>
            <a:off x="1568741" y="5696125"/>
            <a:ext cx="0" cy="263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A76A2-295D-4291-8306-80F1FF1AECCC}"/>
              </a:ext>
            </a:extLst>
          </p:cNvPr>
          <p:cNvCxnSpPr>
            <a:cxnSpLocks/>
          </p:cNvCxnSpPr>
          <p:nvPr/>
        </p:nvCxnSpPr>
        <p:spPr>
          <a:xfrm>
            <a:off x="991516" y="523612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EA399-E298-443B-85EA-D25E24485CFF}"/>
              </a:ext>
            </a:extLst>
          </p:cNvPr>
          <p:cNvCxnSpPr>
            <a:cxnSpLocks/>
          </p:cNvCxnSpPr>
          <p:nvPr/>
        </p:nvCxnSpPr>
        <p:spPr>
          <a:xfrm>
            <a:off x="10940859" y="521375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12373-7E3E-42C4-8EBB-70EAE7BD7951}"/>
              </a:ext>
            </a:extLst>
          </p:cNvPr>
          <p:cNvSpPr/>
          <p:nvPr/>
        </p:nvSpPr>
        <p:spPr>
          <a:xfrm>
            <a:off x="1565354" y="56432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43E869-1D77-4FF4-A40C-C52F9C14E93B}"/>
              </a:ext>
            </a:extLst>
          </p:cNvPr>
          <p:cNvSpPr/>
          <p:nvPr/>
        </p:nvSpPr>
        <p:spPr>
          <a:xfrm>
            <a:off x="924189" y="48671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3D1FF-924F-4A77-B7A7-F452E876F279}"/>
              </a:ext>
            </a:extLst>
          </p:cNvPr>
          <p:cNvCxnSpPr>
            <a:cxnSpLocks/>
          </p:cNvCxnSpPr>
          <p:nvPr/>
        </p:nvCxnSpPr>
        <p:spPr>
          <a:xfrm flipV="1">
            <a:off x="4800272" y="5230311"/>
            <a:ext cx="476557" cy="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AF90-9071-4001-BCFE-33847AE2DC34}"/>
              </a:ext>
            </a:extLst>
          </p:cNvPr>
          <p:cNvCxnSpPr>
            <a:cxnSpLocks/>
          </p:cNvCxnSpPr>
          <p:nvPr/>
        </p:nvCxnSpPr>
        <p:spPr>
          <a:xfrm>
            <a:off x="7903496" y="4868527"/>
            <a:ext cx="0" cy="40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867A5-7AB7-4916-8E35-E5369220E9FB}"/>
              </a:ext>
            </a:extLst>
          </p:cNvPr>
          <p:cNvSpPr/>
          <p:nvPr/>
        </p:nvSpPr>
        <p:spPr>
          <a:xfrm>
            <a:off x="10849107" y="48374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484D4-0723-4647-8073-EDDD59F29F45}"/>
              </a:ext>
            </a:extLst>
          </p:cNvPr>
          <p:cNvSpPr/>
          <p:nvPr/>
        </p:nvSpPr>
        <p:spPr>
          <a:xfrm>
            <a:off x="7852455" y="4874121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66.2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2699-CEDD-43D2-98A9-E00CB673BBEC}"/>
              </a:ext>
            </a:extLst>
          </p:cNvPr>
          <p:cNvSpPr/>
          <p:nvPr/>
        </p:nvSpPr>
        <p:spPr>
          <a:xfrm>
            <a:off x="4748678" y="488654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349243-91AD-4ADC-A993-722673F52B84}"/>
              </a:ext>
            </a:extLst>
          </p:cNvPr>
          <p:cNvSpPr/>
          <p:nvPr/>
        </p:nvSpPr>
        <p:spPr>
          <a:xfrm>
            <a:off x="4551878" y="4608114"/>
            <a:ext cx="97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(0.2 sec)</a:t>
            </a:r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DDE1B-E396-4876-8E6A-EA4BE86EDA75}"/>
              </a:ext>
            </a:extLst>
          </p:cNvPr>
          <p:cNvCxnSpPr>
            <a:cxnSpLocks/>
          </p:cNvCxnSpPr>
          <p:nvPr/>
        </p:nvCxnSpPr>
        <p:spPr>
          <a:xfrm>
            <a:off x="1182848" y="5557708"/>
            <a:ext cx="975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4EA67-1875-4F90-BA0E-A0EC96414323}"/>
              </a:ext>
            </a:extLst>
          </p:cNvPr>
          <p:cNvSpPr/>
          <p:nvPr/>
        </p:nvSpPr>
        <p:spPr>
          <a:xfrm>
            <a:off x="6162116" y="523248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FA1D2-0E32-4F79-991B-E4D567A02F62}"/>
              </a:ext>
            </a:extLst>
          </p:cNvPr>
          <p:cNvSpPr/>
          <p:nvPr/>
        </p:nvSpPr>
        <p:spPr>
          <a:xfrm>
            <a:off x="6029912" y="49206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(20 sec)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85"/>
            <a:ext cx="12192000" cy="498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108379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108378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02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locate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091982" y="957615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000254"/>
            <a:ext cx="1068783" cy="2124038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2" y="3810226"/>
            <a:ext cx="1048490" cy="2137567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89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Extract plots into vector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>
            <a:cxnSpLocks/>
          </p:cNvCxnSpPr>
          <p:nvPr/>
        </p:nvCxnSpPr>
        <p:spPr>
          <a:xfrm>
            <a:off x="3721767" y="2009827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EA8F8-016C-41DE-8464-1A10BF05ED31}"/>
              </a:ext>
            </a:extLst>
          </p:cNvPr>
          <p:cNvSpPr/>
          <p:nvPr/>
        </p:nvSpPr>
        <p:spPr>
          <a:xfrm>
            <a:off x="5252424" y="1718807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E3CDE-0B9D-45F4-A895-A59ECAD583AD}"/>
              </a:ext>
            </a:extLst>
          </p:cNvPr>
          <p:cNvSpPr/>
          <p:nvPr/>
        </p:nvSpPr>
        <p:spPr>
          <a:xfrm>
            <a:off x="5091982" y="3810226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6BD1F-CF9F-4150-A37F-D0A3ED5CC485}"/>
              </a:ext>
            </a:extLst>
          </p:cNvPr>
          <p:cNvCxnSpPr>
            <a:cxnSpLocks/>
          </p:cNvCxnSpPr>
          <p:nvPr/>
        </p:nvCxnSpPr>
        <p:spPr>
          <a:xfrm>
            <a:off x="3721767" y="4862438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B4181-9938-4AE4-8C7C-337BBBB938CE}"/>
              </a:ext>
            </a:extLst>
          </p:cNvPr>
          <p:cNvSpPr/>
          <p:nvPr/>
        </p:nvSpPr>
        <p:spPr>
          <a:xfrm>
            <a:off x="5252424" y="4571418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[V]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4979-65C9-411E-A17E-3D6F83B350D2}"/>
              </a:ext>
            </a:extLst>
          </p:cNvPr>
          <p:cNvSpPr/>
          <p:nvPr/>
        </p:nvSpPr>
        <p:spPr>
          <a:xfrm>
            <a:off x="6471795" y="1782139"/>
            <a:ext cx="120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Other beat</a:t>
            </a:r>
          </a:p>
          <a:p>
            <a:r>
              <a:rPr lang="en-SG" dirty="0"/>
              <a:t>n=930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F96D8-A316-4A8D-95F5-B23C0DFA17F9}"/>
              </a:ext>
            </a:extLst>
          </p:cNvPr>
          <p:cNvSpPr/>
          <p:nvPr/>
        </p:nvSpPr>
        <p:spPr>
          <a:xfrm>
            <a:off x="6506421" y="4634750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V-beat</a:t>
            </a:r>
          </a:p>
          <a:p>
            <a:r>
              <a:rPr lang="en-SG" dirty="0"/>
              <a:t>n=1113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004-E16A-4883-AE41-40FDB0AAB32A}"/>
              </a:ext>
            </a:extLst>
          </p:cNvPr>
          <p:cNvSpPr/>
          <p:nvPr/>
        </p:nvSpPr>
        <p:spPr>
          <a:xfrm>
            <a:off x="1810900" y="178213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6C0F0-BDE2-419D-B68C-BC340B143A6C}"/>
              </a:ext>
            </a:extLst>
          </p:cNvPr>
          <p:cNvSpPr/>
          <p:nvPr/>
        </p:nvSpPr>
        <p:spPr>
          <a:xfrm>
            <a:off x="1810900" y="452517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CD68-8B1C-4C2C-87E4-BF3F1EB82304}"/>
              </a:ext>
            </a:extLst>
          </p:cNvPr>
          <p:cNvSpPr/>
          <p:nvPr/>
        </p:nvSpPr>
        <p:spPr>
          <a:xfrm>
            <a:off x="2624116" y="594421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6A807-E4E1-4E65-95AE-38745D0B0DAE}"/>
              </a:ext>
            </a:extLst>
          </p:cNvPr>
          <p:cNvSpPr/>
          <p:nvPr/>
        </p:nvSpPr>
        <p:spPr>
          <a:xfrm>
            <a:off x="2624116" y="3079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E2FEB-C757-4684-A3DA-E79185849593}"/>
              </a:ext>
            </a:extLst>
          </p:cNvPr>
          <p:cNvSpPr/>
          <p:nvPr/>
        </p:nvSpPr>
        <p:spPr>
          <a:xfrm>
            <a:off x="9020929" y="3105834"/>
            <a:ext cx="1594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Total train data</a:t>
            </a:r>
          </a:p>
          <a:p>
            <a:pPr algn="ctr"/>
            <a:r>
              <a:rPr lang="en-SG" dirty="0"/>
              <a:t>n=2043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75836A-920D-41B0-BB07-08A929338236}"/>
              </a:ext>
            </a:extLst>
          </p:cNvPr>
          <p:cNvSpPr/>
          <p:nvPr/>
        </p:nvSpPr>
        <p:spPr>
          <a:xfrm>
            <a:off x="8299269" y="1310640"/>
            <a:ext cx="618308" cy="444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6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48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Model selection, Train/Fit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BFD86-D0BA-4A6E-B014-EE5C5829E17F}"/>
              </a:ext>
            </a:extLst>
          </p:cNvPr>
          <p:cNvSpPr/>
          <p:nvPr/>
        </p:nvSpPr>
        <p:spPr>
          <a:xfrm>
            <a:off x="975360" y="1459915"/>
            <a:ext cx="53209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Model: </a:t>
            </a:r>
          </a:p>
          <a:p>
            <a:r>
              <a:rPr lang="en-SG" sz="2400" dirty="0"/>
              <a:t>Logistic Regression </a:t>
            </a:r>
          </a:p>
          <a:p>
            <a:r>
              <a:rPr lang="en-SG" sz="2400" dirty="0"/>
              <a:t>(C=0.001, optimal threshold = 0.198)</a:t>
            </a:r>
          </a:p>
          <a:p>
            <a:endParaRPr lang="en-SG" sz="2400" dirty="0"/>
          </a:p>
          <a:p>
            <a:r>
              <a:rPr lang="en-SG" sz="2400" dirty="0"/>
              <a:t>Split 80/20 for train/validate</a:t>
            </a:r>
          </a:p>
          <a:p>
            <a:endParaRPr lang="en-SG" sz="2400" dirty="0"/>
          </a:p>
          <a:p>
            <a:r>
              <a:rPr lang="en-SG" sz="2400" dirty="0"/>
              <a:t>Accuracy score is </a:t>
            </a:r>
          </a:p>
          <a:p>
            <a:r>
              <a:rPr lang="en-SG" sz="2400" dirty="0"/>
              <a:t>Training: 99.9% </a:t>
            </a:r>
          </a:p>
          <a:p>
            <a:r>
              <a:rPr lang="en-SG" sz="2400" dirty="0"/>
              <a:t>Validation: 99.7%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F8EB-E1F2-46E7-B2A8-330330C5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76" y="2021205"/>
            <a:ext cx="3114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2338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Test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1701342" y="165234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prediction of test data in csv ﬁle (180 rows):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ﬁrst column is the ﬁlename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second column is location of 'V' beat in second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	   test_results.csv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Notebook and more details:</a:t>
            </a:r>
          </a:p>
          <a:p>
            <a:r>
              <a:rPr lang="en-SG" sz="2400" dirty="0">
                <a:hlinkClick r:id="rId2"/>
              </a:rPr>
              <a:t>https://github.com/JNYH/ecg_vbeat</a:t>
            </a:r>
            <a:endParaRPr lang="en-SG" sz="2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86C9E83-7BBC-4D8A-ABF8-E3891C96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42" y="30041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5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043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Next steps, to improve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7" y="1344580"/>
            <a:ext cx="7712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Additional 12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 for each quadrant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r>
              <a:rPr lang="en-SG" sz="2400" dirty="0"/>
              <a:t>Additional 3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moving average of 2 consecutive 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A24F-E553-4D3F-ABFB-C44FEB48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0" y="152177"/>
            <a:ext cx="2648991" cy="5264453"/>
          </a:xfrm>
          <a:prstGeom prst="rect">
            <a:avLst/>
          </a:prstGeom>
          <a:ln w="28575">
            <a:noFill/>
            <a:prstDash val="lgDash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02406-C408-4D53-9355-13F527B2C827}"/>
              </a:ext>
            </a:extLst>
          </p:cNvPr>
          <p:cNvCxnSpPr>
            <a:cxnSpLocks/>
          </p:cNvCxnSpPr>
          <p:nvPr/>
        </p:nvCxnSpPr>
        <p:spPr>
          <a:xfrm flipH="1">
            <a:off x="979002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4BB3C-88A0-47B0-8BBD-50D77AC7CC5D}"/>
              </a:ext>
            </a:extLst>
          </p:cNvPr>
          <p:cNvCxnSpPr>
            <a:cxnSpLocks/>
          </p:cNvCxnSpPr>
          <p:nvPr/>
        </p:nvCxnSpPr>
        <p:spPr>
          <a:xfrm flipH="1">
            <a:off x="930234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36A0-5B0F-4D81-A20D-B2E3CDE0B41A}"/>
              </a:ext>
            </a:extLst>
          </p:cNvPr>
          <p:cNvCxnSpPr>
            <a:cxnSpLocks/>
          </p:cNvCxnSpPr>
          <p:nvPr/>
        </p:nvCxnSpPr>
        <p:spPr>
          <a:xfrm flipH="1">
            <a:off x="1031412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B1DE1-0A47-4347-88C5-B2CA9CD0E770}"/>
              </a:ext>
            </a:extLst>
          </p:cNvPr>
          <p:cNvSpPr/>
          <p:nvPr/>
        </p:nvSpPr>
        <p:spPr>
          <a:xfrm>
            <a:off x="8853520" y="5435214"/>
            <a:ext cx="423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q1</a:t>
            </a:r>
          </a:p>
          <a:p>
            <a:pPr algn="ctr"/>
            <a:r>
              <a:rPr lang="en-SG" dirty="0"/>
              <a:t>0</a:t>
            </a:r>
          </a:p>
          <a:p>
            <a:pPr algn="ctr"/>
            <a:r>
              <a:rPr lang="en-SG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74FAB-091E-428B-BBE3-951B764D4029}"/>
              </a:ext>
            </a:extLst>
          </p:cNvPr>
          <p:cNvSpPr/>
          <p:nvPr/>
        </p:nvSpPr>
        <p:spPr>
          <a:xfrm>
            <a:off x="9299935" y="5444507"/>
            <a:ext cx="423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q2</a:t>
            </a:r>
          </a:p>
          <a:p>
            <a:pPr algn="ctr"/>
            <a:r>
              <a:rPr lang="en-SG" dirty="0"/>
              <a:t>37</a:t>
            </a:r>
          </a:p>
          <a:p>
            <a:pPr algn="ctr"/>
            <a:r>
              <a:rPr lang="en-SG" dirty="0"/>
              <a:t>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21EFA-AEC7-459F-B3AD-9F00ECC51235}"/>
              </a:ext>
            </a:extLst>
          </p:cNvPr>
          <p:cNvSpPr/>
          <p:nvPr/>
        </p:nvSpPr>
        <p:spPr>
          <a:xfrm>
            <a:off x="9740219" y="5444507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q3</a:t>
            </a:r>
          </a:p>
          <a:p>
            <a:pPr algn="ctr"/>
            <a:r>
              <a:rPr lang="en-SG" dirty="0"/>
              <a:t>75</a:t>
            </a:r>
          </a:p>
          <a:p>
            <a:pPr algn="ctr"/>
            <a:r>
              <a:rPr lang="en-SG" dirty="0"/>
              <a:t>112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F07C1-344C-4630-A1AC-4AB1A7358FA7}"/>
              </a:ext>
            </a:extLst>
          </p:cNvPr>
          <p:cNvSpPr/>
          <p:nvPr/>
        </p:nvSpPr>
        <p:spPr>
          <a:xfrm>
            <a:off x="10275943" y="5444507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q4</a:t>
            </a:r>
          </a:p>
          <a:p>
            <a:pPr algn="ctr"/>
            <a:r>
              <a:rPr lang="en-SG" dirty="0"/>
              <a:t>113</a:t>
            </a:r>
          </a:p>
          <a:p>
            <a:pPr algn="ctr"/>
            <a:r>
              <a:rPr lang="en-SG" dirty="0"/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28350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220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15</cp:revision>
  <dcterms:created xsi:type="dcterms:W3CDTF">2019-10-09T08:58:28Z</dcterms:created>
  <dcterms:modified xsi:type="dcterms:W3CDTF">2019-10-10T23:58:00Z</dcterms:modified>
</cp:coreProperties>
</file>