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68" r:id="rId6"/>
    <p:sldId id="260" r:id="rId7"/>
    <p:sldId id="270" r:id="rId8"/>
    <p:sldId id="266" r:id="rId9"/>
    <p:sldId id="267" r:id="rId10"/>
    <p:sldId id="261" r:id="rId11"/>
    <p:sldId id="262" r:id="rId12"/>
    <p:sldId id="263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Transportation/Subway-Stations/arq3-7z49" TargetMode="External"/><Relationship Id="rId2" Type="http://schemas.openxmlformats.org/officeDocument/2006/relationships/hyperlink" Target="https://data.ny.gov/Transportation/Turnstile-Usage-Data-2017/v5y5-mwp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muonneutrino/mapping-new-york-city-census-data/data" TargetMode="External"/><Relationship Id="rId4" Type="http://schemas.openxmlformats.org/officeDocument/2006/relationships/hyperlink" Target="https://datausa.io/profile/geo/new-york-ny#hous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SG" sz="5400" dirty="0"/>
              <a:t>Optimize Street Team Deployment in NYC Subway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sz="3200" dirty="0"/>
              <a:t>KELSEY, Ken, James</a:t>
            </a:r>
          </a:p>
          <a:p>
            <a:r>
              <a:rPr lang="en-SG" sz="3200" dirty="0"/>
              <a:t>12 Jul 2019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6738"/>
            <a:ext cx="8946541" cy="4981661"/>
          </a:xfrm>
        </p:spPr>
        <p:txBody>
          <a:bodyPr>
            <a:normAutofit/>
          </a:bodyPr>
          <a:lstStyle/>
          <a:p>
            <a:r>
              <a:rPr lang="en-SG" sz="2400" dirty="0"/>
              <a:t>Top 5 busiest stations (entire year 2017)</a:t>
            </a:r>
          </a:p>
          <a:p>
            <a:pPr marL="457200" lvl="1" indent="0">
              <a:buNone/>
            </a:pP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34 Street-Penn Station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23rd Street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Fulton Street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 Times Square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5. 42 Street-Port Auth</a:t>
            </a:r>
            <a:endParaRPr lang="en-SG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SG" sz="2400" dirty="0"/>
              <a:t>Peak traffic month: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October, August, May</a:t>
            </a:r>
          </a:p>
          <a:p>
            <a:r>
              <a:rPr lang="en-SG" sz="2400" dirty="0"/>
              <a:t>Peak traffic day: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Wednesday, Thursday, Friday</a:t>
            </a:r>
          </a:p>
          <a:p>
            <a:r>
              <a:rPr lang="en-SG" sz="2400" dirty="0"/>
              <a:t>Peak traffic time: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16:00-20:00, 08:00-12:00, 12:00-16:00</a:t>
            </a:r>
          </a:p>
          <a:p>
            <a:r>
              <a:rPr lang="en-SG" sz="2400" dirty="0"/>
              <a:t>High income residential area with majority (&gt;50%) female population: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New York County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sz="2800" dirty="0"/>
              <a:t>Month: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October</a:t>
            </a:r>
          </a:p>
          <a:p>
            <a:pPr marL="0" indent="0">
              <a:buNone/>
            </a:pPr>
            <a:r>
              <a:rPr lang="en-SG" sz="2800" dirty="0"/>
              <a:t>Day: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Wednesday</a:t>
            </a:r>
          </a:p>
          <a:p>
            <a:pPr marL="0" indent="0">
              <a:buNone/>
            </a:pPr>
            <a:r>
              <a:rPr lang="en-SG" sz="2800" dirty="0"/>
              <a:t>Time: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16:00-20:00</a:t>
            </a:r>
          </a:p>
          <a:p>
            <a:r>
              <a:rPr lang="en-SG" sz="2400" dirty="0"/>
              <a:t>Evening hours preferred (people rush to work in the morning)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Place: </a:t>
            </a:r>
          </a:p>
          <a:p>
            <a:pPr marL="0" indent="0">
              <a:buNone/>
            </a:pPr>
            <a:r>
              <a:rPr lang="en-SG" sz="2800" dirty="0"/>
              <a:t>	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34 Street-Penn Station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2. 23rd Street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3. Fulton Street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4. Times Square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5. 42 Street-Port Auth</a:t>
            </a:r>
          </a:p>
          <a:p>
            <a:endParaRPr lang="en-SG" sz="2400" dirty="0"/>
          </a:p>
          <a:p>
            <a:r>
              <a:rPr lang="en-SG" sz="2400" dirty="0"/>
              <a:t>Deploy teams according to geographical cluster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64BC9-B526-4A25-90A8-018C5D9F0C73}"/>
              </a:ext>
            </a:extLst>
          </p:cNvPr>
          <p:cNvSpPr/>
          <p:nvPr/>
        </p:nvSpPr>
        <p:spPr>
          <a:xfrm>
            <a:off x="9351398" y="4589254"/>
            <a:ext cx="1737290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 to Heat Map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Additional yearly data needed to conclude monthly seasonality</a:t>
            </a:r>
          </a:p>
          <a:p>
            <a:r>
              <a:rPr lang="en-SG" sz="2400" dirty="0"/>
              <a:t>To incorporate more demographic data (such as education and industry data)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  <a:endParaRPr lang="en-S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CEB3F7-4322-446E-89EA-A51F9018616B}"/>
              </a:ext>
            </a:extLst>
          </p:cNvPr>
          <p:cNvSpPr txBox="1">
            <a:spLocks/>
          </p:cNvSpPr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3200"/>
              <a:t>KELSEY, Ken, James</a:t>
            </a:r>
          </a:p>
          <a:p>
            <a:r>
              <a:rPr lang="en-SG" sz="3200"/>
              <a:t>12 Jul 2019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Top 5 stations differ from MTA published results</a:t>
            </a:r>
          </a:p>
          <a:p>
            <a:pPr marL="0" indent="0">
              <a:buNone/>
            </a:pPr>
            <a:r>
              <a:rPr lang="en-SG" sz="2400" dirty="0"/>
              <a:t>	(probably due to different data sets)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86855"/>
            <a:ext cx="8946541" cy="4461544"/>
          </a:xfrm>
        </p:spPr>
        <p:txBody>
          <a:bodyPr>
            <a:normAutofit/>
          </a:bodyPr>
          <a:lstStyle/>
          <a:p>
            <a:r>
              <a:rPr lang="en-SG" sz="2400" dirty="0"/>
              <a:t>Import data</a:t>
            </a:r>
          </a:p>
          <a:p>
            <a:r>
              <a:rPr lang="en-SG" sz="2400" dirty="0"/>
              <a:t>Clean data (remove extra spaces, empty rows/columns, outliers)</a:t>
            </a:r>
          </a:p>
          <a:p>
            <a:r>
              <a:rPr lang="en-SG" sz="2400" dirty="0"/>
              <a:t>Group data</a:t>
            </a:r>
          </a:p>
          <a:p>
            <a:r>
              <a:rPr lang="en-SG" sz="2400" dirty="0"/>
              <a:t>Sort data to finalise summary statistics</a:t>
            </a:r>
          </a:p>
          <a:p>
            <a:r>
              <a:rPr lang="en-SG" sz="2400" dirty="0"/>
              <a:t>Plot final statistical results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8877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WTWY 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0294"/>
            <a:ext cx="8946541" cy="4948105"/>
          </a:xfrm>
        </p:spPr>
        <p:txBody>
          <a:bodyPr>
            <a:normAutofit/>
          </a:bodyPr>
          <a:lstStyle/>
          <a:p>
            <a:r>
              <a:rPr lang="en-SG" sz="2400" dirty="0"/>
              <a:t>To identifying stations with high traffic and </a:t>
            </a:r>
            <a:r>
              <a:rPr lang="en-SG" sz="2400" dirty="0" err="1"/>
              <a:t>favorable</a:t>
            </a:r>
            <a:r>
              <a:rPr lang="en-SG" sz="2400" dirty="0"/>
              <a:t> demographics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Assumptions:</a:t>
            </a:r>
            <a:endParaRPr lang="en-SG" sz="2400" dirty="0"/>
          </a:p>
          <a:p>
            <a:r>
              <a:rPr lang="en-SG" sz="2400" dirty="0"/>
              <a:t>Turnstile activities = traffic volume </a:t>
            </a:r>
          </a:p>
          <a:p>
            <a:r>
              <a:rPr lang="en-SG" sz="2400" dirty="0"/>
              <a:t>The busiest stations = more reach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SG" sz="2400" dirty="0">
                <a:hlinkClick r:id="rId2"/>
              </a:rPr>
              <a:t>MTA Turnstile Data</a:t>
            </a:r>
            <a:r>
              <a:rPr lang="en-SG" sz="2400" dirty="0"/>
              <a:t> from data.ny.gov</a:t>
            </a:r>
          </a:p>
          <a:p>
            <a:r>
              <a:rPr lang="en-SG" sz="2400" dirty="0">
                <a:hlinkClick r:id="rId3"/>
              </a:rPr>
              <a:t>MTA Geographical Data</a:t>
            </a:r>
            <a:r>
              <a:rPr lang="en-SG" sz="2400" dirty="0"/>
              <a:t> from data.ny.gov</a:t>
            </a:r>
          </a:p>
          <a:p>
            <a:r>
              <a:rPr lang="en-SG" sz="2400" dirty="0">
                <a:hlinkClick r:id="rId4"/>
              </a:rPr>
              <a:t>Demographic Data</a:t>
            </a:r>
            <a:r>
              <a:rPr lang="en-SG" sz="2400" dirty="0"/>
              <a:t> from U.S. Census Bureau </a:t>
            </a:r>
          </a:p>
          <a:p>
            <a:r>
              <a:rPr lang="en-SG" sz="2400" dirty="0">
                <a:hlinkClick r:id="rId5"/>
              </a:rPr>
              <a:t>Mapping New York City Census Data</a:t>
            </a:r>
            <a:r>
              <a:rPr lang="en-SG" sz="2400" dirty="0"/>
              <a:t> on Kaggle.com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D8ECB9-C42E-4232-8496-B77AD3F66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3279" y="1006679"/>
            <a:ext cx="7818533" cy="547297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1048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Geographic &amp; demographic information</a:t>
            </a:r>
          </a:p>
          <a:p>
            <a:pPr marL="0" indent="0">
              <a:buNone/>
            </a:pPr>
            <a:r>
              <a:rPr lang="en-SG" sz="2800" dirty="0"/>
              <a:t>	- Income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F51DD-1C96-47B3-9957-608EA80B78D7}"/>
              </a:ext>
            </a:extLst>
          </p:cNvPr>
          <p:cNvSpPr/>
          <p:nvPr/>
        </p:nvSpPr>
        <p:spPr>
          <a:xfrm>
            <a:off x="7488891" y="1770078"/>
            <a:ext cx="1235659" cy="4286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085546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26F668-B29D-4154-97E1-37997719A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3494" y="1015069"/>
            <a:ext cx="7902428" cy="553169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760C3-57A8-45CA-902C-C9EF6BB3B6D2}"/>
              </a:ext>
            </a:extLst>
          </p:cNvPr>
          <p:cNvSpPr/>
          <p:nvPr/>
        </p:nvSpPr>
        <p:spPr>
          <a:xfrm>
            <a:off x="7508147" y="3070371"/>
            <a:ext cx="1174459" cy="3045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B65349-6841-4909-854C-E1A0F9B232F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1048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Geographic &amp; demographic information</a:t>
            </a:r>
          </a:p>
          <a:p>
            <a:pPr marL="0" indent="0">
              <a:buNone/>
            </a:pPr>
            <a:r>
              <a:rPr lang="en-SG" sz="2800" dirty="0"/>
              <a:t>	- Gender 	proportion</a:t>
            </a:r>
          </a:p>
        </p:txBody>
      </p:sp>
    </p:spTree>
    <p:extLst>
      <p:ext uri="{BB962C8B-B14F-4D97-AF65-F5344CB8AC3E}">
        <p14:creationId xmlns:p14="http://schemas.microsoft.com/office/powerpoint/2010/main" val="6745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950985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1952542" cy="3785419"/>
          </a:xfrm>
        </p:spPr>
        <p:txBody>
          <a:bodyPr>
            <a:normAutofit/>
          </a:bodyPr>
          <a:lstStyle/>
          <a:p>
            <a:r>
              <a:rPr lang="en-SG" sz="2800" dirty="0"/>
              <a:t>Traffic volume by station (Year 2017)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273320-A6DF-4BEF-9018-2D0B588FE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533"/>
          <a:stretch/>
        </p:blipFill>
        <p:spPr>
          <a:xfrm>
            <a:off x="3312543" y="877541"/>
            <a:ext cx="8879457" cy="568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9CCC28-C393-44F1-81A0-DDBCD0CF5FBF}"/>
              </a:ext>
            </a:extLst>
          </p:cNvPr>
          <p:cNvSpPr/>
          <p:nvPr/>
        </p:nvSpPr>
        <p:spPr>
          <a:xfrm>
            <a:off x="3541162" y="1535784"/>
            <a:ext cx="8246129" cy="2173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09B09-F4D7-43D0-B293-8C086BCF42B4}"/>
              </a:ext>
            </a:extLst>
          </p:cNvPr>
          <p:cNvSpPr/>
          <p:nvPr/>
        </p:nvSpPr>
        <p:spPr>
          <a:xfrm>
            <a:off x="11019399" y="1624966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62.3 Mil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CBD92-A0B1-4696-B50C-92F4B537A8A6}"/>
              </a:ext>
            </a:extLst>
          </p:cNvPr>
          <p:cNvSpPr/>
          <p:nvPr/>
        </p:nvSpPr>
        <p:spPr>
          <a:xfrm>
            <a:off x="9143205" y="2036088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44.1 Mil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7DD1A-AAAE-4044-BE06-83154B59794C}"/>
              </a:ext>
            </a:extLst>
          </p:cNvPr>
          <p:cNvSpPr/>
          <p:nvPr/>
        </p:nvSpPr>
        <p:spPr>
          <a:xfrm>
            <a:off x="8881160" y="2468823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42.0 Mil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BB78F1-DD09-4058-B150-08940F76FA93}"/>
              </a:ext>
            </a:extLst>
          </p:cNvPr>
          <p:cNvSpPr/>
          <p:nvPr/>
        </p:nvSpPr>
        <p:spPr>
          <a:xfrm>
            <a:off x="8546773" y="2896695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38.4 Mil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6668CB-4DB7-4DFF-9602-15857C0BC841}"/>
              </a:ext>
            </a:extLst>
          </p:cNvPr>
          <p:cNvSpPr/>
          <p:nvPr/>
        </p:nvSpPr>
        <p:spPr>
          <a:xfrm>
            <a:off x="8446611" y="3316446"/>
            <a:ext cx="81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dirty="0">
                <a:solidFill>
                  <a:schemeClr val="bg1"/>
                </a:solidFill>
              </a:rPr>
              <a:t>37.6 Mil</a:t>
            </a:r>
          </a:p>
        </p:txBody>
      </p:sp>
    </p:spTree>
    <p:extLst>
      <p:ext uri="{BB962C8B-B14F-4D97-AF65-F5344CB8AC3E}">
        <p14:creationId xmlns:p14="http://schemas.microsoft.com/office/powerpoint/2010/main" val="20407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862020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2033202" cy="3785419"/>
          </a:xfrm>
        </p:spPr>
        <p:txBody>
          <a:bodyPr>
            <a:normAutofit/>
          </a:bodyPr>
          <a:lstStyle/>
          <a:p>
            <a:r>
              <a:rPr lang="en-SG" sz="2800" dirty="0"/>
              <a:t>Traffic volume by month</a:t>
            </a:r>
          </a:p>
          <a:p>
            <a:endParaRPr lang="en-SG" sz="2800" dirty="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F29B91C-B27D-4DFA-9C72-F4BF8DBF2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223"/>
          <a:stretch/>
        </p:blipFill>
        <p:spPr>
          <a:xfrm>
            <a:off x="3397605" y="1308949"/>
            <a:ext cx="8777617" cy="504009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2ED9E-2DFE-4FC4-B1F2-93F6B6E21B26}"/>
              </a:ext>
            </a:extLst>
          </p:cNvPr>
          <p:cNvSpPr/>
          <p:nvPr/>
        </p:nvSpPr>
        <p:spPr>
          <a:xfrm>
            <a:off x="7264866" y="2030136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F5643E-B1A5-4589-AD7A-952CAB95B9B8}"/>
              </a:ext>
            </a:extLst>
          </p:cNvPr>
          <p:cNvSpPr/>
          <p:nvPr/>
        </p:nvSpPr>
        <p:spPr>
          <a:xfrm>
            <a:off x="10159067" y="2027340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7D46A8-8343-4983-AE6A-C3DA11A6CA46}"/>
              </a:ext>
            </a:extLst>
          </p:cNvPr>
          <p:cNvSpPr/>
          <p:nvPr/>
        </p:nvSpPr>
        <p:spPr>
          <a:xfrm>
            <a:off x="9011240" y="2030135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9D6DE-FA19-4131-A0B7-A9835AA9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98" y="3222773"/>
            <a:ext cx="577821" cy="973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26ABF-B061-41D4-8F9E-0517A8EE7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445" y="2597428"/>
            <a:ext cx="590448" cy="2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732624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2189159" cy="3785419"/>
          </a:xfrm>
        </p:spPr>
        <p:txBody>
          <a:bodyPr>
            <a:normAutofit/>
          </a:bodyPr>
          <a:lstStyle/>
          <a:p>
            <a:r>
              <a:rPr lang="en-SG" sz="2800" dirty="0"/>
              <a:t>Weekly traffic patterns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8E70B57-199A-4CF0-A319-19FE731B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6255" y="1371600"/>
            <a:ext cx="8935745" cy="481155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03090-E333-4865-8C70-0A7A2BFA43E1}"/>
              </a:ext>
            </a:extLst>
          </p:cNvPr>
          <p:cNvSpPr/>
          <p:nvPr/>
        </p:nvSpPr>
        <p:spPr>
          <a:xfrm>
            <a:off x="6333688" y="2021746"/>
            <a:ext cx="2986481" cy="3783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0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46692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3346646" cy="3785419"/>
          </a:xfrm>
        </p:spPr>
        <p:txBody>
          <a:bodyPr>
            <a:normAutofit/>
          </a:bodyPr>
          <a:lstStyle/>
          <a:p>
            <a:r>
              <a:rPr lang="en-SG" sz="2800" dirty="0"/>
              <a:t>Traffic volume by time </a:t>
            </a:r>
          </a:p>
          <a:p>
            <a:pPr lvl="1"/>
            <a:r>
              <a:rPr lang="en-SG" sz="2400" dirty="0"/>
              <a:t>16:00-20:00</a:t>
            </a:r>
          </a:p>
          <a:p>
            <a:pPr lvl="1"/>
            <a:r>
              <a:rPr lang="en-SG" sz="2400" dirty="0"/>
              <a:t>08:00-12:00</a:t>
            </a:r>
          </a:p>
          <a:p>
            <a:pPr lvl="1"/>
            <a:r>
              <a:rPr lang="en-SG" sz="2400" dirty="0"/>
              <a:t>12:00-16:00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052AE5-0A64-40EF-BBA3-00231E9D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2530" y="1187043"/>
            <a:ext cx="7835185" cy="5484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B8F8CF-468B-41F1-A2CE-AEE96D2B55E3}"/>
              </a:ext>
            </a:extLst>
          </p:cNvPr>
          <p:cNvSpPr/>
          <p:nvPr/>
        </p:nvSpPr>
        <p:spPr>
          <a:xfrm>
            <a:off x="6224631" y="1946246"/>
            <a:ext cx="3338819" cy="4277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Optimize Street Team Deployment in NYC Subway</vt:lpstr>
      <vt:lpstr>WTWY Project goals</vt:lpstr>
      <vt:lpstr>Data processed</vt:lpstr>
      <vt:lpstr>Areas explored</vt:lpstr>
      <vt:lpstr>Areas explored</vt:lpstr>
      <vt:lpstr>Areas explored</vt:lpstr>
      <vt:lpstr>Areas explored</vt:lpstr>
      <vt:lpstr>Areas explored</vt:lpstr>
      <vt:lpstr>Areas explored</vt:lpstr>
      <vt:lpstr>Summary results</vt:lpstr>
      <vt:lpstr>Recommendation</vt:lpstr>
      <vt:lpstr>Next Steps</vt:lpstr>
      <vt:lpstr>PowerPoint Presentation</vt:lpstr>
      <vt:lpstr>Interesting insights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Street Team Deployment in NYC Subway</dc:title>
  <dc:creator>j n</dc:creator>
  <cp:lastModifiedBy>j n</cp:lastModifiedBy>
  <cp:revision>17</cp:revision>
  <dcterms:created xsi:type="dcterms:W3CDTF">2019-07-11T12:22:39Z</dcterms:created>
  <dcterms:modified xsi:type="dcterms:W3CDTF">2019-07-12T02:49:56Z</dcterms:modified>
</cp:coreProperties>
</file>