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0" r:id="rId4"/>
    <p:sldId id="264" r:id="rId5"/>
    <p:sldId id="265" r:id="rId6"/>
    <p:sldId id="268" r:id="rId7"/>
    <p:sldId id="267" r:id="rId8"/>
    <p:sldId id="269" r:id="rId9"/>
    <p:sldId id="266" r:id="rId10"/>
    <p:sldId id="271" r:id="rId11"/>
    <p:sldId id="270" r:id="rId12"/>
    <p:sldId id="272" r:id="rId13"/>
    <p:sldId id="273" r:id="rId14"/>
    <p:sldId id="274" r:id="rId15"/>
    <p:sldId id="275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28"/>
    <a:srgbClr val="202731"/>
    <a:srgbClr val="9F6861"/>
    <a:srgbClr val="F9BD4B"/>
    <a:srgbClr val="92615A"/>
    <a:srgbClr val="9E6760"/>
    <a:srgbClr val="29303A"/>
    <a:srgbClr val="2F3640"/>
    <a:srgbClr val="3E4148"/>
    <a:srgbClr val="F9B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2328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9A370-BD3C-4494-AB2D-F57CCA207F8D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4BA9-8D38-4332-B728-5F13E0DFC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62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A94B-8979-4D45-A60B-E9CA180F1662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8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708-34E5-4E69-8D23-96D52133F94C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4E20-3076-4583-BEDF-509E3269967F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8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DBCD-046B-495F-BA3D-943A9CF84932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0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93E-DA2F-4A40-A232-8DF1DF9C8F02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D1A2-7A4E-4E6B-A7E1-2904DD8B9516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CBB8-9172-43B0-842B-443FD5F4154B}" type="datetime1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2040-5EAE-43EF-AD89-6CA86996B8F6}" type="datetime1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83D1-DE9A-4A6D-9BBC-DD553B2EFCCC}" type="datetime1">
              <a:rPr lang="pt-BR" smtClean="0"/>
              <a:t>22/05/2024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60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BEEC-9A1E-40C5-B197-52F71F0E3DD2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836-E32E-432F-8FFE-E3A05957C2BA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8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4E28-ADFE-440E-8987-B567B37D75CE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REACT EFICIENTE - JHONATHAN ALVIM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F549-0917-44FC-B623-5038565409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8DC5F03-D2E6-EF95-7A76-68103626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601200" cy="128016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8C31A6FC-2DAD-8956-311A-C80AB74367A8}"/>
              </a:ext>
            </a:extLst>
          </p:cNvPr>
          <p:cNvSpPr/>
          <p:nvPr/>
        </p:nvSpPr>
        <p:spPr>
          <a:xfrm>
            <a:off x="0" y="1566386"/>
            <a:ext cx="9601200" cy="748189"/>
          </a:xfrm>
          <a:prstGeom prst="rect">
            <a:avLst/>
          </a:prstGeom>
          <a:solidFill>
            <a:srgbClr val="3E41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508188" y="337482"/>
            <a:ext cx="8619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9B242"/>
                </a:solidFill>
                <a:effectLst>
                  <a:innerShdw blurRad="63500" dist="63500" dir="18900000">
                    <a:srgbClr val="29303A"/>
                  </a:innerShdw>
                </a:effectLst>
                <a:latin typeface="Eras Bold ITC" panose="020B0907030504020204" pitchFamily="34" charset="0"/>
              </a:rPr>
              <a:t>REACT EFICIENTE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42A5DE-8CEA-C9EF-7F01-6221211DA74F}"/>
              </a:ext>
            </a:extLst>
          </p:cNvPr>
          <p:cNvSpPr txBox="1"/>
          <p:nvPr/>
        </p:nvSpPr>
        <p:spPr>
          <a:xfrm>
            <a:off x="327049" y="1581150"/>
            <a:ext cx="8981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200" dirty="0">
                <a:solidFill>
                  <a:srgbClr val="F8A928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Eras Bold ITC" panose="020B0907030504020204" pitchFamily="34" charset="0"/>
              </a:rPr>
              <a:t>REUTILIZANDO COMPONENTES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A360C7-3A68-2A92-B088-964B90F979F4}"/>
              </a:ext>
            </a:extLst>
          </p:cNvPr>
          <p:cNvSpPr txBox="1"/>
          <p:nvPr/>
        </p:nvSpPr>
        <p:spPr>
          <a:xfrm>
            <a:off x="2561547" y="11534775"/>
            <a:ext cx="4532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rgbClr val="F8A928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Eras Bold ITC" panose="020B0907030504020204" pitchFamily="34" charset="0"/>
              </a:rPr>
              <a:t>JHONATHAN ALVIM</a:t>
            </a:r>
          </a:p>
        </p:txBody>
      </p:sp>
    </p:spTree>
    <p:extLst>
      <p:ext uri="{BB962C8B-B14F-4D97-AF65-F5344CB8AC3E}">
        <p14:creationId xmlns:p14="http://schemas.microsoft.com/office/powerpoint/2010/main" val="167714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38E9CA-6321-D01D-36D8-63B73B498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4" y="2990850"/>
            <a:ext cx="8559229" cy="481896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Componentes Controlados e Não Controlados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Exemplo de Componente Controlado:</a:t>
            </a:r>
          </a:p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Nesse primeiro exemplo, o componente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TextInput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é controlado pelo pai através das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props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value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onChange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. </a:t>
            </a:r>
          </a:p>
          <a:p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04361-802D-BEAC-D45A-94F92B00D6F5}"/>
              </a:ext>
            </a:extLst>
          </p:cNvPr>
          <p:cNvSpPr txBox="1"/>
          <p:nvPr/>
        </p:nvSpPr>
        <p:spPr>
          <a:xfrm>
            <a:off x="814578" y="6834599"/>
            <a:ext cx="79910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Exemplo de Componente Não Controlado:</a:t>
            </a:r>
          </a:p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Nesse segundo exemplo, o componente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UncontrolledTextInput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gerencia seu próprio estado internamente. </a:t>
            </a:r>
          </a:p>
          <a:p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072C52-C06C-44C6-D63E-95F34973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877311"/>
            <a:ext cx="9601200" cy="5408083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00B1322-6965-3DBB-13EB-7795849A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D625494-E4A0-C3A9-D58B-4A35D7CE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2540177-63D5-D8DE-7AC4-B28F4946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COMPOSIÇÃO DE COMPONENTES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Combine componentes pequenos e focados para criar interfaces mais complexas, promovendo a reutilização e a clareza do código.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661A83-B9EE-58E0-1E24-C3608F8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341A6-A252-6915-EBE5-A27AA13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Reutilizando através da Composição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Aqui, App compõe os componentes </a:t>
            </a:r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Header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, </a:t>
            </a:r>
            <a:r>
              <a:rPr lang="pt-BR" sz="2400" b="1" dirty="0" err="1">
                <a:effectLst>
                  <a:innerShdw blurRad="63500" dist="63500" dir="18900000">
                    <a:srgbClr val="29303A"/>
                  </a:innerShdw>
                </a:effectLst>
              </a:rPr>
              <a:t>MainContent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e </a:t>
            </a:r>
            <a:r>
              <a:rPr lang="pt-BR" sz="2400" b="1" dirty="0" err="1">
                <a:effectLst>
                  <a:innerShdw blurRad="63500" dist="63500" dir="18900000">
                    <a:srgbClr val="29303A"/>
                  </a:innerShdw>
                </a:effectLst>
              </a:rPr>
              <a:t>Footer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, mantendo cada parte da interface isolada e reutilizável.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CA8BA0-93B6-0B40-DBDF-E06B41E8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4" y="5029200"/>
            <a:ext cx="9366336" cy="5275791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5D467-2808-4E8A-63DE-270AA3CB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6D00D0-092E-BD6F-C39A-41DD5D7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2A92DE-728A-B220-7DD6-E28C65AE3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5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USANDO CUSTOM HOOKS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Crie </a:t>
            </a:r>
            <a:r>
              <a:rPr lang="pt-BR" sz="2400" b="1" dirty="0" err="1">
                <a:solidFill>
                  <a:schemeClr val="bg1"/>
                </a:solidFill>
              </a:rPr>
              <a:t>hooks</a:t>
            </a:r>
            <a:r>
              <a:rPr lang="pt-BR" sz="2400" b="1" dirty="0">
                <a:solidFill>
                  <a:schemeClr val="bg1"/>
                </a:solidFill>
              </a:rPr>
              <a:t> personalizados para reutilizar lógica de estado entre diferentes componentes.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C81F8B-1453-5B27-D731-5D5334D0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423AA-AA2E-9FD8-2DF9-F0EF270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5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Reutilizando através da Composição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Neste exemplo,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useCounter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encapsula a lógica do contador, permitindo que diferentes componentes reutilizem essa lógica facilmente..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5F57A8-CF87-DA31-C26E-A19F67EB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8628" y="4517167"/>
            <a:ext cx="11218456" cy="631275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E843535-E7EF-9AB9-C473-74413A4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56E34FC-1754-4CE1-870F-A9E0D932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14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21139F-11BC-7652-3499-F433DF214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Utilize essas dicas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1085846" y="3712888"/>
            <a:ext cx="7883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Seguir </a:t>
            </a:r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essas boas práticas 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ao criar componentes em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React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não só torna seu código mais limpo e organizado, mas também promove a reutilização e a escalabilidade da sua aplicação. Lembre-se de sempre manter seus componentes simples, validar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props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, utilizar componentes controlados conforme necessário e aproveitar a composição 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hooks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personalizados para uma lógica reutilizável.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E25FDF-A801-EC34-4091-4C0E32A82391}"/>
              </a:ext>
            </a:extLst>
          </p:cNvPr>
          <p:cNvSpPr txBox="1"/>
          <p:nvPr/>
        </p:nvSpPr>
        <p:spPr>
          <a:xfrm>
            <a:off x="1085848" y="2095688"/>
            <a:ext cx="7987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Boas Práticas para Reutilização de Componentes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B0D006-D1F9-37EC-796F-CA172173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097C34-8ABA-A284-5E15-E967472A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CB650-5F9A-A392-C728-53F08AA0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Componentes em </a:t>
            </a:r>
            <a:r>
              <a:rPr lang="pt-BR" sz="4000" b="1" dirty="0" err="1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React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1085846" y="3712888"/>
            <a:ext cx="78830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Criar componentes reutilizáveis em </a:t>
            </a:r>
            <a:r>
              <a:rPr lang="pt-BR" sz="2400" b="1" dirty="0" err="1">
                <a:effectLst>
                  <a:innerShdw blurRad="63500" dist="63500" dir="18900000">
                    <a:srgbClr val="29303A"/>
                  </a:innerShdw>
                </a:effectLst>
              </a:rPr>
              <a:t>React</a:t>
            </a:r>
            <a:r>
              <a:rPr lang="pt-BR" sz="2400" b="1" dirty="0">
                <a:effectLst>
                  <a:innerShdw blurRad="63500" dist="63500" dir="18900000">
                    <a:srgbClr val="29303A"/>
                  </a:innerShdw>
                </a:effectLst>
              </a:rPr>
              <a:t> 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é essencial para construir aplicações escaláveis e de fácil manutenção. Neste ebook, vamos explorar as principais boas práticas para parametrizar e reutilizar componentes, utilizando exemplos práticos para facilitar a compreensão.</a:t>
            </a:r>
          </a:p>
          <a:p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E25FDF-A801-EC34-4091-4C0E32A82391}"/>
              </a:ext>
            </a:extLst>
          </p:cNvPr>
          <p:cNvSpPr txBox="1"/>
          <p:nvPr/>
        </p:nvSpPr>
        <p:spPr>
          <a:xfrm>
            <a:off x="1085848" y="2095688"/>
            <a:ext cx="7987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Boas Práticas para Reutilização de Componentes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417FB70-8279-DBBC-05E8-D8097062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14DA6A6-CE7D-AEC6-40E8-2F2C9D8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BC13CF-7D9E-27AE-B1B8-DF7ED344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MANTER A SIMPLICIDADE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Mantenha seus componentes simples e focados em uma única responsabilidade. Isso facilita a reutilização e a manutenção.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2A28DF-BF91-53A8-EC43-CE61EB92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1FF98-ED8E-716B-C3C2-6BCD9E91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Componentes Simples e Funcionais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Neste exemplo, o componente Button tem uma única responsabilidade: renderizar um botão com um texto e uma ação ao ser clicado.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70C3BD-74A2-F626-CDFA-6BEF403F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4" y="5714303"/>
            <a:ext cx="7991091" cy="254583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D57E7C7-5B9D-8F4D-EE61-5B0098AD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F182216-985A-5D95-54A8-2B9B18E3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4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589ED8-E44B-A0BD-1C84-F8A6F2C3B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6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PASSANDO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PROPS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Use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para passar dados e comportamentos para seus componentes. As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tornam seus componentes configuráveis e reutilizáveis em diferentes contextos.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8D67FF-08D9-EFA0-5488-274A2498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DE1AD-B2A0-BE36-EECC-8E36531F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6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Uso Adequado de </a:t>
            </a:r>
            <a:r>
              <a:rPr lang="pt-BR" sz="4000" b="1" dirty="0" err="1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Props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Neste exemplo,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UserProfile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recebe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name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, age e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onProfileClick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como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props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, permitindo que o mesmo componente seja utilizado com diferentes usuários e ações.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5EED7F-2970-8D93-45C9-B7AB42641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6" y="5057775"/>
            <a:ext cx="9051623" cy="5090707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74095BA-5F5C-611D-45CD-38BD92B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8D03FB2-B44C-1F28-B5C8-988F642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D859C6-154E-5D73-1717-3AA22C97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DEFAULT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PROPS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Definir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padrão é uma boa prática para garantir que seus componentes funcionem mesmo quando algumas </a:t>
            </a:r>
            <a:r>
              <a:rPr lang="pt-BR" sz="2400" b="1" dirty="0" err="1">
                <a:solidFill>
                  <a:schemeClr val="bg1"/>
                </a:solidFill>
              </a:rPr>
              <a:t>props</a:t>
            </a:r>
            <a:r>
              <a:rPr lang="pt-BR" sz="2400" b="1" dirty="0">
                <a:solidFill>
                  <a:schemeClr val="bg1"/>
                </a:solidFill>
              </a:rPr>
              <a:t> não são fornecidas.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C569B3-96BD-7304-AA60-FC5124BA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F0AF3-BF5B-297D-F5D6-9AD7BFC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1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0FDF4-304E-683D-FB15-1872971D14AC}"/>
              </a:ext>
            </a:extLst>
          </p:cNvPr>
          <p:cNvSpPr txBox="1"/>
          <p:nvPr/>
        </p:nvSpPr>
        <p:spPr>
          <a:xfrm>
            <a:off x="1085848" y="847820"/>
            <a:ext cx="788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Definindo </a:t>
            </a:r>
            <a:r>
              <a:rPr lang="pt-BR" sz="4000" b="1" dirty="0" err="1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Props</a:t>
            </a:r>
            <a:r>
              <a:rPr lang="pt-BR" sz="4000" b="1" dirty="0">
                <a:effectLst>
                  <a:innerShdw blurRad="63500" dist="63500" dir="18900000">
                    <a:srgbClr val="29303A"/>
                  </a:innerShdw>
                </a:effectLst>
                <a:latin typeface="+mj-lt"/>
              </a:rPr>
              <a:t> Padrão</a:t>
            </a:r>
            <a:endParaRPr lang="pt-BR" sz="4000" b="1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9B63B3-33EF-31DE-2053-0CC972346852}"/>
              </a:ext>
            </a:extLst>
          </p:cNvPr>
          <p:cNvSpPr txBox="1"/>
          <p:nvPr/>
        </p:nvSpPr>
        <p:spPr>
          <a:xfrm>
            <a:off x="805053" y="2853149"/>
            <a:ext cx="799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Neste exemplo, se a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prop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alt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não for fornecida, o componente Avatar usará o valor padrão "</a:t>
            </a:r>
            <a:r>
              <a:rPr lang="pt-BR" sz="2400" dirty="0" err="1">
                <a:effectLst>
                  <a:innerShdw blurRad="63500" dist="63500" dir="18900000">
                    <a:srgbClr val="29303A"/>
                  </a:innerShdw>
                </a:effectLst>
              </a:rPr>
              <a:t>User</a:t>
            </a:r>
            <a:r>
              <a:rPr lang="pt-BR" sz="2400" dirty="0">
                <a:effectLst>
                  <a:innerShdw blurRad="63500" dist="63500" dir="18900000">
                    <a:srgbClr val="29303A"/>
                  </a:innerShdw>
                </a:effectLst>
              </a:rPr>
              <a:t> Avatar".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BB5388-BEA3-461E-2658-217D06769C8D}"/>
              </a:ext>
            </a:extLst>
          </p:cNvPr>
          <p:cNvSpPr/>
          <p:nvPr/>
        </p:nvSpPr>
        <p:spPr>
          <a:xfrm rot="5400000">
            <a:off x="22068" y="467396"/>
            <a:ext cx="1674051" cy="224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A4683C-567E-2C19-6E04-DE761ACA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953"/>
            <a:ext cx="9601200" cy="539979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67CE46D-5815-D4C4-E3D4-98C6679E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AEF6E0A-3AD2-9B49-4489-4D930BF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8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BC87601-B04E-7BD3-2E3D-37C0BDB1C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70" y="11163112"/>
            <a:ext cx="714759" cy="7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5FBE71-966C-0984-6822-B9BB0C0CE135}"/>
              </a:ext>
            </a:extLst>
          </p:cNvPr>
          <p:cNvSpPr/>
          <p:nvPr/>
        </p:nvSpPr>
        <p:spPr>
          <a:xfrm>
            <a:off x="0" y="-8405"/>
            <a:ext cx="9601200" cy="12801600"/>
          </a:xfrm>
          <a:prstGeom prst="rect">
            <a:avLst/>
          </a:prstGeom>
          <a:solidFill>
            <a:srgbClr val="202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1C8A01-1285-EBE3-22AC-704FEE1AAEA6}"/>
              </a:ext>
            </a:extLst>
          </p:cNvPr>
          <p:cNvSpPr txBox="1"/>
          <p:nvPr/>
        </p:nvSpPr>
        <p:spPr>
          <a:xfrm>
            <a:off x="346585" y="6000276"/>
            <a:ext cx="8908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+mj-lt"/>
              </a:rPr>
              <a:t>ESCOLHENDO O CONTROLE CERTO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10656-6FC1-D0FB-46E7-DB4FC0B97229}"/>
              </a:ext>
            </a:extLst>
          </p:cNvPr>
          <p:cNvSpPr txBox="1"/>
          <p:nvPr/>
        </p:nvSpPr>
        <p:spPr>
          <a:xfrm>
            <a:off x="346583" y="1792478"/>
            <a:ext cx="890802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0" b="1" dirty="0">
                <a:ln>
                  <a:solidFill>
                    <a:schemeClr val="bg1"/>
                  </a:solidFill>
                </a:ln>
                <a:solidFill>
                  <a:srgbClr val="202731"/>
                </a:solidFill>
                <a:latin typeface="+mj-lt"/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DB16E0-A34E-C3E1-919C-E131A3BCA55A}"/>
              </a:ext>
            </a:extLst>
          </p:cNvPr>
          <p:cNvSpPr/>
          <p:nvPr/>
        </p:nvSpPr>
        <p:spPr>
          <a:xfrm>
            <a:off x="1371598" y="8482023"/>
            <a:ext cx="6858000" cy="2040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rgbClr val="F8A928"/>
              </a:gs>
            </a:gsLst>
            <a:lin ang="5400000" scaled="1"/>
            <a:tileRect/>
          </a:gradFill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B036C0-0CEA-B1A2-38A0-EF4FCB8CFA0F}"/>
              </a:ext>
            </a:extLst>
          </p:cNvPr>
          <p:cNvSpPr txBox="1"/>
          <p:nvPr/>
        </p:nvSpPr>
        <p:spPr>
          <a:xfrm>
            <a:off x="1371596" y="9343797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Decida se seu componente será controlado (gerencia seu próprio estado) ou não controlado (estado gerenciado pelo pai).</a:t>
            </a:r>
            <a:endParaRPr lang="pt-BR" sz="3200" dirty="0">
              <a:solidFill>
                <a:srgbClr val="F9B242"/>
              </a:solidFill>
              <a:effectLst>
                <a:innerShdw blurRad="63500" dist="63500" dir="18900000">
                  <a:srgbClr val="29303A"/>
                </a:innerShdw>
              </a:effectLst>
              <a:latin typeface="Eras Bold ITC" panose="020B0907030504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DFAB97-ECA5-69A6-E600-A8E196AE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REACT EFICIENTE - JHONATHAN ALVIM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F1613-3BEC-0406-92B3-14E39A01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F549-0917-44FC-B623-50385654096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0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>
            <a:effectLst>
              <a:innerShdw blurRad="63500" dist="63500" dir="18900000">
                <a:srgbClr val="29303A"/>
              </a:innerShdw>
            </a:effectLst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1529</TotalTime>
  <Words>528</Words>
  <Application>Microsoft Office PowerPoint</Application>
  <PresentationFormat>Papel A3 (297 x 420 mm)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Eras Bold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Jhonathan Alvim do Nascimento</dc:creator>
  <cp:lastModifiedBy>Jhonathan Alvim do Nascimento</cp:lastModifiedBy>
  <cp:revision>9</cp:revision>
  <dcterms:created xsi:type="dcterms:W3CDTF">2024-05-21T03:40:38Z</dcterms:created>
  <dcterms:modified xsi:type="dcterms:W3CDTF">2024-05-22T05:10:37Z</dcterms:modified>
</cp:coreProperties>
</file>