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995295" y="3538855"/>
            <a:ext cx="63563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 b="1">
                <a:solidFill>
                  <a:schemeClr val="accent1">
                    <a:lumMod val="50000"/>
                  </a:schemeClr>
                </a:solidFill>
              </a:rPr>
              <a:t>tc 2007</a:t>
            </a:r>
            <a:endParaRPr lang="x-none" altLang="en-US" sz="1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703955" y="3184525"/>
            <a:ext cx="51625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000">
                <a:solidFill>
                  <a:srgbClr val="FF0000"/>
                </a:solidFill>
              </a:rPr>
              <a:t>&lt; 30%</a:t>
            </a:r>
            <a:endParaRPr lang="x-none" altLang="en-US" sz="10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43070" y="2974340"/>
            <a:ext cx="6267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200">
                <a:solidFill>
                  <a:srgbClr val="00B050"/>
                </a:solidFill>
              </a:rPr>
              <a:t>non forest</a:t>
            </a:r>
            <a:endParaRPr lang="x-none" altLang="en-US" sz="1200"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281805" y="3968115"/>
            <a:ext cx="93472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 b="1">
                <a:solidFill>
                  <a:schemeClr val="accent1">
                    <a:lumMod val="50000"/>
                  </a:schemeClr>
                </a:solidFill>
              </a:rPr>
              <a:t>commodities</a:t>
            </a:r>
            <a:endParaRPr lang="x-none" altLang="en-US" sz="1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730625" y="3923665"/>
            <a:ext cx="51625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000">
                <a:solidFill>
                  <a:srgbClr val="FF0000"/>
                </a:solidFill>
              </a:rPr>
              <a:t>&gt; 30%</a:t>
            </a:r>
            <a:endParaRPr lang="x-none" altLang="en-US" sz="10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280978" y="3290570"/>
            <a:ext cx="30226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en-US" sz="1000">
                <a:solidFill>
                  <a:srgbClr val="FF0000"/>
                </a:solidFill>
              </a:rPr>
              <a:t>no</a:t>
            </a:r>
            <a:endParaRPr lang="x-none" altLang="en-US" sz="1000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253355" y="4655820"/>
            <a:ext cx="34353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000">
                <a:solidFill>
                  <a:srgbClr val="FF0000"/>
                </a:solidFill>
              </a:rPr>
              <a:t>yes</a:t>
            </a:r>
            <a:endParaRPr lang="x-none" altLang="en-US" sz="1000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852795" y="3072130"/>
            <a:ext cx="57086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en-US" sz="1200" b="1">
                <a:solidFill>
                  <a:schemeClr val="accent1">
                    <a:lumMod val="50000"/>
                  </a:schemeClr>
                </a:solidFill>
              </a:rPr>
              <a:t>loss</a:t>
            </a:r>
            <a:endParaRPr lang="x-none" altLang="en-US" sz="1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x-none" altLang="en-US" sz="1200" b="1">
                <a:solidFill>
                  <a:schemeClr val="accent1">
                    <a:lumMod val="50000"/>
                  </a:schemeClr>
                </a:solidFill>
              </a:rPr>
              <a:t>07-16</a:t>
            </a:r>
            <a:endParaRPr lang="x-none" altLang="en-US" sz="1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8739505" y="1788795"/>
            <a:ext cx="51244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rgbClr val="00B050"/>
                </a:solidFill>
              </a:rPr>
              <a:t>forest</a:t>
            </a:r>
            <a:endParaRPr lang="x-none" altLang="en-US" sz="1200">
              <a:solidFill>
                <a:srgbClr val="00B05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292340" y="3888740"/>
            <a:ext cx="57086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en-US" sz="1200" b="1">
                <a:solidFill>
                  <a:schemeClr val="accent1">
                    <a:lumMod val="50000"/>
                  </a:schemeClr>
                </a:solidFill>
              </a:rPr>
              <a:t>loss</a:t>
            </a:r>
            <a:endParaRPr lang="x-none" altLang="en-US" sz="1200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x-none" altLang="en-US" sz="12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07-16</a:t>
            </a:r>
            <a:endParaRPr lang="x-none" altLang="en-US" sz="1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8792845" y="3424555"/>
            <a:ext cx="95186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rgbClr val="00B050"/>
                </a:solidFill>
              </a:rPr>
              <a:t>deforestation</a:t>
            </a:r>
            <a:endParaRPr lang="x-none" altLang="en-US" sz="1200">
              <a:solidFill>
                <a:srgbClr val="00B05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837295" y="4458970"/>
            <a:ext cx="88392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rgbClr val="00B050"/>
                </a:solidFill>
              </a:rPr>
              <a:t>degradation</a:t>
            </a:r>
            <a:endParaRPr lang="x-none" altLang="en-US" sz="1200">
              <a:solidFill>
                <a:srgbClr val="00B050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5984240" y="4716145"/>
            <a:ext cx="9994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200">
                <a:solidFill>
                  <a:srgbClr val="00B050"/>
                </a:solidFill>
              </a:rPr>
              <a:t>agriculture commodities</a:t>
            </a:r>
            <a:endParaRPr lang="x-none" altLang="en-US" sz="1200">
              <a:solidFill>
                <a:srgbClr val="00B050"/>
              </a:solidFill>
            </a:endParaRPr>
          </a:p>
        </p:txBody>
      </p:sp>
      <p:cxnSp>
        <p:nvCxnSpPr>
          <p:cNvPr id="48" name="Elbow Connector 47"/>
          <p:cNvCxnSpPr>
            <a:stCxn id="10" idx="3"/>
            <a:endCxn id="16" idx="1"/>
          </p:cNvCxnSpPr>
          <p:nvPr/>
        </p:nvCxnSpPr>
        <p:spPr>
          <a:xfrm flipV="1">
            <a:off x="5216525" y="3300730"/>
            <a:ext cx="636270" cy="804545"/>
          </a:xfrm>
          <a:prstGeom prst="bentConnector3">
            <a:avLst>
              <a:gd name="adj1" fmla="val 15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29" idx="1"/>
          </p:cNvCxnSpPr>
          <p:nvPr/>
        </p:nvCxnSpPr>
        <p:spPr>
          <a:xfrm>
            <a:off x="5216525" y="4105275"/>
            <a:ext cx="739140" cy="829310"/>
          </a:xfrm>
          <a:prstGeom prst="bentConnector3">
            <a:avLst>
              <a:gd name="adj1" fmla="val 137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2992755" y="1213485"/>
            <a:ext cx="370205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200" b="1">
                <a:solidFill>
                  <a:schemeClr val="accent1">
                    <a:lumMod val="50000"/>
                  </a:schemeClr>
                </a:solidFill>
              </a:rPr>
              <a:t>input : tree cover in 2007, loss between 2007 and 2016 &amp; agricultural commodities (palm oil, rubber, coffee, cocoa)</a:t>
            </a:r>
            <a:endParaRPr lang="x-none" altLang="en-US" sz="1200" b="1">
              <a:solidFill>
                <a:schemeClr val="accent1">
                  <a:lumMod val="50000"/>
                </a:schemeClr>
              </a:solidFill>
            </a:endParaRPr>
          </a:p>
          <a:p>
            <a:endParaRPr lang="x-none" altLang="en-US" sz="1200" b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US" sz="1200">
                <a:solidFill>
                  <a:srgbClr val="00B050"/>
                </a:solidFill>
              </a:rPr>
              <a:t>output: DD map classes</a:t>
            </a:r>
            <a:endParaRPr lang="x-none" altLang="en-US" sz="1200">
              <a:solidFill>
                <a:srgbClr val="00B050"/>
              </a:solidFill>
            </a:endParaRPr>
          </a:p>
          <a:p>
            <a:endParaRPr lang="x-none" altLang="en-US" sz="1200">
              <a:solidFill>
                <a:srgbClr val="00B050"/>
              </a:solidFill>
            </a:endParaRPr>
          </a:p>
          <a:p>
            <a:r>
              <a:rPr lang="x-none" altLang="en-US" sz="1000">
                <a:solidFill>
                  <a:srgbClr val="FF0000"/>
                </a:solidFill>
              </a:rPr>
              <a:t>condition</a:t>
            </a:r>
            <a:endParaRPr lang="x-none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7243445" y="2354580"/>
            <a:ext cx="63563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 b="1">
                <a:solidFill>
                  <a:schemeClr val="accent1">
                    <a:lumMod val="50000"/>
                  </a:schemeClr>
                </a:solidFill>
              </a:rPr>
              <a:t>tc 2007</a:t>
            </a:r>
            <a:endParaRPr lang="x-none" altLang="en-US" sz="1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8750935" y="2825750"/>
            <a:ext cx="130683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>
                <a:solidFill>
                  <a:srgbClr val="00B050"/>
                </a:solidFill>
              </a:rPr>
              <a:t>trees outside forest</a:t>
            </a:r>
            <a:endParaRPr lang="x-none" altLang="en-US" sz="1200">
              <a:solidFill>
                <a:srgbClr val="00B050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6554788" y="2484120"/>
            <a:ext cx="30226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en-US" sz="1000">
                <a:solidFill>
                  <a:srgbClr val="FF0000"/>
                </a:solidFill>
              </a:rPr>
              <a:t>no</a:t>
            </a:r>
            <a:endParaRPr lang="x-none" altLang="en-US" sz="1000">
              <a:solidFill>
                <a:srgbClr val="FF0000"/>
              </a:solidFill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6527165" y="3849370"/>
            <a:ext cx="34353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000">
                <a:solidFill>
                  <a:srgbClr val="FF0000"/>
                </a:solidFill>
              </a:rPr>
              <a:t>yes</a:t>
            </a:r>
            <a:endParaRPr lang="x-none" altLang="en-US" sz="1000">
              <a:solidFill>
                <a:srgbClr val="FF0000"/>
              </a:solidFill>
            </a:endParaRPr>
          </a:p>
        </p:txBody>
      </p:sp>
      <p:cxnSp>
        <p:nvCxnSpPr>
          <p:cNvPr id="54" name="Elbow Connector 53"/>
          <p:cNvCxnSpPr/>
          <p:nvPr/>
        </p:nvCxnSpPr>
        <p:spPr>
          <a:xfrm flipV="1">
            <a:off x="6490335" y="2494280"/>
            <a:ext cx="636270" cy="804545"/>
          </a:xfrm>
          <a:prstGeom prst="bentConnector3">
            <a:avLst>
              <a:gd name="adj1" fmla="val 170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6490335" y="3298825"/>
            <a:ext cx="739140" cy="829310"/>
          </a:xfrm>
          <a:prstGeom prst="bentConnector3">
            <a:avLst>
              <a:gd name="adj1" fmla="val 137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8002270" y="1931670"/>
            <a:ext cx="612775" cy="542925"/>
          </a:xfrm>
          <a:prstGeom prst="bentConnector3">
            <a:avLst>
              <a:gd name="adj1" fmla="val 174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8002270" y="2474595"/>
            <a:ext cx="622300" cy="476250"/>
          </a:xfrm>
          <a:prstGeom prst="bentConnector3">
            <a:avLst>
              <a:gd name="adj1" fmla="val 164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8109585" y="1914525"/>
            <a:ext cx="46672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000">
                <a:solidFill>
                  <a:srgbClr val="FF0000"/>
                </a:solidFill>
              </a:rPr>
              <a:t>&gt; 1ha</a:t>
            </a:r>
            <a:endParaRPr lang="x-none" altLang="en-US" sz="1000">
              <a:solidFill>
                <a:srgbClr val="FF0000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8100060" y="2709545"/>
            <a:ext cx="46672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000">
                <a:solidFill>
                  <a:srgbClr val="FF0000"/>
                </a:solidFill>
              </a:rPr>
              <a:t>&lt; 1ha</a:t>
            </a:r>
            <a:endParaRPr lang="x-none" altLang="en-US" sz="1000">
              <a:solidFill>
                <a:srgbClr val="FF0000"/>
              </a:solidFill>
            </a:endParaRPr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8028305" y="3573780"/>
            <a:ext cx="612775" cy="542925"/>
          </a:xfrm>
          <a:prstGeom prst="bentConnector3">
            <a:avLst>
              <a:gd name="adj1" fmla="val 174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8028305" y="4116705"/>
            <a:ext cx="622300" cy="476250"/>
          </a:xfrm>
          <a:prstGeom prst="bentConnector3">
            <a:avLst>
              <a:gd name="adj1" fmla="val 164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1"/>
          <p:nvPr/>
        </p:nvSpPr>
        <p:spPr>
          <a:xfrm>
            <a:off x="8135620" y="3556635"/>
            <a:ext cx="46672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000">
                <a:solidFill>
                  <a:srgbClr val="FF0000"/>
                </a:solidFill>
              </a:rPr>
              <a:t>&gt; 1ha</a:t>
            </a:r>
            <a:endParaRPr lang="x-none" altLang="en-US" sz="1000">
              <a:solidFill>
                <a:srgbClr val="FF0000"/>
              </a:solidFill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8126095" y="4351655"/>
            <a:ext cx="466725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000">
                <a:solidFill>
                  <a:srgbClr val="FF0000"/>
                </a:solidFill>
              </a:rPr>
              <a:t>&lt; 1ha</a:t>
            </a:r>
            <a:endParaRPr lang="x-none" altLang="en-US" sz="1000">
              <a:solidFill>
                <a:srgbClr val="FF0000"/>
              </a:solidFill>
            </a:endParaRPr>
          </a:p>
        </p:txBody>
      </p:sp>
      <p:cxnSp>
        <p:nvCxnSpPr>
          <p:cNvPr id="67" name="Elbow Connector 66"/>
          <p:cNvCxnSpPr/>
          <p:nvPr/>
        </p:nvCxnSpPr>
        <p:spPr>
          <a:xfrm flipV="1">
            <a:off x="3615055" y="3172460"/>
            <a:ext cx="612775" cy="542925"/>
          </a:xfrm>
          <a:prstGeom prst="bentConnector3">
            <a:avLst>
              <a:gd name="adj1" fmla="val 174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3615055" y="3715385"/>
            <a:ext cx="622300" cy="476250"/>
          </a:xfrm>
          <a:prstGeom prst="bentConnector3">
            <a:avLst>
              <a:gd name="adj1" fmla="val 164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Kingsoft Office WPP</Application>
  <PresentationFormat>Widescreen</PresentationFormat>
  <Paragraphs>50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dannunzio</dc:creator>
  <cp:lastModifiedBy>dannunzio</cp:lastModifiedBy>
  <cp:revision>8</cp:revision>
  <dcterms:created xsi:type="dcterms:W3CDTF">2018-10-14T16:35:42Z</dcterms:created>
  <dcterms:modified xsi:type="dcterms:W3CDTF">2018-10-14T16:35:42Z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