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95" r:id="rId4"/>
    <p:sldId id="260" r:id="rId5"/>
    <p:sldId id="281" r:id="rId6"/>
    <p:sldId id="283" r:id="rId7"/>
    <p:sldId id="282" r:id="rId8"/>
    <p:sldId id="288" r:id="rId9"/>
    <p:sldId id="284" r:id="rId10"/>
    <p:sldId id="286" r:id="rId11"/>
    <p:sldId id="285" r:id="rId12"/>
    <p:sldId id="289" r:id="rId13"/>
    <p:sldId id="290" r:id="rId14"/>
    <p:sldId id="294"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49" y="854"/>
      </p:cViewPr>
      <p:guideLst>
        <p:guide orient="horz" pos="220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5A8E0F-877F-458A-A613-F2B8D109DDF4}" type="datetimeFigureOut">
              <a:rPr lang="es-ES" smtClean="0"/>
              <a:t>12/05/2023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D2BE8-1382-4EA0-B3E8-8FCEB2F3D8C4}" type="slidenum">
              <a:rPr lang="es-ES" smtClean="0"/>
              <a:t>‹Nº›</a:t>
            </a:fld>
            <a:endParaRPr lang="es-ES"/>
          </a:p>
        </p:txBody>
      </p:sp>
    </p:spTree>
    <p:extLst>
      <p:ext uri="{BB962C8B-B14F-4D97-AF65-F5344CB8AC3E}">
        <p14:creationId xmlns:p14="http://schemas.microsoft.com/office/powerpoint/2010/main" val="177172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4</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13</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14</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5</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6</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7</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8</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9</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10</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11</a:t>
            </a:fld>
            <a:endParaRPr lang="es-ES"/>
          </a:p>
        </p:txBody>
      </p:sp>
    </p:spTree>
    <p:extLst>
      <p:ext uri="{BB962C8B-B14F-4D97-AF65-F5344CB8AC3E}">
        <p14:creationId xmlns:p14="http://schemas.microsoft.com/office/powerpoint/2010/main" val="62400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D9D2BE8-1382-4EA0-B3E8-8FCEB2F3D8C4}" type="slidenum">
              <a:rPr lang="es-ES" smtClean="0"/>
              <a:t>12</a:t>
            </a:fld>
            <a:endParaRPr lang="es-ES"/>
          </a:p>
        </p:txBody>
      </p:sp>
    </p:spTree>
    <p:extLst>
      <p:ext uri="{BB962C8B-B14F-4D97-AF65-F5344CB8AC3E}">
        <p14:creationId xmlns:p14="http://schemas.microsoft.com/office/powerpoint/2010/main" val="624009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417693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474388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40498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293290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211866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146467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104867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226669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4233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23771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65D593A-6BD2-47D5-A370-CCB26AAEC718}" type="datetimeFigureOut">
              <a:rPr lang="es-ES" smtClean="0"/>
              <a:t>12/05/2023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AB23328-35E0-423D-8D15-600C6C3B3F74}" type="slidenum">
              <a:rPr lang="es-ES" smtClean="0"/>
              <a:t>‹Nº›</a:t>
            </a:fld>
            <a:endParaRPr lang="es-ES"/>
          </a:p>
        </p:txBody>
      </p:sp>
    </p:spTree>
    <p:extLst>
      <p:ext uri="{BB962C8B-B14F-4D97-AF65-F5344CB8AC3E}">
        <p14:creationId xmlns:p14="http://schemas.microsoft.com/office/powerpoint/2010/main" val="94644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D593A-6BD2-47D5-A370-CCB26AAEC718}" type="datetimeFigureOut">
              <a:rPr lang="es-ES" smtClean="0"/>
              <a:t>12/05/2023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23328-35E0-423D-8D15-600C6C3B3F74}" type="slidenum">
              <a:rPr lang="es-ES" smtClean="0"/>
              <a:t>‹Nº›</a:t>
            </a:fld>
            <a:endParaRPr lang="es-ES"/>
          </a:p>
        </p:txBody>
      </p:sp>
    </p:spTree>
    <p:extLst>
      <p:ext uri="{BB962C8B-B14F-4D97-AF65-F5344CB8AC3E}">
        <p14:creationId xmlns:p14="http://schemas.microsoft.com/office/powerpoint/2010/main" val="162916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5" name="4 Título"/>
          <p:cNvSpPr>
            <a:spLocks noGrp="1"/>
          </p:cNvSpPr>
          <p:nvPr>
            <p:ph type="title"/>
          </p:nvPr>
        </p:nvSpPr>
        <p:spPr>
          <a:xfrm>
            <a:off x="457200" y="274638"/>
            <a:ext cx="8229600" cy="490066"/>
          </a:xfrm>
        </p:spPr>
        <p:txBody>
          <a:bodyPr>
            <a:noAutofit/>
          </a:bodyPr>
          <a:lstStyle/>
          <a:p>
            <a:r>
              <a:rPr lang="es-ES" sz="2800" b="1" dirty="0" smtClean="0">
                <a:solidFill>
                  <a:schemeClr val="bg2">
                    <a:lumMod val="75000"/>
                  </a:schemeClr>
                </a:solidFill>
                <a:effectLst>
                  <a:outerShdw blurRad="38100" dist="38100" dir="2700000" algn="tl">
                    <a:srgbClr val="000000">
                      <a:alpha val="43137"/>
                    </a:srgbClr>
                  </a:outerShdw>
                </a:effectLst>
                <a:latin typeface="Goudy Stout" panose="0202090407030B020401" pitchFamily="18" charset="0"/>
              </a:rPr>
              <a:t>PREDICCIÓN DE ICTUS</a:t>
            </a:r>
            <a:endParaRPr lang="es-ES" sz="2800" b="1" dirty="0">
              <a:solidFill>
                <a:schemeClr val="bg2">
                  <a:lumMod val="75000"/>
                </a:schemeClr>
              </a:solidFill>
              <a:effectLst>
                <a:outerShdw blurRad="38100" dist="38100" dir="2700000" algn="tl">
                  <a:srgbClr val="000000">
                    <a:alpha val="43137"/>
                  </a:srgbClr>
                </a:outerShdw>
              </a:effectLst>
              <a:latin typeface="Goudy Stout" panose="0202090407030B020401" pitchFamily="18" charset="0"/>
            </a:endParaRPr>
          </a:p>
        </p:txBody>
      </p:sp>
      <p:sp>
        <p:nvSpPr>
          <p:cNvPr id="12" name="4 Título"/>
          <p:cNvSpPr txBox="1">
            <a:spLocks/>
          </p:cNvSpPr>
          <p:nvPr/>
        </p:nvSpPr>
        <p:spPr>
          <a:xfrm>
            <a:off x="7668344" y="1268760"/>
            <a:ext cx="720080" cy="51125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2200" b="1" dirty="0" smtClean="0">
                <a:solidFill>
                  <a:schemeClr val="bg2">
                    <a:lumMod val="75000"/>
                  </a:schemeClr>
                </a:solidFill>
                <a:effectLst>
                  <a:outerShdw blurRad="38100" dist="38100" dir="2700000" algn="tl">
                    <a:srgbClr val="000000">
                      <a:alpha val="43137"/>
                    </a:srgbClr>
                  </a:outerShdw>
                </a:effectLst>
                <a:latin typeface="Goudy Stout" panose="0202090407030B020401" pitchFamily="18" charset="0"/>
              </a:rPr>
              <a:t>DATA</a:t>
            </a:r>
          </a:p>
          <a:p>
            <a:endParaRPr lang="es-ES" sz="2200" b="1" dirty="0">
              <a:solidFill>
                <a:schemeClr val="bg2">
                  <a:lumMod val="75000"/>
                </a:schemeClr>
              </a:solidFill>
              <a:effectLst>
                <a:outerShdw blurRad="38100" dist="38100" dir="2700000" algn="tl">
                  <a:srgbClr val="000000">
                    <a:alpha val="43137"/>
                  </a:srgbClr>
                </a:outerShdw>
              </a:effectLst>
              <a:latin typeface="Goudy Stout" panose="0202090407030B020401" pitchFamily="18" charset="0"/>
            </a:endParaRPr>
          </a:p>
          <a:p>
            <a:r>
              <a:rPr lang="es-ES" sz="2200" b="1" dirty="0" smtClean="0">
                <a:solidFill>
                  <a:schemeClr val="bg2">
                    <a:lumMod val="75000"/>
                  </a:schemeClr>
                </a:solidFill>
                <a:effectLst>
                  <a:outerShdw blurRad="38100" dist="38100" dir="2700000" algn="tl">
                    <a:srgbClr val="000000">
                      <a:alpha val="43137"/>
                    </a:srgbClr>
                  </a:outerShdw>
                </a:effectLst>
                <a:latin typeface="Goudy Stout" panose="0202090407030B020401" pitchFamily="18" charset="0"/>
              </a:rPr>
              <a:t>SCIENCE</a:t>
            </a:r>
            <a:endParaRPr lang="es-ES" sz="2200" b="1" dirty="0">
              <a:solidFill>
                <a:schemeClr val="bg2">
                  <a:lumMod val="75000"/>
                </a:schemeClr>
              </a:solidFill>
              <a:effectLst>
                <a:outerShdw blurRad="38100" dist="38100" dir="2700000" algn="tl">
                  <a:srgbClr val="000000">
                    <a:alpha val="43137"/>
                  </a:srgbClr>
                </a:outerShdw>
              </a:effectLst>
              <a:latin typeface="Goudy Stout" panose="0202090407030B020401" pitchFamily="18" charset="0"/>
            </a:endParaRPr>
          </a:p>
        </p:txBody>
      </p:sp>
      <p:sp>
        <p:nvSpPr>
          <p:cNvPr id="13" name="4 Título"/>
          <p:cNvSpPr txBox="1">
            <a:spLocks/>
          </p:cNvSpPr>
          <p:nvPr/>
        </p:nvSpPr>
        <p:spPr>
          <a:xfrm>
            <a:off x="899592" y="1340768"/>
            <a:ext cx="648072" cy="51125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2200" b="1" dirty="0" smtClean="0">
                <a:solidFill>
                  <a:schemeClr val="bg2">
                    <a:lumMod val="75000"/>
                  </a:schemeClr>
                </a:solidFill>
                <a:effectLst>
                  <a:outerShdw blurRad="38100" dist="38100" dir="2700000" algn="tl">
                    <a:srgbClr val="000000">
                      <a:alpha val="43137"/>
                    </a:srgbClr>
                  </a:outerShdw>
                </a:effectLst>
                <a:latin typeface="Goudy Stout" panose="0202090407030B020401" pitchFamily="18" charset="0"/>
              </a:rPr>
              <a:t>MACHINE</a:t>
            </a:r>
          </a:p>
          <a:p>
            <a:r>
              <a:rPr lang="es-ES" sz="2200" b="1" dirty="0" smtClean="0">
                <a:solidFill>
                  <a:schemeClr val="bg2">
                    <a:lumMod val="75000"/>
                  </a:schemeClr>
                </a:solidFill>
                <a:effectLst>
                  <a:outerShdw blurRad="38100" dist="38100" dir="2700000" algn="tl">
                    <a:srgbClr val="000000">
                      <a:alpha val="43137"/>
                    </a:srgbClr>
                  </a:outerShdw>
                </a:effectLst>
                <a:latin typeface="Goudy Stout" panose="0202090407030B020401" pitchFamily="18" charset="0"/>
              </a:rPr>
              <a:t> LEARNING</a:t>
            </a:r>
            <a:endParaRPr lang="es-ES" sz="2200" b="1" dirty="0">
              <a:solidFill>
                <a:schemeClr val="bg2">
                  <a:lumMod val="75000"/>
                </a:schemeClr>
              </a:solidFill>
              <a:effectLst>
                <a:outerShdw blurRad="38100" dist="38100" dir="2700000" algn="tl">
                  <a:srgbClr val="000000">
                    <a:alpha val="43137"/>
                  </a:srgbClr>
                </a:outerShdw>
              </a:effectLst>
              <a:latin typeface="Goudy Stout" panose="0202090407030B020401" pitchFamily="18" charset="0"/>
            </a:endParaRPr>
          </a:p>
        </p:txBody>
      </p:sp>
    </p:spTree>
    <p:extLst>
      <p:ext uri="{BB962C8B-B14F-4D97-AF65-F5344CB8AC3E}">
        <p14:creationId xmlns:p14="http://schemas.microsoft.com/office/powerpoint/2010/main" val="22233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77250"/>
            <a:ext cx="9144000" cy="1875886"/>
          </a:xfrm>
          <a:prstGeom prst="rect">
            <a:avLst/>
          </a:prstGeom>
        </p:spPr>
      </p:pic>
      <p:sp>
        <p:nvSpPr>
          <p:cNvPr id="3" name="2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ANALIZANDO DATOS</a:t>
            </a:r>
            <a:endParaRPr lang="es-ES" sz="2500" b="1" dirty="0">
              <a:solidFill>
                <a:schemeClr val="bg1"/>
              </a:solidFill>
            </a:endParaRPr>
          </a:p>
        </p:txBody>
      </p:sp>
    </p:spTree>
    <p:extLst>
      <p:ext uri="{BB962C8B-B14F-4D97-AF65-F5344CB8AC3E}">
        <p14:creationId xmlns:p14="http://schemas.microsoft.com/office/powerpoint/2010/main" val="1344234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365180"/>
            <a:ext cx="6192688" cy="4800124"/>
          </a:xfrm>
          <a:prstGeom prst="rect">
            <a:avLst/>
          </a:prstGeom>
        </p:spPr>
      </p:pic>
      <p:sp>
        <p:nvSpPr>
          <p:cNvPr id="3" name="2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MODELADO</a:t>
            </a:r>
            <a:endParaRPr lang="es-ES" sz="2500" b="1" dirty="0">
              <a:solidFill>
                <a:schemeClr val="bg1"/>
              </a:solidFill>
            </a:endParaRPr>
          </a:p>
        </p:txBody>
      </p:sp>
      <p:sp>
        <p:nvSpPr>
          <p:cNvPr id="4" name="3 CuadroTexto"/>
          <p:cNvSpPr txBox="1"/>
          <p:nvPr/>
        </p:nvSpPr>
        <p:spPr>
          <a:xfrm>
            <a:off x="1187624" y="719698"/>
            <a:ext cx="6336704" cy="477054"/>
          </a:xfrm>
          <a:prstGeom prst="rect">
            <a:avLst/>
          </a:prstGeom>
          <a:noFill/>
        </p:spPr>
        <p:txBody>
          <a:bodyPr wrap="square" rtlCol="0">
            <a:spAutoFit/>
          </a:bodyPr>
          <a:lstStyle/>
          <a:p>
            <a:pPr algn="ctr"/>
            <a:r>
              <a:rPr lang="es-ES" sz="2500" b="1" dirty="0">
                <a:solidFill>
                  <a:schemeClr val="bg1"/>
                </a:solidFill>
              </a:rPr>
              <a:t>K </a:t>
            </a:r>
            <a:r>
              <a:rPr lang="es-ES" sz="2500" b="1" dirty="0" err="1">
                <a:solidFill>
                  <a:schemeClr val="bg1"/>
                </a:solidFill>
              </a:rPr>
              <a:t>Nearest</a:t>
            </a:r>
            <a:r>
              <a:rPr lang="es-ES" sz="2500" b="1" dirty="0">
                <a:solidFill>
                  <a:schemeClr val="bg1"/>
                </a:solidFill>
              </a:rPr>
              <a:t> </a:t>
            </a:r>
            <a:r>
              <a:rPr lang="es-ES" sz="2500" b="1" dirty="0" err="1">
                <a:solidFill>
                  <a:schemeClr val="bg1"/>
                </a:solidFill>
              </a:rPr>
              <a:t>Neighbors</a:t>
            </a:r>
            <a:endParaRPr lang="es-ES" sz="2500" b="1" dirty="0">
              <a:solidFill>
                <a:schemeClr val="bg1"/>
              </a:solidFill>
            </a:endParaRPr>
          </a:p>
        </p:txBody>
      </p:sp>
    </p:spTree>
    <p:extLst>
      <p:ext uri="{BB962C8B-B14F-4D97-AF65-F5344CB8AC3E}">
        <p14:creationId xmlns:p14="http://schemas.microsoft.com/office/powerpoint/2010/main" val="2644983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3" y="1412776"/>
            <a:ext cx="5934381" cy="4920853"/>
          </a:xfrm>
          <a:prstGeom prst="rect">
            <a:avLst/>
          </a:prstGeom>
        </p:spPr>
      </p:pic>
      <p:sp>
        <p:nvSpPr>
          <p:cNvPr id="3" name="2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MATRIZ DE CONFUSIÓN</a:t>
            </a:r>
            <a:endParaRPr lang="es-ES" sz="2500" b="1" dirty="0">
              <a:solidFill>
                <a:schemeClr val="bg1"/>
              </a:solidFill>
            </a:endParaRPr>
          </a:p>
        </p:txBody>
      </p:sp>
      <p:sp>
        <p:nvSpPr>
          <p:cNvPr id="4" name="3 CuadroTexto"/>
          <p:cNvSpPr txBox="1"/>
          <p:nvPr/>
        </p:nvSpPr>
        <p:spPr>
          <a:xfrm>
            <a:off x="1187624" y="719698"/>
            <a:ext cx="6336704" cy="477054"/>
          </a:xfrm>
          <a:prstGeom prst="rect">
            <a:avLst/>
          </a:prstGeom>
          <a:noFill/>
        </p:spPr>
        <p:txBody>
          <a:bodyPr wrap="square" rtlCol="0">
            <a:spAutoFit/>
          </a:bodyPr>
          <a:lstStyle/>
          <a:p>
            <a:pPr algn="ctr"/>
            <a:r>
              <a:rPr lang="es-ES" sz="2500" b="1" dirty="0" err="1" smtClean="0">
                <a:solidFill>
                  <a:schemeClr val="bg1"/>
                </a:solidFill>
              </a:rPr>
              <a:t>Validation</a:t>
            </a:r>
            <a:endParaRPr lang="es-ES" sz="2500" b="1" dirty="0">
              <a:solidFill>
                <a:schemeClr val="bg1"/>
              </a:solidFill>
            </a:endParaRPr>
          </a:p>
        </p:txBody>
      </p:sp>
    </p:spTree>
    <p:extLst>
      <p:ext uri="{BB962C8B-B14F-4D97-AF65-F5344CB8AC3E}">
        <p14:creationId xmlns:p14="http://schemas.microsoft.com/office/powerpoint/2010/main" val="3952851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412777"/>
            <a:ext cx="5904656" cy="4896543"/>
          </a:xfrm>
          <a:prstGeom prst="rect">
            <a:avLst/>
          </a:prstGeom>
        </p:spPr>
      </p:pic>
      <p:sp>
        <p:nvSpPr>
          <p:cNvPr id="3" name="2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MATRIZ DE CONFUSIÓN</a:t>
            </a:r>
            <a:endParaRPr lang="es-ES" sz="2500" b="1" dirty="0">
              <a:solidFill>
                <a:schemeClr val="bg1"/>
              </a:solidFill>
            </a:endParaRPr>
          </a:p>
        </p:txBody>
      </p:sp>
      <p:sp>
        <p:nvSpPr>
          <p:cNvPr id="4" name="3 CuadroTexto"/>
          <p:cNvSpPr txBox="1"/>
          <p:nvPr/>
        </p:nvSpPr>
        <p:spPr>
          <a:xfrm>
            <a:off x="1187624" y="719698"/>
            <a:ext cx="6336704" cy="477054"/>
          </a:xfrm>
          <a:prstGeom prst="rect">
            <a:avLst/>
          </a:prstGeom>
          <a:noFill/>
        </p:spPr>
        <p:txBody>
          <a:bodyPr wrap="square" rtlCol="0">
            <a:spAutoFit/>
          </a:bodyPr>
          <a:lstStyle/>
          <a:p>
            <a:pPr algn="ctr"/>
            <a:r>
              <a:rPr lang="es-ES" sz="2500" b="1" dirty="0" smtClean="0">
                <a:solidFill>
                  <a:schemeClr val="bg1"/>
                </a:solidFill>
              </a:rPr>
              <a:t>Test</a:t>
            </a:r>
            <a:endParaRPr lang="es-ES" sz="2500" b="1" dirty="0">
              <a:solidFill>
                <a:schemeClr val="bg1"/>
              </a:solidFill>
            </a:endParaRPr>
          </a:p>
        </p:txBody>
      </p:sp>
    </p:spTree>
    <p:extLst>
      <p:ext uri="{BB962C8B-B14F-4D97-AF65-F5344CB8AC3E}">
        <p14:creationId xmlns:p14="http://schemas.microsoft.com/office/powerpoint/2010/main" val="2373235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3000" r="-43000"/>
          </a:stretch>
        </a:blipFill>
        <a:effectLst/>
      </p:bgPr>
    </p:bg>
    <p:spTree>
      <p:nvGrpSpPr>
        <p:cNvPr id="1" name=""/>
        <p:cNvGrpSpPr/>
        <p:nvPr/>
      </p:nvGrpSpPr>
      <p:grpSpPr>
        <a:xfrm>
          <a:off x="0" y="0"/>
          <a:ext cx="0" cy="0"/>
          <a:chOff x="0" y="0"/>
          <a:chExt cx="0" cy="0"/>
        </a:xfrm>
      </p:grpSpPr>
      <p:sp>
        <p:nvSpPr>
          <p:cNvPr id="3" name="2 CuadroTexto"/>
          <p:cNvSpPr txBox="1"/>
          <p:nvPr/>
        </p:nvSpPr>
        <p:spPr>
          <a:xfrm>
            <a:off x="1187624" y="858778"/>
            <a:ext cx="6336704" cy="553998"/>
          </a:xfrm>
          <a:prstGeom prst="rect">
            <a:avLst/>
          </a:prstGeom>
          <a:noFill/>
        </p:spPr>
        <p:txBody>
          <a:bodyPr wrap="square" rtlCol="0">
            <a:spAutoFit/>
          </a:bodyPr>
          <a:lstStyle/>
          <a:p>
            <a:pPr algn="ctr"/>
            <a:r>
              <a:rPr lang="es-ES" sz="3000" b="1" dirty="0" smtClean="0">
                <a:solidFill>
                  <a:schemeClr val="bg1"/>
                </a:solidFill>
              </a:rPr>
              <a:t>CONCLUSIÓN</a:t>
            </a:r>
            <a:endParaRPr lang="es-ES" sz="3000" b="1" dirty="0">
              <a:solidFill>
                <a:schemeClr val="bg1"/>
              </a:solidFill>
            </a:endParaRPr>
          </a:p>
        </p:txBody>
      </p:sp>
      <p:sp>
        <p:nvSpPr>
          <p:cNvPr id="4" name="3 CuadroTexto"/>
          <p:cNvSpPr txBox="1"/>
          <p:nvPr/>
        </p:nvSpPr>
        <p:spPr>
          <a:xfrm>
            <a:off x="611560" y="1772816"/>
            <a:ext cx="7776864" cy="4708981"/>
          </a:xfrm>
          <a:prstGeom prst="rect">
            <a:avLst/>
          </a:prstGeom>
          <a:noFill/>
        </p:spPr>
        <p:txBody>
          <a:bodyPr wrap="square" rtlCol="0">
            <a:spAutoFit/>
          </a:bodyPr>
          <a:lstStyle/>
          <a:p>
            <a:pPr marL="457200" indent="-457200">
              <a:buFont typeface="Arial" panose="020B0604020202020204" pitchFamily="34" charset="0"/>
              <a:buChar char="•"/>
            </a:pPr>
            <a:r>
              <a:rPr lang="es-ES" sz="3000" b="1" dirty="0">
                <a:solidFill>
                  <a:schemeClr val="bg1"/>
                </a:solidFill>
              </a:rPr>
              <a:t>No te </a:t>
            </a:r>
            <a:r>
              <a:rPr lang="es-ES" sz="3000" b="1" dirty="0" smtClean="0">
                <a:solidFill>
                  <a:schemeClr val="bg1"/>
                </a:solidFill>
              </a:rPr>
              <a:t>cases</a:t>
            </a:r>
          </a:p>
          <a:p>
            <a:pPr marL="457200" indent="-457200">
              <a:buFont typeface="Arial" panose="020B0604020202020204" pitchFamily="34" charset="0"/>
              <a:buChar char="•"/>
            </a:pPr>
            <a:endParaRPr lang="es-ES" sz="3000" b="1" dirty="0" smtClean="0">
              <a:solidFill>
                <a:schemeClr val="bg1"/>
              </a:solidFill>
            </a:endParaRPr>
          </a:p>
          <a:p>
            <a:pPr marL="457200" indent="-457200">
              <a:buFont typeface="Arial" panose="020B0604020202020204" pitchFamily="34" charset="0"/>
              <a:buChar char="•"/>
            </a:pPr>
            <a:r>
              <a:rPr lang="es-ES" sz="3000" b="1" dirty="0" smtClean="0">
                <a:solidFill>
                  <a:schemeClr val="bg1"/>
                </a:solidFill>
              </a:rPr>
              <a:t>Se funcionario ….. si no trabajas mejor</a:t>
            </a:r>
          </a:p>
          <a:p>
            <a:pPr marL="457200" indent="-457200">
              <a:buFont typeface="Arial" panose="020B0604020202020204" pitchFamily="34" charset="0"/>
              <a:buChar char="•"/>
            </a:pPr>
            <a:endParaRPr lang="es-ES" sz="3000" b="1" dirty="0" smtClean="0">
              <a:solidFill>
                <a:schemeClr val="bg1"/>
              </a:solidFill>
            </a:endParaRPr>
          </a:p>
          <a:p>
            <a:pPr marL="457200" indent="-457200">
              <a:buFont typeface="Arial" panose="020B0604020202020204" pitchFamily="34" charset="0"/>
              <a:buChar char="•"/>
            </a:pPr>
            <a:r>
              <a:rPr lang="es-ES" sz="3000" b="1" dirty="0" smtClean="0">
                <a:solidFill>
                  <a:schemeClr val="bg1"/>
                </a:solidFill>
              </a:rPr>
              <a:t>Vete </a:t>
            </a:r>
            <a:r>
              <a:rPr lang="es-ES" sz="3000" b="1" dirty="0">
                <a:solidFill>
                  <a:schemeClr val="bg1"/>
                </a:solidFill>
              </a:rPr>
              <a:t>al campo a </a:t>
            </a:r>
            <a:r>
              <a:rPr lang="es-ES" sz="3000" b="1" dirty="0" smtClean="0">
                <a:solidFill>
                  <a:schemeClr val="bg1"/>
                </a:solidFill>
              </a:rPr>
              <a:t>vivir</a:t>
            </a:r>
          </a:p>
          <a:p>
            <a:pPr marL="457200" indent="-457200">
              <a:buFont typeface="Arial" panose="020B0604020202020204" pitchFamily="34" charset="0"/>
              <a:buChar char="•"/>
            </a:pPr>
            <a:endParaRPr lang="es-ES" sz="3000" b="1" dirty="0" smtClean="0">
              <a:solidFill>
                <a:schemeClr val="bg1"/>
              </a:solidFill>
            </a:endParaRPr>
          </a:p>
          <a:p>
            <a:pPr marL="457200" indent="-457200">
              <a:buFont typeface="Arial" panose="020B0604020202020204" pitchFamily="34" charset="0"/>
              <a:buChar char="•"/>
            </a:pPr>
            <a:r>
              <a:rPr lang="es-ES" sz="3000" b="1" dirty="0" smtClean="0">
                <a:solidFill>
                  <a:schemeClr val="bg1"/>
                </a:solidFill>
              </a:rPr>
              <a:t>Y menos fumar</a:t>
            </a:r>
          </a:p>
          <a:p>
            <a:pPr marL="457200" indent="-457200">
              <a:buFont typeface="Arial" panose="020B0604020202020204" pitchFamily="34" charset="0"/>
              <a:buChar char="•"/>
            </a:pPr>
            <a:endParaRPr lang="es-ES" sz="3000" b="1" dirty="0" smtClean="0">
              <a:solidFill>
                <a:schemeClr val="bg1"/>
              </a:solidFill>
            </a:endParaRPr>
          </a:p>
          <a:p>
            <a:pPr marL="457200" indent="-457200">
              <a:buFont typeface="Arial" panose="020B0604020202020204" pitchFamily="34" charset="0"/>
              <a:buChar char="•"/>
            </a:pPr>
            <a:endParaRPr lang="es-ES" sz="3000" b="1" dirty="0">
              <a:solidFill>
                <a:schemeClr val="bg1"/>
              </a:solidFill>
            </a:endParaRPr>
          </a:p>
          <a:p>
            <a:pPr marL="457200" indent="-457200">
              <a:buFont typeface="Arial" panose="020B0604020202020204" pitchFamily="34" charset="0"/>
              <a:buChar char="•"/>
            </a:pPr>
            <a:r>
              <a:rPr lang="es-ES" sz="3000" b="1" dirty="0" smtClean="0">
                <a:solidFill>
                  <a:schemeClr val="bg1"/>
                </a:solidFill>
              </a:rPr>
              <a:t>Y por supuesto, come de forma saludable!!!!</a:t>
            </a:r>
            <a:endParaRPr lang="es-ES" sz="3000" b="1" dirty="0">
              <a:solidFill>
                <a:schemeClr val="bg1"/>
              </a:solidFill>
            </a:endParaRPr>
          </a:p>
        </p:txBody>
      </p:sp>
    </p:spTree>
    <p:extLst>
      <p:ext uri="{BB962C8B-B14F-4D97-AF65-F5344CB8AC3E}">
        <p14:creationId xmlns:p14="http://schemas.microsoft.com/office/powerpoint/2010/main" val="3735376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b="-10000"/>
          </a:stretch>
        </a:blipFill>
        <a:effectLst/>
      </p:bgPr>
    </p:bg>
    <p:spTree>
      <p:nvGrpSpPr>
        <p:cNvPr id="1" name=""/>
        <p:cNvGrpSpPr/>
        <p:nvPr/>
      </p:nvGrpSpPr>
      <p:grpSpPr>
        <a:xfrm>
          <a:off x="0" y="0"/>
          <a:ext cx="0" cy="0"/>
          <a:chOff x="0" y="0"/>
          <a:chExt cx="0" cy="0"/>
        </a:xfrm>
      </p:grpSpPr>
      <p:sp>
        <p:nvSpPr>
          <p:cNvPr id="4" name="3 Título"/>
          <p:cNvSpPr>
            <a:spLocks noGrp="1"/>
          </p:cNvSpPr>
          <p:nvPr>
            <p:ph type="title"/>
          </p:nvPr>
        </p:nvSpPr>
        <p:spPr>
          <a:xfrm>
            <a:off x="457200" y="116632"/>
            <a:ext cx="8229600" cy="580634"/>
          </a:xfrm>
        </p:spPr>
        <p:txBody>
          <a:bodyPr>
            <a:normAutofit fontScale="90000"/>
          </a:bodyPr>
          <a:lstStyle/>
          <a:p>
            <a:r>
              <a:rPr lang="es-ES" b="1" dirty="0" smtClean="0">
                <a:solidFill>
                  <a:schemeClr val="bg1"/>
                </a:solidFill>
                <a:latin typeface="Goudy Old Style" panose="02020502050305020303" pitchFamily="18" charset="0"/>
              </a:rPr>
              <a:t>PRESENTACIÓN</a:t>
            </a:r>
            <a:endParaRPr lang="es-ES" b="1" dirty="0">
              <a:solidFill>
                <a:schemeClr val="bg1"/>
              </a:solidFill>
              <a:latin typeface="Goudy Old Style" panose="02020502050305020303" pitchFamily="18" charset="0"/>
            </a:endParaRPr>
          </a:p>
        </p:txBody>
      </p:sp>
      <p:sp>
        <p:nvSpPr>
          <p:cNvPr id="5" name="4 Marcador de contenido"/>
          <p:cNvSpPr>
            <a:spLocks noGrp="1"/>
          </p:cNvSpPr>
          <p:nvPr>
            <p:ph idx="1"/>
          </p:nvPr>
        </p:nvSpPr>
        <p:spPr>
          <a:xfrm>
            <a:off x="179512" y="836712"/>
            <a:ext cx="8856984" cy="4525963"/>
          </a:xfrm>
        </p:spPr>
        <p:txBody>
          <a:bodyPr>
            <a:noAutofit/>
          </a:bodyPr>
          <a:lstStyle/>
          <a:p>
            <a:r>
              <a:rPr lang="es-ES" sz="1800" dirty="0" smtClean="0">
                <a:solidFill>
                  <a:schemeClr val="bg1"/>
                </a:solidFill>
              </a:rPr>
              <a:t>Un </a:t>
            </a:r>
            <a:r>
              <a:rPr lang="es-ES" sz="1800" dirty="0">
                <a:solidFill>
                  <a:schemeClr val="bg1"/>
                </a:solidFill>
              </a:rPr>
              <a:t>accidente cerebrovascular o ataque cerebral sucede cuando se detiene el flujo sanguíneo a parte del cerebro. Al no poder recibir el oxígeno y nutrientes que necesitan, las células cerebrales comienzan a morir en minutos. Esto puede causar un daño severo al cerebro, discapacidad permanente e incluso la muerte.</a:t>
            </a:r>
          </a:p>
          <a:p>
            <a:endParaRPr lang="es-ES" sz="1800" b="1" dirty="0" smtClean="0">
              <a:solidFill>
                <a:schemeClr val="bg1"/>
              </a:solidFill>
            </a:endParaRPr>
          </a:p>
          <a:p>
            <a:r>
              <a:rPr lang="es-ES" sz="2000" b="1" dirty="0" smtClean="0">
                <a:solidFill>
                  <a:schemeClr val="bg1"/>
                </a:solidFill>
              </a:rPr>
              <a:t>¿</a:t>
            </a:r>
            <a:r>
              <a:rPr lang="es-ES" sz="2000" b="1" dirty="0">
                <a:solidFill>
                  <a:schemeClr val="bg1"/>
                </a:solidFill>
              </a:rPr>
              <a:t>Y si una persona pudiera saber que tiene una alta probabilidad de sufrir un ictus en los próximos años?</a:t>
            </a:r>
          </a:p>
          <a:p>
            <a:pPr marL="0" indent="0">
              <a:buNone/>
            </a:pPr>
            <a:endParaRPr lang="es-ES" sz="1800" dirty="0">
              <a:solidFill>
                <a:schemeClr val="bg1"/>
              </a:solidFill>
            </a:endParaRPr>
          </a:p>
          <a:p>
            <a:r>
              <a:rPr lang="es-ES" sz="1800" dirty="0">
                <a:solidFill>
                  <a:schemeClr val="bg1"/>
                </a:solidFill>
              </a:rPr>
              <a:t>Vamos a diseñar un algoritmo que vaticine si un paciente es propenso a desarrollar un infarto cerebral.</a:t>
            </a:r>
          </a:p>
          <a:p>
            <a:pPr marL="0" indent="0">
              <a:buNone/>
            </a:pPr>
            <a:endParaRPr lang="es-ES" sz="1800" dirty="0">
              <a:solidFill>
                <a:schemeClr val="bg1"/>
              </a:solidFill>
            </a:endParaRPr>
          </a:p>
          <a:p>
            <a:r>
              <a:rPr lang="es-ES" sz="1800" dirty="0">
                <a:solidFill>
                  <a:schemeClr val="bg1"/>
                </a:solidFill>
              </a:rPr>
              <a:t>El objetivo es encontrar el algoritmo de clasificación que mejor encaje en los problemas de predicción dadas las características del problema, por lo que se estudiará prácticamente cada tipo de algoritmo de aprendizaje supervisado viendo cómo se comporta.</a:t>
            </a:r>
          </a:p>
        </p:txBody>
      </p:sp>
    </p:spTree>
    <p:extLst>
      <p:ext uri="{BB962C8B-B14F-4D97-AF65-F5344CB8AC3E}">
        <p14:creationId xmlns:p14="http://schemas.microsoft.com/office/powerpoint/2010/main" val="3663519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3 Título"/>
          <p:cNvSpPr>
            <a:spLocks noGrp="1"/>
          </p:cNvSpPr>
          <p:nvPr>
            <p:ph type="title"/>
          </p:nvPr>
        </p:nvSpPr>
        <p:spPr>
          <a:xfrm>
            <a:off x="457200" y="116632"/>
            <a:ext cx="8229600" cy="580634"/>
          </a:xfrm>
        </p:spPr>
        <p:txBody>
          <a:bodyPr>
            <a:normAutofit fontScale="90000"/>
          </a:bodyPr>
          <a:lstStyle/>
          <a:p>
            <a:r>
              <a:rPr lang="es-ES" b="1" dirty="0" smtClean="0">
                <a:solidFill>
                  <a:schemeClr val="bg1"/>
                </a:solidFill>
                <a:latin typeface="Goudy Old Style" panose="02020502050305020303" pitchFamily="18" charset="0"/>
              </a:rPr>
              <a:t>CONJUNTO DE DATOS</a:t>
            </a:r>
            <a:endParaRPr lang="es-ES" b="1" dirty="0">
              <a:solidFill>
                <a:schemeClr val="bg1"/>
              </a:solidFill>
              <a:latin typeface="Goudy Old Style" panose="02020502050305020303" pitchFamily="18" charset="0"/>
            </a:endParaRPr>
          </a:p>
        </p:txBody>
      </p:sp>
      <p:sp>
        <p:nvSpPr>
          <p:cNvPr id="5" name="4 Marcador de contenido"/>
          <p:cNvSpPr>
            <a:spLocks noGrp="1"/>
          </p:cNvSpPr>
          <p:nvPr>
            <p:ph idx="1"/>
          </p:nvPr>
        </p:nvSpPr>
        <p:spPr>
          <a:xfrm>
            <a:off x="179512" y="1700808"/>
            <a:ext cx="8856984" cy="2448272"/>
          </a:xfrm>
        </p:spPr>
        <p:txBody>
          <a:bodyPr>
            <a:noAutofit/>
          </a:bodyPr>
          <a:lstStyle/>
          <a:p>
            <a:r>
              <a:rPr lang="es-ES" sz="1800" dirty="0">
                <a:solidFill>
                  <a:schemeClr val="bg1"/>
                </a:solidFill>
              </a:rPr>
              <a:t>Contamos con un </a:t>
            </a:r>
            <a:r>
              <a:rPr lang="es-ES" sz="1800" dirty="0" err="1">
                <a:solidFill>
                  <a:schemeClr val="bg1"/>
                </a:solidFill>
              </a:rPr>
              <a:t>dataset</a:t>
            </a:r>
            <a:r>
              <a:rPr lang="es-ES" sz="1800" dirty="0">
                <a:solidFill>
                  <a:schemeClr val="bg1"/>
                </a:solidFill>
              </a:rPr>
              <a:t> de 40.910 registros para realizar el Train, </a:t>
            </a:r>
            <a:r>
              <a:rPr lang="es-ES" sz="1800" dirty="0" err="1">
                <a:solidFill>
                  <a:schemeClr val="bg1"/>
                </a:solidFill>
              </a:rPr>
              <a:t>Validation</a:t>
            </a:r>
            <a:r>
              <a:rPr lang="es-ES" sz="1800" dirty="0">
                <a:solidFill>
                  <a:schemeClr val="bg1"/>
                </a:solidFill>
              </a:rPr>
              <a:t> y Test.</a:t>
            </a:r>
          </a:p>
          <a:p>
            <a:endParaRPr lang="es-ES" sz="1800" dirty="0">
              <a:solidFill>
                <a:schemeClr val="bg1"/>
              </a:solidFill>
            </a:endParaRPr>
          </a:p>
          <a:p>
            <a:r>
              <a:rPr lang="es-ES" sz="1800" dirty="0">
                <a:solidFill>
                  <a:schemeClr val="bg1"/>
                </a:solidFill>
              </a:rPr>
              <a:t>Cada registro muestra información de un paciente.</a:t>
            </a:r>
          </a:p>
          <a:p>
            <a:endParaRPr lang="es-ES" sz="1800" dirty="0">
              <a:solidFill>
                <a:schemeClr val="bg1"/>
              </a:solidFill>
            </a:endParaRPr>
          </a:p>
          <a:p>
            <a:r>
              <a:rPr lang="es-ES" sz="1800" dirty="0">
                <a:solidFill>
                  <a:schemeClr val="bg1"/>
                </a:solidFill>
              </a:rPr>
              <a:t>Disponemos de 11 columnas: </a:t>
            </a:r>
          </a:p>
          <a:p>
            <a:pPr lvl="1"/>
            <a:r>
              <a:rPr lang="es-ES" sz="1400" dirty="0" smtClean="0">
                <a:solidFill>
                  <a:schemeClr val="bg1"/>
                </a:solidFill>
              </a:rPr>
              <a:t>4 </a:t>
            </a:r>
            <a:r>
              <a:rPr lang="es-ES" sz="1400" dirty="0">
                <a:solidFill>
                  <a:schemeClr val="bg1"/>
                </a:solidFill>
              </a:rPr>
              <a:t>columnas de tipo float64.</a:t>
            </a:r>
          </a:p>
          <a:p>
            <a:pPr lvl="1"/>
            <a:r>
              <a:rPr lang="es-ES" sz="1400" dirty="0" smtClean="0">
                <a:solidFill>
                  <a:schemeClr val="bg1"/>
                </a:solidFill>
              </a:rPr>
              <a:t>7 </a:t>
            </a:r>
            <a:r>
              <a:rPr lang="es-ES" sz="1400" dirty="0">
                <a:solidFill>
                  <a:schemeClr val="bg1"/>
                </a:solidFill>
              </a:rPr>
              <a:t>columnas de tipo int64, incluida la target --&gt; Infarto (</a:t>
            </a:r>
            <a:r>
              <a:rPr lang="es-ES" sz="1400" dirty="0" err="1">
                <a:solidFill>
                  <a:schemeClr val="bg1"/>
                </a:solidFill>
              </a:rPr>
              <a:t>stroke</a:t>
            </a:r>
            <a:r>
              <a:rPr lang="es-ES" sz="1400" dirty="0">
                <a:solidFill>
                  <a:schemeClr val="bg1"/>
                </a:solidFill>
              </a:rPr>
              <a:t>).</a:t>
            </a:r>
          </a:p>
        </p:txBody>
      </p:sp>
    </p:spTree>
    <p:extLst>
      <p:ext uri="{BB962C8B-B14F-4D97-AF65-F5344CB8AC3E}">
        <p14:creationId xmlns:p14="http://schemas.microsoft.com/office/powerpoint/2010/main" val="2239346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Marcador de contenido"/>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95736" y="1080675"/>
            <a:ext cx="4392488" cy="4796597"/>
          </a:xfrm>
        </p:spPr>
      </p:pic>
      <p:sp>
        <p:nvSpPr>
          <p:cNvPr id="7" name="6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ANALIZANDO DATOS</a:t>
            </a:r>
            <a:endParaRPr lang="es-ES" sz="2500" b="1" dirty="0">
              <a:solidFill>
                <a:schemeClr val="bg1"/>
              </a:solidFill>
            </a:endParaRPr>
          </a:p>
        </p:txBody>
      </p:sp>
    </p:spTree>
    <p:extLst>
      <p:ext uri="{BB962C8B-B14F-4D97-AF65-F5344CB8AC3E}">
        <p14:creationId xmlns:p14="http://schemas.microsoft.com/office/powerpoint/2010/main" val="4233176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3898" y="1097005"/>
            <a:ext cx="8192558" cy="5500347"/>
          </a:xfrm>
        </p:spPr>
      </p:pic>
      <p:sp>
        <p:nvSpPr>
          <p:cNvPr id="4" name="3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ANALIZANDO DATOS</a:t>
            </a:r>
            <a:endParaRPr lang="es-ES" sz="2500" b="1" dirty="0">
              <a:solidFill>
                <a:schemeClr val="bg1"/>
              </a:solidFill>
            </a:endParaRPr>
          </a:p>
        </p:txBody>
      </p:sp>
    </p:spTree>
    <p:extLst>
      <p:ext uri="{BB962C8B-B14F-4D97-AF65-F5344CB8AC3E}">
        <p14:creationId xmlns:p14="http://schemas.microsoft.com/office/powerpoint/2010/main" val="3046549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3898" y="1439514"/>
            <a:ext cx="8192558" cy="3951233"/>
          </a:xfrm>
        </p:spPr>
      </p:pic>
      <p:sp>
        <p:nvSpPr>
          <p:cNvPr id="3" name="2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ANALIZANDO DATOS</a:t>
            </a:r>
            <a:endParaRPr lang="es-ES" sz="2500" b="1" dirty="0">
              <a:solidFill>
                <a:schemeClr val="bg1"/>
              </a:solidFill>
            </a:endParaRPr>
          </a:p>
        </p:txBody>
      </p:sp>
    </p:spTree>
    <p:extLst>
      <p:ext uri="{BB962C8B-B14F-4D97-AF65-F5344CB8AC3E}">
        <p14:creationId xmlns:p14="http://schemas.microsoft.com/office/powerpoint/2010/main" val="1143445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7" y="1813145"/>
            <a:ext cx="9058360" cy="1399149"/>
          </a:xfrm>
          <a:prstGeom prst="rect">
            <a:avLst/>
          </a:prstGeom>
        </p:spPr>
      </p:pic>
      <p:pic>
        <p:nvPicPr>
          <p:cNvPr id="5" name="4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41" y="3969641"/>
            <a:ext cx="9058363" cy="1403575"/>
          </a:xfrm>
          <a:prstGeom prst="rect">
            <a:avLst/>
          </a:prstGeom>
        </p:spPr>
      </p:pic>
      <p:sp>
        <p:nvSpPr>
          <p:cNvPr id="7" name="6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ANALIZANDO DATOS</a:t>
            </a:r>
            <a:endParaRPr lang="es-ES" sz="2500" b="1" dirty="0">
              <a:solidFill>
                <a:schemeClr val="bg1"/>
              </a:solidFill>
            </a:endParaRPr>
          </a:p>
        </p:txBody>
      </p:sp>
    </p:spTree>
    <p:extLst>
      <p:ext uri="{BB962C8B-B14F-4D97-AF65-F5344CB8AC3E}">
        <p14:creationId xmlns:p14="http://schemas.microsoft.com/office/powerpoint/2010/main" val="944491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4" y="2884388"/>
            <a:ext cx="9058360" cy="1192684"/>
          </a:xfrm>
          <a:prstGeom prst="rect">
            <a:avLst/>
          </a:prstGeom>
        </p:spPr>
      </p:pic>
      <p:sp>
        <p:nvSpPr>
          <p:cNvPr id="7" name="6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ANALIZANDO DATOS</a:t>
            </a:r>
            <a:endParaRPr lang="es-ES" sz="2500" b="1" dirty="0">
              <a:solidFill>
                <a:schemeClr val="bg1"/>
              </a:solidFill>
            </a:endParaRPr>
          </a:p>
        </p:txBody>
      </p:sp>
    </p:spTree>
    <p:extLst>
      <p:ext uri="{BB962C8B-B14F-4D97-AF65-F5344CB8AC3E}">
        <p14:creationId xmlns:p14="http://schemas.microsoft.com/office/powerpoint/2010/main" val="4154725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51569"/>
            <a:ext cx="9144000" cy="2661607"/>
          </a:xfrm>
          <a:prstGeom prst="rect">
            <a:avLst/>
          </a:prstGeom>
        </p:spPr>
      </p:pic>
      <p:sp>
        <p:nvSpPr>
          <p:cNvPr id="6" name="5 CuadroTexto"/>
          <p:cNvSpPr txBox="1"/>
          <p:nvPr/>
        </p:nvSpPr>
        <p:spPr>
          <a:xfrm>
            <a:off x="1187624" y="188640"/>
            <a:ext cx="6336704" cy="477054"/>
          </a:xfrm>
          <a:prstGeom prst="rect">
            <a:avLst/>
          </a:prstGeom>
          <a:noFill/>
        </p:spPr>
        <p:txBody>
          <a:bodyPr wrap="square" rtlCol="0">
            <a:spAutoFit/>
          </a:bodyPr>
          <a:lstStyle/>
          <a:p>
            <a:pPr algn="ctr"/>
            <a:r>
              <a:rPr lang="es-ES" sz="2500" b="1" dirty="0" smtClean="0">
                <a:solidFill>
                  <a:schemeClr val="bg1"/>
                </a:solidFill>
              </a:rPr>
              <a:t>ANALIZANDO DATOS</a:t>
            </a:r>
            <a:endParaRPr lang="es-ES" sz="2500" b="1" dirty="0">
              <a:solidFill>
                <a:schemeClr val="bg1"/>
              </a:solidFill>
            </a:endParaRPr>
          </a:p>
        </p:txBody>
      </p:sp>
    </p:spTree>
    <p:extLst>
      <p:ext uri="{BB962C8B-B14F-4D97-AF65-F5344CB8AC3E}">
        <p14:creationId xmlns:p14="http://schemas.microsoft.com/office/powerpoint/2010/main" val="4210902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1514</TotalTime>
  <Words>259</Words>
  <Application>Microsoft Office PowerPoint</Application>
  <PresentationFormat>Presentación en pantalla (4:3)</PresentationFormat>
  <Paragraphs>57</Paragraphs>
  <Slides>14</Slides>
  <Notes>11</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PREDICCIÓN DE ICTUS</vt:lpstr>
      <vt:lpstr>PRESENTACIÓN</vt:lpstr>
      <vt:lpstr>CONJUNTO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User;José Ignacio Nevado Gómez</dc:creator>
  <cp:keywords>DATA SCIENCE - EDA - Centros especializados para la educación</cp:keywords>
  <cp:lastModifiedBy>Windows User</cp:lastModifiedBy>
  <cp:revision>103</cp:revision>
  <dcterms:created xsi:type="dcterms:W3CDTF">2023-01-22T15:56:10Z</dcterms:created>
  <dcterms:modified xsi:type="dcterms:W3CDTF">2023-05-12T12:49:51Z</dcterms:modified>
</cp:coreProperties>
</file>