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58" r:id="rId10"/>
    <p:sldId id="265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685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2718-6A1E-4643-A056-7F1F92AB137D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9390-8F40-466B-9066-C7769E0E25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85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2718-6A1E-4643-A056-7F1F92AB137D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9390-8F40-466B-9066-C7769E0E25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04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2718-6A1E-4643-A056-7F1F92AB137D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9390-8F40-466B-9066-C7769E0E25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54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2718-6A1E-4643-A056-7F1F92AB137D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9390-8F40-466B-9066-C7769E0E25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346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2718-6A1E-4643-A056-7F1F92AB137D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9390-8F40-466B-9066-C7769E0E25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590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2718-6A1E-4643-A056-7F1F92AB137D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9390-8F40-466B-9066-C7769E0E25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92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2718-6A1E-4643-A056-7F1F92AB137D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9390-8F40-466B-9066-C7769E0E25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09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2718-6A1E-4643-A056-7F1F92AB137D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9390-8F40-466B-9066-C7769E0E25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04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2718-6A1E-4643-A056-7F1F92AB137D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9390-8F40-466B-9066-C7769E0E25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76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2718-6A1E-4643-A056-7F1F92AB137D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9390-8F40-466B-9066-C7769E0E25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628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2718-6A1E-4643-A056-7F1F92AB137D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9390-8F40-466B-9066-C7769E0E25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818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4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12718-6A1E-4643-A056-7F1F92AB137D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9390-8F40-466B-9066-C7769E0E25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827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2171700" cy="70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8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Predicciones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16" y="1984085"/>
            <a:ext cx="3566167" cy="3758192"/>
          </a:xfrm>
        </p:spPr>
      </p:pic>
    </p:spTree>
    <p:extLst>
      <p:ext uri="{BB962C8B-B14F-4D97-AF65-F5344CB8AC3E}">
        <p14:creationId xmlns:p14="http://schemas.microsoft.com/office/powerpoint/2010/main" val="35890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¿Qué variables son las más importantes del modelo?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2176264"/>
            <a:ext cx="8229600" cy="391703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Las variables más importantes para este modelo son las palabras que se utilizan en los tweets. Gracias al </a:t>
            </a:r>
            <a:r>
              <a:rPr lang="es-ES" dirty="0" err="1">
                <a:solidFill>
                  <a:schemeClr val="bg1"/>
                </a:solidFill>
              </a:rPr>
              <a:t>vectorizador</a:t>
            </a:r>
            <a:r>
              <a:rPr lang="es-ES" dirty="0">
                <a:solidFill>
                  <a:schemeClr val="bg1"/>
                </a:solidFill>
              </a:rPr>
              <a:t> de conteo de palabras, las palabras que aparecen con más frecuencia en los tweets pueden tener un impacto significativo en la precisión del modelo.</a:t>
            </a:r>
          </a:p>
        </p:txBody>
      </p:sp>
    </p:spTree>
    <p:extLst>
      <p:ext uri="{BB962C8B-B14F-4D97-AF65-F5344CB8AC3E}">
        <p14:creationId xmlns:p14="http://schemas.microsoft.com/office/powerpoint/2010/main" val="35890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¿Cómo podrías mejorar el modelo?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Se podrían probar diferentes valores de los parámetros del modelo, como el número de características máximas (</a:t>
            </a:r>
            <a:r>
              <a:rPr lang="es-ES" dirty="0" err="1">
                <a:solidFill>
                  <a:schemeClr val="bg1"/>
                </a:solidFill>
              </a:rPr>
              <a:t>max_features</a:t>
            </a:r>
            <a:r>
              <a:rPr lang="es-ES" dirty="0">
                <a:solidFill>
                  <a:schemeClr val="bg1"/>
                </a:solidFill>
              </a:rPr>
              <a:t>) o el rango de n-gramas (</a:t>
            </a:r>
            <a:r>
              <a:rPr lang="es-ES" dirty="0" err="1">
                <a:solidFill>
                  <a:schemeClr val="bg1"/>
                </a:solidFill>
              </a:rPr>
              <a:t>ngram_range</a:t>
            </a:r>
            <a:r>
              <a:rPr lang="es-ES" dirty="0">
                <a:solidFill>
                  <a:schemeClr val="bg1"/>
                </a:solidFill>
              </a:rPr>
              <a:t>) utilizados por el </a:t>
            </a:r>
            <a:r>
              <a:rPr lang="es-ES" dirty="0" err="1">
                <a:solidFill>
                  <a:schemeClr val="bg1"/>
                </a:solidFill>
              </a:rPr>
              <a:t>vectorizador</a:t>
            </a:r>
            <a:r>
              <a:rPr lang="es-ES" dirty="0">
                <a:solidFill>
                  <a:schemeClr val="bg1"/>
                </a:solidFill>
              </a:rPr>
              <a:t> de conteo de palabras. También se podrían probar diferentes algoritmos de clasificación, como </a:t>
            </a:r>
            <a:r>
              <a:rPr lang="es-ES" dirty="0" err="1">
                <a:solidFill>
                  <a:schemeClr val="bg1"/>
                </a:solidFill>
              </a:rPr>
              <a:t>Random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Forest</a:t>
            </a:r>
            <a:r>
              <a:rPr lang="es-ES" dirty="0">
                <a:solidFill>
                  <a:schemeClr val="bg1"/>
                </a:solidFill>
              </a:rPr>
              <a:t> o </a:t>
            </a:r>
            <a:r>
              <a:rPr lang="es-ES" dirty="0" err="1">
                <a:solidFill>
                  <a:schemeClr val="bg1"/>
                </a:solidFill>
              </a:rPr>
              <a:t>Naive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Bayes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90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¿Qué otras oportunidades se te ocurren donde se podrían aplicar otros modelos de ML?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2316013"/>
            <a:ext cx="8229600" cy="4209331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Predicción </a:t>
            </a:r>
            <a:r>
              <a:rPr lang="es-ES" dirty="0">
                <a:solidFill>
                  <a:schemeClr val="bg1"/>
                </a:solidFill>
              </a:rPr>
              <a:t>de la intención del cliente en campañas de </a:t>
            </a:r>
            <a:r>
              <a:rPr lang="es-ES" dirty="0" err="1">
                <a:solidFill>
                  <a:schemeClr val="bg1"/>
                </a:solidFill>
              </a:rPr>
              <a:t>Telemarketing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Clasificación </a:t>
            </a:r>
            <a:r>
              <a:rPr lang="es-ES" dirty="0">
                <a:solidFill>
                  <a:schemeClr val="bg1"/>
                </a:solidFill>
              </a:rPr>
              <a:t>de spam en correos electrónicos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Detección </a:t>
            </a:r>
            <a:r>
              <a:rPr lang="es-ES" dirty="0">
                <a:solidFill>
                  <a:schemeClr val="bg1"/>
                </a:solidFill>
              </a:rPr>
              <a:t>de fraude en transacciones financieras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Predicción de precios en general (vivienda, alimentación, sanidad, …).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0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6000" b="1" dirty="0" smtClean="0">
                <a:solidFill>
                  <a:schemeClr val="bg1"/>
                </a:solidFill>
              </a:rPr>
              <a:t>GRACIAS </a:t>
            </a:r>
          </a:p>
          <a:p>
            <a:pPr marL="0" indent="0" algn="ctr">
              <a:buNone/>
            </a:pPr>
            <a:r>
              <a:rPr lang="es-ES" sz="6000" b="1" dirty="0" smtClean="0">
                <a:solidFill>
                  <a:schemeClr val="bg1"/>
                </a:solidFill>
              </a:rPr>
              <a:t>POR </a:t>
            </a:r>
          </a:p>
          <a:p>
            <a:pPr marL="0" indent="0" algn="ctr">
              <a:buNone/>
            </a:pPr>
            <a:r>
              <a:rPr lang="es-ES" sz="6000" b="1" dirty="0" smtClean="0">
                <a:solidFill>
                  <a:schemeClr val="bg1"/>
                </a:solidFill>
              </a:rPr>
              <a:t>LA </a:t>
            </a:r>
          </a:p>
          <a:p>
            <a:pPr marL="0" indent="0" algn="ctr">
              <a:buNone/>
            </a:pPr>
            <a:r>
              <a:rPr lang="es-ES" sz="6000" b="1" dirty="0" smtClean="0">
                <a:solidFill>
                  <a:schemeClr val="bg1"/>
                </a:solidFill>
              </a:rPr>
              <a:t>ATENCIÓN</a:t>
            </a:r>
            <a:endParaRPr lang="es-E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4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44824"/>
            <a:ext cx="5191341" cy="4525963"/>
          </a:xfrm>
        </p:spPr>
      </p:pic>
      <p:sp>
        <p:nvSpPr>
          <p:cNvPr id="4" name="2 Sub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Medir el impacto de </a:t>
            </a:r>
            <a:r>
              <a:rPr lang="es-ES" b="1" dirty="0" smtClean="0">
                <a:solidFill>
                  <a:schemeClr val="bg1"/>
                </a:solidFill>
              </a:rPr>
              <a:t>la marca </a:t>
            </a:r>
            <a:r>
              <a:rPr lang="es-ES" b="1" dirty="0">
                <a:solidFill>
                  <a:schemeClr val="bg1"/>
                </a:solidFill>
              </a:rPr>
              <a:t>@</a:t>
            </a:r>
            <a:r>
              <a:rPr lang="es-ES" b="1" dirty="0" err="1" smtClean="0">
                <a:solidFill>
                  <a:schemeClr val="bg1"/>
                </a:solidFill>
              </a:rPr>
              <a:t>TheBridge_Tech</a:t>
            </a:r>
            <a:r>
              <a:rPr lang="es-ES" b="1" dirty="0" smtClean="0">
                <a:solidFill>
                  <a:schemeClr val="bg1"/>
                </a:solidFill>
              </a:rPr>
              <a:t> en </a:t>
            </a:r>
            <a:r>
              <a:rPr lang="es-ES" b="1" dirty="0" smtClean="0">
                <a:solidFill>
                  <a:schemeClr val="bg1"/>
                </a:solidFill>
              </a:rPr>
              <a:t>Twitter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1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Conceptos básicos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99592" y="1628800"/>
            <a:ext cx="7344816" cy="4896544"/>
          </a:xfrm>
        </p:spPr>
        <p:txBody>
          <a:bodyPr>
            <a:normAutofit fontScale="70000" lnSpcReduction="20000"/>
          </a:bodyPr>
          <a:lstStyle/>
          <a:p>
            <a:r>
              <a:rPr lang="es-ES" sz="3400" dirty="0" err="1">
                <a:solidFill>
                  <a:schemeClr val="bg1"/>
                </a:solidFill>
              </a:rPr>
              <a:t>Like</a:t>
            </a:r>
            <a:r>
              <a:rPr lang="es-ES" sz="3400" dirty="0">
                <a:solidFill>
                  <a:schemeClr val="bg1"/>
                </a:solidFill>
              </a:rPr>
              <a:t>: se utilizan para indicar que te interesa un Tweet</a:t>
            </a:r>
            <a:r>
              <a:rPr lang="es-ES" sz="3400" dirty="0" smtClean="0">
                <a:solidFill>
                  <a:schemeClr val="bg1"/>
                </a:solidFill>
              </a:rPr>
              <a:t>.</a:t>
            </a:r>
          </a:p>
          <a:p>
            <a:endParaRPr lang="es-ES" sz="3400" dirty="0">
              <a:solidFill>
                <a:schemeClr val="bg1"/>
              </a:solidFill>
            </a:endParaRPr>
          </a:p>
          <a:p>
            <a:r>
              <a:rPr lang="es-ES" sz="3400" dirty="0" err="1" smtClean="0">
                <a:solidFill>
                  <a:schemeClr val="bg1"/>
                </a:solidFill>
              </a:rPr>
              <a:t>Retweet</a:t>
            </a:r>
            <a:r>
              <a:rPr lang="es-ES" sz="3400" dirty="0" smtClean="0">
                <a:solidFill>
                  <a:schemeClr val="bg1"/>
                </a:solidFill>
              </a:rPr>
              <a:t>: consiste en publicar nuevamente un Tweet.</a:t>
            </a:r>
          </a:p>
          <a:p>
            <a:endParaRPr lang="es-ES" sz="3400" dirty="0">
              <a:solidFill>
                <a:schemeClr val="bg1"/>
              </a:solidFill>
            </a:endParaRPr>
          </a:p>
          <a:p>
            <a:r>
              <a:rPr lang="es-ES" sz="3400" dirty="0" err="1" smtClean="0">
                <a:solidFill>
                  <a:schemeClr val="bg1"/>
                </a:solidFill>
              </a:rPr>
              <a:t>Reply</a:t>
            </a:r>
            <a:r>
              <a:rPr lang="es-ES" sz="3400" dirty="0" smtClean="0">
                <a:solidFill>
                  <a:schemeClr val="bg1"/>
                </a:solidFill>
              </a:rPr>
              <a:t>: es cuando queremos responder al Tweet de otro usuario de forma pública.</a:t>
            </a:r>
          </a:p>
          <a:p>
            <a:pPr marL="0" indent="0">
              <a:buNone/>
            </a:pPr>
            <a:endParaRPr lang="es-ES" sz="3400" dirty="0" smtClean="0">
              <a:solidFill>
                <a:schemeClr val="bg1"/>
              </a:solidFill>
            </a:endParaRPr>
          </a:p>
          <a:p>
            <a:r>
              <a:rPr lang="es-ES" sz="3400" dirty="0" err="1" smtClean="0">
                <a:solidFill>
                  <a:schemeClr val="bg1"/>
                </a:solidFill>
              </a:rPr>
              <a:t>Quote</a:t>
            </a:r>
            <a:r>
              <a:rPr lang="es-ES" sz="3400" dirty="0" smtClean="0">
                <a:solidFill>
                  <a:schemeClr val="bg1"/>
                </a:solidFill>
              </a:rPr>
              <a:t>: se trata básicamente de un “</a:t>
            </a:r>
            <a:r>
              <a:rPr lang="es-ES" sz="3400" dirty="0" err="1" smtClean="0">
                <a:solidFill>
                  <a:schemeClr val="bg1"/>
                </a:solidFill>
              </a:rPr>
              <a:t>Retweet</a:t>
            </a:r>
            <a:r>
              <a:rPr lang="es-ES" sz="3400" dirty="0" smtClean="0">
                <a:solidFill>
                  <a:schemeClr val="bg1"/>
                </a:solidFill>
              </a:rPr>
              <a:t>” con comentario, que lo separa de los tradicionales.</a:t>
            </a:r>
          </a:p>
          <a:p>
            <a:endParaRPr lang="es-ES" sz="3400" dirty="0" smtClean="0">
              <a:solidFill>
                <a:schemeClr val="bg1"/>
              </a:solidFill>
            </a:endParaRPr>
          </a:p>
          <a:p>
            <a:r>
              <a:rPr lang="es-ES" sz="3400" dirty="0" smtClean="0">
                <a:solidFill>
                  <a:schemeClr val="bg1"/>
                </a:solidFill>
              </a:rPr>
              <a:t>Impresiones: cantidad de veces que a un usuario se le publica un Tweet en la cronología o en los resultados de búsqueda.</a:t>
            </a:r>
          </a:p>
          <a:p>
            <a:endParaRPr lang="es-E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1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¿Cuál es el tweet con mayor repercusión social?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4696"/>
            <a:ext cx="5638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74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¿Cuál es el usuario que más menciona a la escuela?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15" y="1855365"/>
            <a:ext cx="533136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74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¿En qué mes se concentra el mayor número de tweets?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30" y="2076783"/>
            <a:ext cx="5138939" cy="4160529"/>
          </a:xfrm>
        </p:spPr>
      </p:pic>
    </p:spTree>
    <p:extLst>
      <p:ext uri="{BB962C8B-B14F-4D97-AF65-F5344CB8AC3E}">
        <p14:creationId xmlns:p14="http://schemas.microsoft.com/office/powerpoint/2010/main" val="6474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¿Qué palabras son más frecuentes?</a:t>
            </a:r>
          </a:p>
        </p:txBody>
      </p:sp>
      <p:pic>
        <p:nvPicPr>
          <p:cNvPr id="3" name="2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38" y="1782917"/>
            <a:ext cx="5925324" cy="4160529"/>
          </a:xfrm>
        </p:spPr>
      </p:pic>
    </p:spTree>
    <p:extLst>
      <p:ext uri="{BB962C8B-B14F-4D97-AF65-F5344CB8AC3E}">
        <p14:creationId xmlns:p14="http://schemas.microsoft.com/office/powerpoint/2010/main" val="355554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¿Qué tipo de correlación matemática encuentras entre las métricas públicas?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52" y="2171278"/>
            <a:ext cx="4986428" cy="4210050"/>
          </a:xfrm>
        </p:spPr>
      </p:pic>
    </p:spTree>
    <p:extLst>
      <p:ext uri="{BB962C8B-B14F-4D97-AF65-F5344CB8AC3E}">
        <p14:creationId xmlns:p14="http://schemas.microsoft.com/office/powerpoint/2010/main" val="355554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>
            <a:spLocks noGrp="1"/>
          </p:cNvSpPr>
          <p:nvPr>
            <p:ph type="title"/>
          </p:nvPr>
        </p:nvSpPr>
        <p:spPr>
          <a:xfrm>
            <a:off x="457200" y="1844824"/>
            <a:ext cx="8229600" cy="1143000"/>
          </a:xfrm>
        </p:spPr>
        <p:txBody>
          <a:bodyPr>
            <a:no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</a:rPr>
              <a:t>Beneficios de tener una cuenta de empresa en Twitter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99592" y="3573016"/>
            <a:ext cx="3168352" cy="1872208"/>
          </a:xfrm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Visibilidad</a:t>
            </a:r>
          </a:p>
          <a:p>
            <a:endParaRPr lang="es-ES" b="1" dirty="0" smtClean="0">
              <a:solidFill>
                <a:schemeClr val="bg1"/>
              </a:solidFill>
            </a:endParaRPr>
          </a:p>
          <a:p>
            <a:r>
              <a:rPr lang="es-ES" b="1" dirty="0" smtClean="0">
                <a:solidFill>
                  <a:schemeClr val="bg1"/>
                </a:solidFill>
              </a:rPr>
              <a:t>Comunicación</a:t>
            </a:r>
          </a:p>
        </p:txBody>
      </p:sp>
      <p:sp>
        <p:nvSpPr>
          <p:cNvPr id="6" name="1 Marcador de contenido"/>
          <p:cNvSpPr txBox="1">
            <a:spLocks/>
          </p:cNvSpPr>
          <p:nvPr/>
        </p:nvSpPr>
        <p:spPr>
          <a:xfrm>
            <a:off x="4788024" y="3583556"/>
            <a:ext cx="3168352" cy="1861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>
                <a:solidFill>
                  <a:schemeClr val="bg1"/>
                </a:solidFill>
              </a:rPr>
              <a:t>Marketing</a:t>
            </a:r>
          </a:p>
          <a:p>
            <a:endParaRPr lang="es-ES" b="1" dirty="0" smtClean="0">
              <a:solidFill>
                <a:schemeClr val="bg1"/>
              </a:solidFill>
            </a:endParaRPr>
          </a:p>
          <a:p>
            <a:r>
              <a:rPr lang="es-ES" b="1" dirty="0" smtClean="0">
                <a:solidFill>
                  <a:schemeClr val="bg1"/>
                </a:solidFill>
              </a:rPr>
              <a:t>Análisis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schemeClr val="bg1"/>
                </a:solidFill>
              </a:rPr>
              <a:t>Conclusión del análisis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7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336</Words>
  <Application>Microsoft Office PowerPoint</Application>
  <PresentationFormat>Presentación en pantalla (4:3)</PresentationFormat>
  <Paragraphs>41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Presentación de PowerPoint</vt:lpstr>
      <vt:lpstr>Medir el impacto de la marca @TheBridge_Tech en Twitter</vt:lpstr>
      <vt:lpstr>Conceptos básicos</vt:lpstr>
      <vt:lpstr>¿Cuál es el tweet con mayor repercusión social?</vt:lpstr>
      <vt:lpstr>¿Cuál es el usuario que más menciona a la escuela?</vt:lpstr>
      <vt:lpstr>¿En qué mes se concentra el mayor número de tweets?</vt:lpstr>
      <vt:lpstr>¿Qué palabras son más frecuentes?</vt:lpstr>
      <vt:lpstr>¿Qué tipo de correlación matemática encuentras entre las métricas públicas?</vt:lpstr>
      <vt:lpstr>Beneficios de tener una cuenta de empresa en Twitter</vt:lpstr>
      <vt:lpstr>Predicciones</vt:lpstr>
      <vt:lpstr>¿Qué variables son las más importantes del modelo?</vt:lpstr>
      <vt:lpstr>¿Cómo podrías mejorar el modelo?</vt:lpstr>
      <vt:lpstr>¿Qué otras oportunidades se te ocurren donde se podrían aplicar otros modelos de ML?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Windows User</cp:lastModifiedBy>
  <cp:revision>22</cp:revision>
  <dcterms:created xsi:type="dcterms:W3CDTF">2023-03-10T09:24:21Z</dcterms:created>
  <dcterms:modified xsi:type="dcterms:W3CDTF">2023-03-10T11:10:00Z</dcterms:modified>
</cp:coreProperties>
</file>