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Inter"/>
      <p:regular r:id="rId21"/>
      <p:bold r:id="rId22"/>
    </p:embeddedFont>
    <p:embeddedFont>
      <p:font typeface="Inter Medium"/>
      <p:regular r:id="rId23"/>
      <p:bold r:id="rId24"/>
    </p:embeddedFont>
    <p:embeddedFont>
      <p:font typeface="Inter Black"/>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Inter-bold.fntdata"/><Relationship Id="rId21" Type="http://schemas.openxmlformats.org/officeDocument/2006/relationships/font" Target="fonts/Inter-regular.fntdata"/><Relationship Id="rId24" Type="http://schemas.openxmlformats.org/officeDocument/2006/relationships/font" Target="fonts/InterMedium-bold.fntdata"/><Relationship Id="rId23" Type="http://schemas.openxmlformats.org/officeDocument/2006/relationships/font" Target="fonts/Inter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InterBlack-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8aae1876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8aae1876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21fd616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21fd616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21d30d8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21d30d8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b39064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b39064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821fd616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821fd616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821fd616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2821fd616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ab39064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ab39064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21d30d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21d30d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21d30d8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21d30d8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21fd616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21fd616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21fd61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21fd61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21fd616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21fd616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Portada">
  <p:cSld name="TITLE_1">
    <p:bg>
      <p:bgPr>
        <a:solidFill>
          <a:schemeClr val="lt1"/>
        </a:solidFill>
      </p:bgPr>
    </p:bg>
    <p:spTree>
      <p:nvGrpSpPr>
        <p:cNvPr id="6" name="Shape 6"/>
        <p:cNvGrpSpPr/>
        <p:nvPr/>
      </p:nvGrpSpPr>
      <p:grpSpPr>
        <a:xfrm>
          <a:off x="0" y="0"/>
          <a:ext cx="0" cy="0"/>
          <a:chOff x="0" y="0"/>
          <a:chExt cx="0" cy="0"/>
        </a:xfrm>
      </p:grpSpPr>
      <p:sp>
        <p:nvSpPr>
          <p:cNvPr id="7" name="Google Shape;7;p2"/>
          <p:cNvSpPr/>
          <p:nvPr/>
        </p:nvSpPr>
        <p:spPr>
          <a:xfrm>
            <a:off x="-289375" y="-206500"/>
            <a:ext cx="1617300" cy="1617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
          <p:cNvSpPr/>
          <p:nvPr/>
        </p:nvSpPr>
        <p:spPr>
          <a:xfrm>
            <a:off x="598425" y="786330"/>
            <a:ext cx="1986900" cy="1986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2"/>
          <p:cNvPicPr preferRelativeResize="0"/>
          <p:nvPr/>
        </p:nvPicPr>
        <p:blipFill rotWithShape="1">
          <a:blip r:embed="rId2">
            <a:alphaModFix/>
          </a:blip>
          <a:srcRect b="-2062" l="-669" r="670" t="-5349"/>
          <a:stretch/>
        </p:blipFill>
        <p:spPr>
          <a:xfrm>
            <a:off x="7025101" y="3869850"/>
            <a:ext cx="1426776" cy="685749"/>
          </a:xfrm>
          <a:prstGeom prst="rect">
            <a:avLst/>
          </a:prstGeom>
          <a:noFill/>
          <a:ln>
            <a:noFill/>
          </a:ln>
        </p:spPr>
      </p:pic>
      <p:sp>
        <p:nvSpPr>
          <p:cNvPr id="10" name="Google Shape;10;p2"/>
          <p:cNvSpPr txBox="1"/>
          <p:nvPr>
            <p:ph type="title"/>
          </p:nvPr>
        </p:nvSpPr>
        <p:spPr>
          <a:xfrm>
            <a:off x="1371600" y="1214524"/>
            <a:ext cx="3924300" cy="98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2000">
                <a:solidFill>
                  <a:schemeClr val="accent6"/>
                </a:solidFill>
                <a:latin typeface="Inter Medium"/>
                <a:ea typeface="Inter Medium"/>
                <a:cs typeface="Inter Medium"/>
                <a:sym typeface="Inter Medium"/>
              </a:defRPr>
            </a:lvl1pPr>
            <a:lvl2pPr lvl="1" rtl="0">
              <a:spcBef>
                <a:spcPts val="0"/>
              </a:spcBef>
              <a:spcAft>
                <a:spcPts val="0"/>
              </a:spcAft>
              <a:buNone/>
              <a:defRPr>
                <a:solidFill>
                  <a:schemeClr val="accent6"/>
                </a:solidFill>
              </a:defRPr>
            </a:lvl2pPr>
            <a:lvl3pPr lvl="2" rtl="0">
              <a:spcBef>
                <a:spcPts val="0"/>
              </a:spcBef>
              <a:spcAft>
                <a:spcPts val="0"/>
              </a:spcAft>
              <a:buNone/>
              <a:defRPr>
                <a:solidFill>
                  <a:schemeClr val="accent6"/>
                </a:solidFill>
              </a:defRPr>
            </a:lvl3pPr>
            <a:lvl4pPr lvl="3" rtl="0">
              <a:spcBef>
                <a:spcPts val="0"/>
              </a:spcBef>
              <a:spcAft>
                <a:spcPts val="0"/>
              </a:spcAft>
              <a:buNone/>
              <a:defRPr>
                <a:solidFill>
                  <a:schemeClr val="accent6"/>
                </a:solidFill>
              </a:defRPr>
            </a:lvl4pPr>
            <a:lvl5pPr lvl="4" rtl="0">
              <a:spcBef>
                <a:spcPts val="0"/>
              </a:spcBef>
              <a:spcAft>
                <a:spcPts val="0"/>
              </a:spcAft>
              <a:buNone/>
              <a:defRPr>
                <a:solidFill>
                  <a:schemeClr val="accent6"/>
                </a:solidFill>
              </a:defRPr>
            </a:lvl5pPr>
            <a:lvl6pPr lvl="5" rtl="0">
              <a:spcBef>
                <a:spcPts val="0"/>
              </a:spcBef>
              <a:spcAft>
                <a:spcPts val="0"/>
              </a:spcAft>
              <a:buNone/>
              <a:defRPr>
                <a:solidFill>
                  <a:schemeClr val="accent6"/>
                </a:solidFill>
              </a:defRPr>
            </a:lvl6pPr>
            <a:lvl7pPr lvl="6" rtl="0">
              <a:spcBef>
                <a:spcPts val="0"/>
              </a:spcBef>
              <a:spcAft>
                <a:spcPts val="0"/>
              </a:spcAft>
              <a:buNone/>
              <a:defRPr>
                <a:solidFill>
                  <a:schemeClr val="accent6"/>
                </a:solidFill>
              </a:defRPr>
            </a:lvl7pPr>
            <a:lvl8pPr lvl="7" rtl="0">
              <a:spcBef>
                <a:spcPts val="0"/>
              </a:spcBef>
              <a:spcAft>
                <a:spcPts val="0"/>
              </a:spcAft>
              <a:buNone/>
              <a:defRPr>
                <a:solidFill>
                  <a:schemeClr val="accent6"/>
                </a:solidFill>
              </a:defRPr>
            </a:lvl8pPr>
            <a:lvl9pPr lvl="8" rtl="0">
              <a:spcBef>
                <a:spcPts val="0"/>
              </a:spcBef>
              <a:spcAft>
                <a:spcPts val="0"/>
              </a:spcAft>
              <a:buNone/>
              <a:defRPr>
                <a:solidFill>
                  <a:schemeClr val="accent6"/>
                </a:solidFill>
              </a:defRPr>
            </a:lvl9pPr>
          </a:lstStyle>
          <a:p/>
        </p:txBody>
      </p:sp>
      <p:sp>
        <p:nvSpPr>
          <p:cNvPr id="11" name="Google Shape;11;p2"/>
          <p:cNvSpPr txBox="1"/>
          <p:nvPr>
            <p:ph idx="1" type="subTitle"/>
          </p:nvPr>
        </p:nvSpPr>
        <p:spPr>
          <a:xfrm>
            <a:off x="1371600" y="2038283"/>
            <a:ext cx="3790800" cy="6384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None/>
              <a:defRPr sz="3000">
                <a:solidFill>
                  <a:schemeClr val="accent6"/>
                </a:solidFill>
                <a:latin typeface="Inter Black"/>
                <a:ea typeface="Inter Black"/>
                <a:cs typeface="Inter Black"/>
                <a:sym typeface="Inter Black"/>
              </a:defRPr>
            </a:lvl1pPr>
            <a:lvl2pPr lvl="1" rtl="0">
              <a:spcBef>
                <a:spcPts val="0"/>
              </a:spcBef>
              <a:spcAft>
                <a:spcPts val="0"/>
              </a:spcAft>
              <a:buNone/>
              <a:defRPr>
                <a:solidFill>
                  <a:schemeClr val="accent6"/>
                </a:solidFill>
              </a:defRPr>
            </a:lvl2pPr>
            <a:lvl3pPr lvl="2" rtl="0">
              <a:spcBef>
                <a:spcPts val="0"/>
              </a:spcBef>
              <a:spcAft>
                <a:spcPts val="0"/>
              </a:spcAft>
              <a:buNone/>
              <a:defRPr>
                <a:solidFill>
                  <a:schemeClr val="accent6"/>
                </a:solidFill>
              </a:defRPr>
            </a:lvl3pPr>
            <a:lvl4pPr lvl="3" rtl="0">
              <a:spcBef>
                <a:spcPts val="0"/>
              </a:spcBef>
              <a:spcAft>
                <a:spcPts val="0"/>
              </a:spcAft>
              <a:buNone/>
              <a:defRPr>
                <a:solidFill>
                  <a:schemeClr val="accent6"/>
                </a:solidFill>
              </a:defRPr>
            </a:lvl4pPr>
            <a:lvl5pPr lvl="4" rtl="0">
              <a:spcBef>
                <a:spcPts val="0"/>
              </a:spcBef>
              <a:spcAft>
                <a:spcPts val="0"/>
              </a:spcAft>
              <a:buNone/>
              <a:defRPr>
                <a:solidFill>
                  <a:schemeClr val="accent6"/>
                </a:solidFill>
              </a:defRPr>
            </a:lvl5pPr>
            <a:lvl6pPr lvl="5" rtl="0">
              <a:spcBef>
                <a:spcPts val="0"/>
              </a:spcBef>
              <a:spcAft>
                <a:spcPts val="0"/>
              </a:spcAft>
              <a:buNone/>
              <a:defRPr>
                <a:solidFill>
                  <a:schemeClr val="accent6"/>
                </a:solidFill>
              </a:defRPr>
            </a:lvl6pPr>
            <a:lvl7pPr lvl="6" rtl="0">
              <a:spcBef>
                <a:spcPts val="0"/>
              </a:spcBef>
              <a:spcAft>
                <a:spcPts val="0"/>
              </a:spcAft>
              <a:buNone/>
              <a:defRPr>
                <a:solidFill>
                  <a:schemeClr val="accent6"/>
                </a:solidFill>
              </a:defRPr>
            </a:lvl7pPr>
            <a:lvl8pPr lvl="7" rtl="0">
              <a:spcBef>
                <a:spcPts val="0"/>
              </a:spcBef>
              <a:spcAft>
                <a:spcPts val="0"/>
              </a:spcAft>
              <a:buNone/>
              <a:defRPr>
                <a:solidFill>
                  <a:schemeClr val="accent6"/>
                </a:solidFill>
              </a:defRPr>
            </a:lvl8pPr>
            <a:lvl9pPr lvl="8" rtl="0">
              <a:spcBef>
                <a:spcPts val="0"/>
              </a:spcBef>
              <a:spcAft>
                <a:spcPts val="0"/>
              </a:spcAft>
              <a:buNone/>
              <a:defRPr>
                <a:solidFill>
                  <a:schemeClr val="accent6"/>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Portadilla">
  <p:cSld name="TITLE_1_1">
    <p:bg>
      <p:bgPr>
        <a:solidFill>
          <a:schemeClr val="accent6"/>
        </a:solidFill>
      </p:bgPr>
    </p:bg>
    <p:spTree>
      <p:nvGrpSpPr>
        <p:cNvPr id="12" name="Shape 12"/>
        <p:cNvGrpSpPr/>
        <p:nvPr/>
      </p:nvGrpSpPr>
      <p:grpSpPr>
        <a:xfrm>
          <a:off x="0" y="0"/>
          <a:ext cx="0" cy="0"/>
          <a:chOff x="0" y="0"/>
          <a:chExt cx="0" cy="0"/>
        </a:xfrm>
      </p:grpSpPr>
      <p:sp>
        <p:nvSpPr>
          <p:cNvPr id="13" name="Google Shape;13;p3"/>
          <p:cNvSpPr/>
          <p:nvPr/>
        </p:nvSpPr>
        <p:spPr>
          <a:xfrm>
            <a:off x="884175" y="783575"/>
            <a:ext cx="700500" cy="700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1252396" y="1142473"/>
            <a:ext cx="831600" cy="83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1672050" y="1447800"/>
            <a:ext cx="5014500" cy="904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Inter Black"/>
                <a:ea typeface="Inter Black"/>
                <a:cs typeface="Inter Black"/>
                <a:sym typeface="Inter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968150" y="4686025"/>
            <a:ext cx="175800" cy="45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3"/>
          <p:cNvPicPr preferRelativeResize="0"/>
          <p:nvPr/>
        </p:nvPicPr>
        <p:blipFill rotWithShape="1">
          <a:blip r:embed="rId2">
            <a:alphaModFix/>
          </a:blip>
          <a:srcRect b="0" l="298" r="298" t="0"/>
          <a:stretch/>
        </p:blipFill>
        <p:spPr>
          <a:xfrm>
            <a:off x="7945800" y="4764909"/>
            <a:ext cx="935627" cy="301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Normal">
  <p:cSld name="CUSTOM">
    <p:bg>
      <p:bgPr>
        <a:solidFill>
          <a:schemeClr val="accent6"/>
        </a:solidFill>
      </p:bgPr>
    </p:bg>
    <p:spTree>
      <p:nvGrpSpPr>
        <p:cNvPr id="19" name="Shape 19"/>
        <p:cNvGrpSpPr/>
        <p:nvPr/>
      </p:nvGrpSpPr>
      <p:grpSpPr>
        <a:xfrm>
          <a:off x="0" y="0"/>
          <a:ext cx="0" cy="0"/>
          <a:chOff x="0" y="0"/>
          <a:chExt cx="0" cy="0"/>
        </a:xfrm>
      </p:grpSpPr>
      <p:sp>
        <p:nvSpPr>
          <p:cNvPr id="20" name="Google Shape;20;p4"/>
          <p:cNvSpPr/>
          <p:nvPr/>
        </p:nvSpPr>
        <p:spPr>
          <a:xfrm>
            <a:off x="523388" y="253000"/>
            <a:ext cx="177300" cy="177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616602" y="343854"/>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latin typeface="Inter Black"/>
                <a:ea typeface="Inter Black"/>
                <a:cs typeface="Inter Black"/>
                <a:sym typeface="Inter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latin typeface="Inter"/>
                <a:ea typeface="Inter"/>
                <a:cs typeface="Inter"/>
                <a:sym typeface="Inter"/>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 name="Google Shape;24;p4"/>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Roboto"/>
              <a:buAutoNum type="arabicPeriod"/>
              <a:defRPr sz="1600">
                <a:solidFill>
                  <a:schemeClr val="lt1"/>
                </a:solidFill>
                <a:latin typeface="Roboto"/>
                <a:ea typeface="Roboto"/>
                <a:cs typeface="Roboto"/>
                <a:sym typeface="Roboto"/>
              </a:defRPr>
            </a:lvl1pPr>
            <a:lvl2pPr indent="-330200" lvl="1" marL="914400" rtl="0">
              <a:lnSpc>
                <a:spcPct val="115000"/>
              </a:lnSpc>
              <a:spcBef>
                <a:spcPts val="0"/>
              </a:spcBef>
              <a:spcAft>
                <a:spcPts val="0"/>
              </a:spcAft>
              <a:buClr>
                <a:schemeClr val="lt1"/>
              </a:buClr>
              <a:buSzPts val="1600"/>
              <a:buFont typeface="Roboto"/>
              <a:buAutoNum type="alphaLcPeriod"/>
              <a:defRPr sz="1600">
                <a:solidFill>
                  <a:schemeClr val="lt1"/>
                </a:solidFill>
                <a:latin typeface="Roboto"/>
                <a:ea typeface="Roboto"/>
                <a:cs typeface="Roboto"/>
                <a:sym typeface="Roboto"/>
              </a:defRPr>
            </a:lvl2pPr>
            <a:lvl3pPr indent="-330200" lvl="2" marL="1371600" rtl="0">
              <a:lnSpc>
                <a:spcPct val="115000"/>
              </a:lnSpc>
              <a:spcBef>
                <a:spcPts val="0"/>
              </a:spcBef>
              <a:spcAft>
                <a:spcPts val="0"/>
              </a:spcAft>
              <a:buClr>
                <a:schemeClr val="lt1"/>
              </a:buClr>
              <a:buSzPts val="1600"/>
              <a:buFont typeface="Roboto"/>
              <a:buAutoNum type="romanLcPeriod"/>
              <a:defRPr sz="1600">
                <a:solidFill>
                  <a:schemeClr val="lt1"/>
                </a:solidFill>
                <a:latin typeface="Roboto"/>
                <a:ea typeface="Roboto"/>
                <a:cs typeface="Roboto"/>
                <a:sym typeface="Roboto"/>
              </a:defRPr>
            </a:lvl3pPr>
            <a:lvl4pPr indent="-330200" lvl="3" marL="1828800" rtl="0">
              <a:lnSpc>
                <a:spcPct val="115000"/>
              </a:lnSpc>
              <a:spcBef>
                <a:spcPts val="0"/>
              </a:spcBef>
              <a:spcAft>
                <a:spcPts val="0"/>
              </a:spcAft>
              <a:buClr>
                <a:schemeClr val="lt1"/>
              </a:buClr>
              <a:buSzPts val="1600"/>
              <a:buFont typeface="Roboto"/>
              <a:buAutoNum type="arabicPeriod"/>
              <a:defRPr sz="1600">
                <a:solidFill>
                  <a:schemeClr val="lt1"/>
                </a:solidFill>
                <a:latin typeface="Roboto"/>
                <a:ea typeface="Roboto"/>
                <a:cs typeface="Roboto"/>
                <a:sym typeface="Roboto"/>
              </a:defRPr>
            </a:lvl4pPr>
            <a:lvl5pPr indent="-330200" lvl="4" marL="2286000" rtl="0">
              <a:lnSpc>
                <a:spcPct val="115000"/>
              </a:lnSpc>
              <a:spcBef>
                <a:spcPts val="0"/>
              </a:spcBef>
              <a:spcAft>
                <a:spcPts val="0"/>
              </a:spcAft>
              <a:buClr>
                <a:schemeClr val="lt1"/>
              </a:buClr>
              <a:buSzPts val="1600"/>
              <a:buFont typeface="Roboto"/>
              <a:buAutoNum type="alphaLcPeriod"/>
              <a:defRPr sz="1600">
                <a:solidFill>
                  <a:schemeClr val="lt1"/>
                </a:solidFill>
                <a:latin typeface="Roboto"/>
                <a:ea typeface="Roboto"/>
                <a:cs typeface="Roboto"/>
                <a:sym typeface="Roboto"/>
              </a:defRPr>
            </a:lvl5pPr>
            <a:lvl6pPr indent="-330200" lvl="5" marL="2743200" rtl="0">
              <a:lnSpc>
                <a:spcPct val="115000"/>
              </a:lnSpc>
              <a:spcBef>
                <a:spcPts val="0"/>
              </a:spcBef>
              <a:spcAft>
                <a:spcPts val="0"/>
              </a:spcAft>
              <a:buClr>
                <a:schemeClr val="lt1"/>
              </a:buClr>
              <a:buSzPts val="1600"/>
              <a:buFont typeface="Roboto"/>
              <a:buAutoNum type="romanLcPeriod"/>
              <a:defRPr sz="1600">
                <a:solidFill>
                  <a:schemeClr val="lt1"/>
                </a:solidFill>
                <a:latin typeface="Roboto"/>
                <a:ea typeface="Roboto"/>
                <a:cs typeface="Roboto"/>
                <a:sym typeface="Roboto"/>
              </a:defRPr>
            </a:lvl6pPr>
            <a:lvl7pPr indent="-330200" lvl="6" marL="3200400" rtl="0">
              <a:lnSpc>
                <a:spcPct val="115000"/>
              </a:lnSpc>
              <a:spcBef>
                <a:spcPts val="0"/>
              </a:spcBef>
              <a:spcAft>
                <a:spcPts val="0"/>
              </a:spcAft>
              <a:buClr>
                <a:schemeClr val="lt1"/>
              </a:buClr>
              <a:buSzPts val="1600"/>
              <a:buFont typeface="Roboto"/>
              <a:buAutoNum type="arabicPeriod"/>
              <a:defRPr sz="1600">
                <a:solidFill>
                  <a:schemeClr val="lt1"/>
                </a:solidFill>
                <a:latin typeface="Roboto"/>
                <a:ea typeface="Roboto"/>
                <a:cs typeface="Roboto"/>
                <a:sym typeface="Roboto"/>
              </a:defRPr>
            </a:lvl7pPr>
            <a:lvl8pPr indent="-330200" lvl="7" marL="3657600" rtl="0">
              <a:lnSpc>
                <a:spcPct val="115000"/>
              </a:lnSpc>
              <a:spcBef>
                <a:spcPts val="0"/>
              </a:spcBef>
              <a:spcAft>
                <a:spcPts val="0"/>
              </a:spcAft>
              <a:buClr>
                <a:schemeClr val="lt1"/>
              </a:buClr>
              <a:buSzPts val="1600"/>
              <a:buFont typeface="Roboto"/>
              <a:buAutoNum type="alphaLcPeriod"/>
              <a:defRPr sz="1600">
                <a:solidFill>
                  <a:schemeClr val="lt1"/>
                </a:solidFill>
                <a:latin typeface="Roboto"/>
                <a:ea typeface="Roboto"/>
                <a:cs typeface="Roboto"/>
                <a:sym typeface="Roboto"/>
              </a:defRPr>
            </a:lvl8pPr>
            <a:lvl9pPr indent="-330200" lvl="8" marL="4114800" rtl="0">
              <a:lnSpc>
                <a:spcPct val="115000"/>
              </a:lnSpc>
              <a:spcBef>
                <a:spcPts val="0"/>
              </a:spcBef>
              <a:spcAft>
                <a:spcPts val="0"/>
              </a:spcAft>
              <a:buClr>
                <a:schemeClr val="lt1"/>
              </a:buClr>
              <a:buSzPts val="1600"/>
              <a:buFont typeface="Roboto"/>
              <a:buAutoNum type="romanLcPeriod"/>
              <a:defRPr sz="1600">
                <a:solidFill>
                  <a:schemeClr val="lt1"/>
                </a:solidFill>
                <a:latin typeface="Roboto"/>
                <a:ea typeface="Roboto"/>
                <a:cs typeface="Roboto"/>
                <a:sym typeface="Roboto"/>
              </a:defRPr>
            </a:lvl9pPr>
          </a:lstStyle>
          <a:p/>
        </p:txBody>
      </p:sp>
      <p:sp>
        <p:nvSpPr>
          <p:cNvPr id="25" name="Google Shape;25;p4"/>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968150" y="4686025"/>
            <a:ext cx="175800" cy="45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 name="Google Shape;27;p4"/>
          <p:cNvPicPr preferRelativeResize="0"/>
          <p:nvPr/>
        </p:nvPicPr>
        <p:blipFill rotWithShape="1">
          <a:blip r:embed="rId2">
            <a:alphaModFix/>
          </a:blip>
          <a:srcRect b="0" l="298" r="298" t="0"/>
          <a:stretch/>
        </p:blipFill>
        <p:spPr>
          <a:xfrm>
            <a:off x="7945800" y="4764909"/>
            <a:ext cx="935627" cy="301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Diseño personalizado">
  <p:cSld name="CUSTOM_2">
    <p:bg>
      <p:bgPr>
        <a:solidFill>
          <a:schemeClr val="accent6"/>
        </a:solidFill>
      </p:bgPr>
    </p:bg>
    <p:spTree>
      <p:nvGrpSpPr>
        <p:cNvPr id="28" name="Shape 28"/>
        <p:cNvGrpSpPr/>
        <p:nvPr/>
      </p:nvGrpSpPr>
      <p:grpSpPr>
        <a:xfrm>
          <a:off x="0" y="0"/>
          <a:ext cx="0" cy="0"/>
          <a:chOff x="0" y="0"/>
          <a:chExt cx="0" cy="0"/>
        </a:xfrm>
      </p:grpSpPr>
      <p:sp>
        <p:nvSpPr>
          <p:cNvPr id="29" name="Google Shape;29;p5"/>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8968150" y="4686025"/>
            <a:ext cx="175800" cy="45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5"/>
          <p:cNvPicPr preferRelativeResize="0"/>
          <p:nvPr/>
        </p:nvPicPr>
        <p:blipFill rotWithShape="1">
          <a:blip r:embed="rId2">
            <a:alphaModFix/>
          </a:blip>
          <a:srcRect b="0" l="298" r="298" t="0"/>
          <a:stretch/>
        </p:blipFill>
        <p:spPr>
          <a:xfrm>
            <a:off x="7945800" y="4764909"/>
            <a:ext cx="935627" cy="301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Última">
  <p:cSld name="CUSTOM_1">
    <p:bg>
      <p:bgPr>
        <a:solidFill>
          <a:schemeClr val="lt1"/>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3519125" y="2100725"/>
            <a:ext cx="2105751" cy="9420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inahosting.com/blog/historia-del-sistema-dns/" TargetMode="External"/><Relationship Id="rId4" Type="http://schemas.openxmlformats.org/officeDocument/2006/relationships/hyperlink" Target="https://neubox.com/blog/funcionamiento-dns/" TargetMode="External"/><Relationship Id="rId5" Type="http://schemas.openxmlformats.org/officeDocument/2006/relationships/hyperlink" Target="https://keepcoding.io/blog/que-es-el-protocolo-udp/" TargetMode="External"/><Relationship Id="rId6" Type="http://schemas.openxmlformats.org/officeDocument/2006/relationships/hyperlink" Target="https://www.ionos.es/digitalguide/servidores/know-how/udp-user-datagram-protoco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7"/>
          <p:cNvSpPr txBox="1"/>
          <p:nvPr>
            <p:ph type="title"/>
          </p:nvPr>
        </p:nvSpPr>
        <p:spPr>
          <a:xfrm>
            <a:off x="1414875" y="1670449"/>
            <a:ext cx="3924300" cy="98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Protocolo DNS y UDP</a:t>
            </a:r>
            <a:endParaRPr/>
          </a:p>
        </p:txBody>
      </p:sp>
      <p:sp>
        <p:nvSpPr>
          <p:cNvPr id="39" name="Google Shape;39;p7"/>
          <p:cNvSpPr txBox="1"/>
          <p:nvPr>
            <p:ph idx="1" type="subTitle"/>
          </p:nvPr>
        </p:nvSpPr>
        <p:spPr>
          <a:xfrm>
            <a:off x="1371600" y="2651450"/>
            <a:ext cx="60660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Jorge Nieto Roldán</a:t>
            </a:r>
            <a:endParaRPr/>
          </a:p>
          <a:p>
            <a:pPr indent="0" lvl="0" marL="0" rtl="0" algn="l">
              <a:spcBef>
                <a:spcPts val="0"/>
              </a:spcBef>
              <a:spcAft>
                <a:spcPts val="0"/>
              </a:spcAft>
              <a:buNone/>
            </a:pPr>
            <a:r>
              <a:rPr lang="es"/>
              <a:t>José Manuel García Muñoz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2.3 </a:t>
            </a:r>
            <a:r>
              <a:rPr lang="es"/>
              <a:t>¿Dónde puedes aplicarlo ?</a:t>
            </a:r>
            <a:endParaRPr/>
          </a:p>
        </p:txBody>
      </p:sp>
      <p:sp>
        <p:nvSpPr>
          <p:cNvPr id="99" name="Google Shape;99;p16"/>
          <p:cNvSpPr txBox="1"/>
          <p:nvPr>
            <p:ph idx="2" type="body"/>
          </p:nvPr>
        </p:nvSpPr>
        <p:spPr>
          <a:xfrm>
            <a:off x="795250" y="819150"/>
            <a:ext cx="7857300" cy="36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s" sz="1200">
                <a:latin typeface="Open Sans"/>
                <a:ea typeface="Open Sans"/>
                <a:cs typeface="Open Sans"/>
                <a:sym typeface="Open Sans"/>
              </a:rPr>
              <a:t>Aplicaciones basadas en best effort delivery:</a:t>
            </a:r>
            <a:r>
              <a:rPr lang="es" sz="1200">
                <a:latin typeface="Open Sans"/>
                <a:ea typeface="Open Sans"/>
                <a:cs typeface="Open Sans"/>
                <a:sym typeface="Open Sans"/>
              </a:rPr>
              <a:t> Utilizan el protocolo UDP como un mecanismo de mejor esfuerzo, les basta con una transmisión poco fiable de la información, porque la repiten constantemente.</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s" sz="1200">
                <a:latin typeface="Open Sans"/>
                <a:ea typeface="Open Sans"/>
                <a:cs typeface="Open Sans"/>
                <a:sym typeface="Open Sans"/>
              </a:rPr>
              <a:t>Aplicaciones ligeras</a:t>
            </a:r>
            <a:r>
              <a:rPr lang="es" sz="1200">
                <a:latin typeface="Open Sans"/>
                <a:ea typeface="Open Sans"/>
                <a:cs typeface="Open Sans"/>
                <a:sym typeface="Open Sans"/>
              </a:rPr>
              <a:t>: la baja sobrecarga del protocolo de transporte proporciona un soporte óptimo para las aplicaciones que tengan un diseño muy sencillo.</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s" sz="1200">
                <a:latin typeface="Open Sans"/>
                <a:ea typeface="Open Sans"/>
                <a:cs typeface="Open Sans"/>
                <a:sym typeface="Open Sans"/>
              </a:rPr>
              <a:t>Aplicaciones con mecanismos propios para una transmisión fiable</a:t>
            </a:r>
            <a:r>
              <a:rPr lang="es" sz="1200">
                <a:latin typeface="Open Sans"/>
                <a:ea typeface="Open Sans"/>
                <a:cs typeface="Open Sans"/>
                <a:sym typeface="Open Sans"/>
              </a:rPr>
              <a:t>: resulta útil para aquellas aplicaciones que necesitan un intercambio de información fiable, pero que dependen de sus propios mecanismos a la hora de dar respuesta a los datagramas.</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s" sz="1200">
                <a:latin typeface="Open Sans"/>
                <a:ea typeface="Open Sans"/>
                <a:cs typeface="Open Sans"/>
                <a:sym typeface="Open Sans"/>
              </a:rPr>
              <a:t>Aplicaciones multicast</a:t>
            </a:r>
            <a:r>
              <a:rPr lang="es" sz="1200">
                <a:latin typeface="Open Sans"/>
                <a:ea typeface="Open Sans"/>
                <a:cs typeface="Open Sans"/>
                <a:sym typeface="Open Sans"/>
              </a:rPr>
              <a:t>: soporta conexiones de multidifusión IP.</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s" sz="1200">
                <a:latin typeface="Open Sans"/>
                <a:ea typeface="Open Sans"/>
                <a:cs typeface="Open Sans"/>
                <a:sym typeface="Open Sans"/>
              </a:rPr>
              <a:t>Aplicaciones en tiempo real </a:t>
            </a:r>
            <a:r>
              <a:rPr lang="es" sz="1200">
                <a:latin typeface="Open Sans"/>
                <a:ea typeface="Open Sans"/>
                <a:cs typeface="Open Sans"/>
                <a:sym typeface="Open Sans"/>
              </a:rPr>
              <a:t>: Es adecuado como protocolo de transporte para servicios que presentan requisitos de comunicación en tiempo real, como las transmisiones de audio o vídeo.</a:t>
            </a:r>
            <a:endParaRPr sz="1200">
              <a:latin typeface="Open Sans"/>
              <a:ea typeface="Open Sans"/>
              <a:cs typeface="Open Sans"/>
              <a:sym typeface="Open Sans"/>
            </a:endParaRPr>
          </a:p>
        </p:txBody>
      </p:sp>
      <p:pic>
        <p:nvPicPr>
          <p:cNvPr id="100" name="Google Shape;100;p16"/>
          <p:cNvPicPr preferRelativeResize="0"/>
          <p:nvPr/>
        </p:nvPicPr>
        <p:blipFill>
          <a:blip r:embed="rId3">
            <a:alphaModFix/>
          </a:blip>
          <a:stretch>
            <a:fillRect/>
          </a:stretch>
        </p:blipFill>
        <p:spPr>
          <a:xfrm>
            <a:off x="707252" y="3650402"/>
            <a:ext cx="4560049" cy="9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Bibliografía</a:t>
            </a:r>
            <a:endParaRPr/>
          </a:p>
        </p:txBody>
      </p:sp>
      <p:sp>
        <p:nvSpPr>
          <p:cNvPr id="106" name="Google Shape;106;p17"/>
          <p:cNvSpPr txBox="1"/>
          <p:nvPr>
            <p:ph idx="2" type="body"/>
          </p:nvPr>
        </p:nvSpPr>
        <p:spPr>
          <a:xfrm>
            <a:off x="795250" y="1197775"/>
            <a:ext cx="78573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5103E"/>
                </a:solidFill>
                <a:latin typeface="Times New Roman"/>
                <a:ea typeface="Times New Roman"/>
                <a:cs typeface="Times New Roman"/>
                <a:sym typeface="Times New Roman"/>
              </a:rPr>
              <a:t>Vieito, E. (2022). Historia del sistema DNS: ¿Por qué es imprescindible? </a:t>
            </a:r>
            <a:r>
              <a:rPr i="1" lang="es" sz="1100">
                <a:solidFill>
                  <a:srgbClr val="05103E"/>
                </a:solidFill>
                <a:latin typeface="Times New Roman"/>
                <a:ea typeface="Times New Roman"/>
                <a:cs typeface="Times New Roman"/>
                <a:sym typeface="Times New Roman"/>
              </a:rPr>
              <a:t>El blog de dinahosting</a:t>
            </a:r>
            <a:r>
              <a:rPr lang="es" sz="1100">
                <a:solidFill>
                  <a:srgbClr val="05103E"/>
                </a:solidFill>
                <a:latin typeface="Times New Roman"/>
                <a:ea typeface="Times New Roman"/>
                <a:cs typeface="Times New Roman"/>
                <a:sym typeface="Times New Roman"/>
              </a:rPr>
              <a:t>. </a:t>
            </a:r>
            <a:r>
              <a:rPr lang="es" sz="1100" u="sng">
                <a:solidFill>
                  <a:schemeClr val="hlink"/>
                </a:solidFill>
                <a:latin typeface="Times New Roman"/>
                <a:ea typeface="Times New Roman"/>
                <a:cs typeface="Times New Roman"/>
                <a:sym typeface="Times New Roman"/>
                <a:hlinkClick r:id="rId3"/>
              </a:rPr>
              <a:t>https://dinahosting.com/blog/historia-del-sistema-dns/</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s" sz="1100">
                <a:solidFill>
                  <a:srgbClr val="05103E"/>
                </a:solidFill>
                <a:latin typeface="Times New Roman"/>
                <a:ea typeface="Times New Roman"/>
                <a:cs typeface="Times New Roman"/>
                <a:sym typeface="Times New Roman"/>
              </a:rPr>
              <a:t>Neubox. (2023). Cómo funciona el DNS: una explicación del sistema de nombres de dominio. </a:t>
            </a:r>
            <a:r>
              <a:rPr i="1" lang="es" sz="1100">
                <a:solidFill>
                  <a:srgbClr val="05103E"/>
                </a:solidFill>
                <a:latin typeface="Times New Roman"/>
                <a:ea typeface="Times New Roman"/>
                <a:cs typeface="Times New Roman"/>
                <a:sym typeface="Times New Roman"/>
              </a:rPr>
              <a:t>Blog NEUBOX</a:t>
            </a:r>
            <a:r>
              <a:rPr lang="es" sz="1100">
                <a:solidFill>
                  <a:srgbClr val="05103E"/>
                </a:solidFill>
                <a:latin typeface="Times New Roman"/>
                <a:ea typeface="Times New Roman"/>
                <a:cs typeface="Times New Roman"/>
                <a:sym typeface="Times New Roman"/>
              </a:rPr>
              <a:t>. </a:t>
            </a:r>
            <a:r>
              <a:rPr lang="es" sz="1100" u="sng">
                <a:solidFill>
                  <a:schemeClr val="hlink"/>
                </a:solidFill>
                <a:latin typeface="Times New Roman"/>
                <a:ea typeface="Times New Roman"/>
                <a:cs typeface="Times New Roman"/>
                <a:sym typeface="Times New Roman"/>
                <a:hlinkClick r:id="rId4"/>
              </a:rPr>
              <a:t>https://neubox.com/blog/funcionamiento-dns/</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s" sz="1100">
                <a:solidFill>
                  <a:srgbClr val="05103E"/>
                </a:solidFill>
                <a:latin typeface="Times New Roman"/>
                <a:ea typeface="Times New Roman"/>
                <a:cs typeface="Times New Roman"/>
                <a:sym typeface="Times New Roman"/>
              </a:rPr>
              <a:t>Team, K. (2023, 21 abril). ¿Qué es el protocolo UDP? | KeepCoding Bootcamps. </a:t>
            </a:r>
            <a:r>
              <a:rPr i="1" lang="es" sz="1100">
                <a:solidFill>
                  <a:srgbClr val="05103E"/>
                </a:solidFill>
                <a:latin typeface="Times New Roman"/>
                <a:ea typeface="Times New Roman"/>
                <a:cs typeface="Times New Roman"/>
                <a:sym typeface="Times New Roman"/>
              </a:rPr>
              <a:t>KeepCoding Bootcamps</a:t>
            </a:r>
            <a:r>
              <a:rPr lang="es" sz="1100">
                <a:solidFill>
                  <a:srgbClr val="05103E"/>
                </a:solidFill>
                <a:latin typeface="Times New Roman"/>
                <a:ea typeface="Times New Roman"/>
                <a:cs typeface="Times New Roman"/>
                <a:sym typeface="Times New Roman"/>
              </a:rPr>
              <a:t>. </a:t>
            </a:r>
            <a:r>
              <a:rPr lang="es" sz="1100" u="sng">
                <a:solidFill>
                  <a:schemeClr val="hlink"/>
                </a:solidFill>
                <a:latin typeface="Times New Roman"/>
                <a:ea typeface="Times New Roman"/>
                <a:cs typeface="Times New Roman"/>
                <a:sym typeface="Times New Roman"/>
                <a:hlinkClick r:id="rId5"/>
              </a:rPr>
              <a:t>https://keepcoding.io/blog/que-es-el-protocolo-udp/</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s" sz="1100">
                <a:solidFill>
                  <a:srgbClr val="05103E"/>
                </a:solidFill>
                <a:latin typeface="Times New Roman"/>
                <a:ea typeface="Times New Roman"/>
                <a:cs typeface="Times New Roman"/>
                <a:sym typeface="Times New Roman"/>
              </a:rPr>
              <a:t>Equipo editorial de IONOS. (2020). UDP: ¿Qué es el protocolo UDP? </a:t>
            </a:r>
            <a:r>
              <a:rPr i="1" lang="es" sz="1100">
                <a:solidFill>
                  <a:srgbClr val="05103E"/>
                </a:solidFill>
                <a:latin typeface="Times New Roman"/>
                <a:ea typeface="Times New Roman"/>
                <a:cs typeface="Times New Roman"/>
                <a:sym typeface="Times New Roman"/>
              </a:rPr>
              <a:t>IONOS Digital Guide</a:t>
            </a:r>
            <a:r>
              <a:rPr lang="es" sz="1100">
                <a:solidFill>
                  <a:srgbClr val="05103E"/>
                </a:solidFill>
                <a:latin typeface="Times New Roman"/>
                <a:ea typeface="Times New Roman"/>
                <a:cs typeface="Times New Roman"/>
                <a:sym typeface="Times New Roman"/>
              </a:rPr>
              <a:t>. </a:t>
            </a:r>
            <a:r>
              <a:rPr lang="es" sz="1100" u="sng">
                <a:solidFill>
                  <a:schemeClr val="hlink"/>
                </a:solidFill>
                <a:latin typeface="Times New Roman"/>
                <a:ea typeface="Times New Roman"/>
                <a:cs typeface="Times New Roman"/>
                <a:sym typeface="Times New Roman"/>
                <a:hlinkClick r:id="rId6"/>
              </a:rPr>
              <a:t>https://www.ionos.es/digitalguide/servidores/know-how/udp-user-datagram-protocol/</a:t>
            </a:r>
            <a:endParaRPr sz="1100">
              <a:solidFill>
                <a:srgbClr val="05103E"/>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title"/>
          </p:nvPr>
        </p:nvSpPr>
        <p:spPr>
          <a:xfrm>
            <a:off x="2122100" y="490525"/>
            <a:ext cx="5014500" cy="9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a:t>
            </a:r>
            <a:endParaRPr/>
          </a:p>
        </p:txBody>
      </p:sp>
      <p:sp>
        <p:nvSpPr>
          <p:cNvPr id="45" name="Google Shape;45;p8"/>
          <p:cNvSpPr txBox="1"/>
          <p:nvPr/>
        </p:nvSpPr>
        <p:spPr>
          <a:xfrm>
            <a:off x="2257425" y="1350175"/>
            <a:ext cx="4364700" cy="2421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Protocolo DNS</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¿Por qué nació este protocolo?</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¿Cómo funciona este protocolo?</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¿Donde puede aplicarse ?</a:t>
            </a:r>
            <a:endParaRPr sz="1300">
              <a:solidFill>
                <a:srgbClr val="002E4C"/>
              </a:solidFill>
              <a:latin typeface="Open Sans"/>
              <a:ea typeface="Open Sans"/>
              <a:cs typeface="Open Sans"/>
              <a:sym typeface="Open Sans"/>
            </a:endParaRPr>
          </a:p>
          <a:p>
            <a:pPr indent="-311150" lvl="0" marL="4572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Protocolo UDP</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¿Porqué fue creado?</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¿Cómo funciona este protocolo?</a:t>
            </a:r>
            <a:endParaRPr sz="1300">
              <a:solidFill>
                <a:srgbClr val="002E4C"/>
              </a:solidFill>
              <a:latin typeface="Open Sans"/>
              <a:ea typeface="Open Sans"/>
              <a:cs typeface="Open Sans"/>
              <a:sym typeface="Open Sans"/>
            </a:endParaRPr>
          </a:p>
          <a:p>
            <a:pPr indent="-311150" lvl="1" marL="9144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¿Donde puede aplicarse?</a:t>
            </a:r>
            <a:endParaRPr sz="1300">
              <a:solidFill>
                <a:srgbClr val="002E4C"/>
              </a:solidFill>
              <a:latin typeface="Open Sans"/>
              <a:ea typeface="Open Sans"/>
              <a:cs typeface="Open Sans"/>
              <a:sym typeface="Open Sans"/>
            </a:endParaRPr>
          </a:p>
          <a:p>
            <a:pPr indent="-311150" lvl="0" marL="457200" rtl="0" algn="l">
              <a:spcBef>
                <a:spcPts val="0"/>
              </a:spcBef>
              <a:spcAft>
                <a:spcPts val="0"/>
              </a:spcAft>
              <a:buClr>
                <a:srgbClr val="002E4C"/>
              </a:buClr>
              <a:buSzPts val="1300"/>
              <a:buFont typeface="Open Sans"/>
              <a:buAutoNum type="arabicPeriod"/>
            </a:pPr>
            <a:r>
              <a:rPr lang="es" sz="1300">
                <a:solidFill>
                  <a:srgbClr val="002E4C"/>
                </a:solidFill>
                <a:latin typeface="Open Sans"/>
                <a:ea typeface="Open Sans"/>
                <a:cs typeface="Open Sans"/>
                <a:sym typeface="Open Sans"/>
              </a:rPr>
              <a:t>Bibliografía</a:t>
            </a:r>
            <a:endParaRPr sz="1300">
              <a:solidFill>
                <a:srgbClr val="002E4C"/>
              </a:solidFill>
              <a:latin typeface="Open Sans"/>
              <a:ea typeface="Open Sans"/>
              <a:cs typeface="Open Sans"/>
              <a:sym typeface="Open Sans"/>
            </a:endParaRPr>
          </a:p>
          <a:p>
            <a:pPr indent="0" lvl="0" marL="914400" rtl="0" algn="l">
              <a:spcBef>
                <a:spcPts val="0"/>
              </a:spcBef>
              <a:spcAft>
                <a:spcPts val="0"/>
              </a:spcAft>
              <a:buNone/>
            </a:pPr>
            <a:r>
              <a:t/>
            </a:r>
            <a:endParaRPr/>
          </a:p>
          <a:p>
            <a:pPr indent="0" lvl="0" marL="13716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672050" y="1447800"/>
            <a:ext cx="5014500" cy="9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a:t>
            </a:r>
            <a:r>
              <a:rPr lang="es"/>
              <a:t>. Protocolo DNS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0"/>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1.1 </a:t>
            </a:r>
            <a:r>
              <a:rPr lang="es"/>
              <a:t>Cómo</a:t>
            </a:r>
            <a:r>
              <a:rPr lang="es"/>
              <a:t> fue creado el protocolo DNS</a:t>
            </a:r>
            <a:endParaRPr/>
          </a:p>
        </p:txBody>
      </p:sp>
      <p:pic>
        <p:nvPicPr>
          <p:cNvPr id="56" name="Google Shape;56;p10"/>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0"/>
          <p:cNvSpPr txBox="1"/>
          <p:nvPr>
            <p:ph idx="1" type="subTitle"/>
          </p:nvPr>
        </p:nvSpPr>
        <p:spPr>
          <a:xfrm>
            <a:off x="2545800" y="413700"/>
            <a:ext cx="40524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6"/>
                </a:solidFill>
              </a:rPr>
              <a:t>¿Por </a:t>
            </a:r>
            <a:r>
              <a:rPr lang="es">
                <a:solidFill>
                  <a:schemeClr val="accent6"/>
                </a:solidFill>
              </a:rPr>
              <a:t>qué</a:t>
            </a:r>
            <a:r>
              <a:rPr lang="es">
                <a:solidFill>
                  <a:schemeClr val="accent6"/>
                </a:solidFill>
              </a:rPr>
              <a:t> nació este protocolo?</a:t>
            </a:r>
            <a:endParaRPr>
              <a:solidFill>
                <a:schemeClr val="accent6"/>
              </a:solidFill>
            </a:endParaRPr>
          </a:p>
        </p:txBody>
      </p:sp>
      <p:sp>
        <p:nvSpPr>
          <p:cNvPr id="58" name="Google Shape;58;p10"/>
          <p:cNvSpPr txBox="1"/>
          <p:nvPr>
            <p:ph idx="2" type="body"/>
          </p:nvPr>
        </p:nvSpPr>
        <p:spPr>
          <a:xfrm>
            <a:off x="795250" y="1733550"/>
            <a:ext cx="78573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Open Sans"/>
                <a:ea typeface="Open Sans"/>
                <a:cs typeface="Open Sans"/>
                <a:sym typeface="Open Sans"/>
              </a:rPr>
              <a:t>Hoy en día nos parece básico acceder de forma fácil y rápida a distintos equipos conectados a Internet, pero en su momento la necesidad no surgió de inmediato.</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rPr lang="es" sz="1000">
                <a:solidFill>
                  <a:srgbClr val="FFFFFF"/>
                </a:solidFill>
                <a:latin typeface="Open Sans"/>
                <a:ea typeface="Open Sans"/>
                <a:cs typeface="Open Sans"/>
                <a:sym typeface="Open Sans"/>
              </a:rPr>
              <a:t>Este protocolo nació a mediados de la década de los 80, pero no fue hasta finales de los noventa cuando empezó a popularizarse. Aunque realmente, todo </a:t>
            </a:r>
            <a:r>
              <a:rPr lang="es" sz="1000">
                <a:solidFill>
                  <a:srgbClr val="FFFFFF"/>
                </a:solidFill>
                <a:latin typeface="Open Sans"/>
                <a:ea typeface="Open Sans"/>
                <a:cs typeface="Open Sans"/>
                <a:sym typeface="Open Sans"/>
              </a:rPr>
              <a:t>comenzó</a:t>
            </a:r>
            <a:r>
              <a:rPr lang="es" sz="1000">
                <a:solidFill>
                  <a:srgbClr val="FFFFFF"/>
                </a:solidFill>
                <a:latin typeface="Open Sans"/>
                <a:ea typeface="Open Sans"/>
                <a:cs typeface="Open Sans"/>
                <a:sym typeface="Open Sans"/>
              </a:rPr>
              <a:t> a los años setenta, cuando los ordenadores conectados a una red ya tenían asignada una dirección numérica.</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rPr lang="es" sz="1000">
                <a:solidFill>
                  <a:srgbClr val="FFFFFF"/>
                </a:solidFill>
                <a:latin typeface="Open Sans"/>
                <a:ea typeface="Open Sans"/>
                <a:cs typeface="Open Sans"/>
                <a:sym typeface="Open Sans"/>
              </a:rPr>
              <a:t>Anteriormente a este protocolo había que saber de memoria esta dirección, pues el sistema de nomenclatura de entonces era bastante limitado. Para suplir esto nació el DNS.</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rPr lang="es" sz="1000">
                <a:solidFill>
                  <a:srgbClr val="FFFFFF"/>
                </a:solidFill>
                <a:latin typeface="Open Sans"/>
                <a:ea typeface="Open Sans"/>
                <a:cs typeface="Open Sans"/>
                <a:sym typeface="Open Sans"/>
              </a:rPr>
              <a:t>El creador de este fue Paul Mockapetris quien creó un sistema jerárquico en niveles, de la misma forma que dentro de un libro hay capítulos. Cada una de las etiquetas jerárquicas asignadas a cada dispositivo estarían compuestas por dos elementos: por un lado, el nombre de dominio, y por otra el TLD o extensión. Por ejemplo, en el caso de dinahosting.com, lo que va antes del punto es el nombre y .COM es la extensión.</a:t>
            </a:r>
            <a:endParaRPr sz="10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1.2 ¿</a:t>
            </a:r>
            <a:r>
              <a:rPr lang="es"/>
              <a:t>Cómo</a:t>
            </a:r>
            <a:r>
              <a:rPr lang="es"/>
              <a:t> funciona este protocolo?</a:t>
            </a:r>
            <a:endParaRPr/>
          </a:p>
        </p:txBody>
      </p:sp>
      <p:sp>
        <p:nvSpPr>
          <p:cNvPr id="64" name="Google Shape;64;p11"/>
          <p:cNvSpPr txBox="1"/>
          <p:nvPr>
            <p:ph idx="1" type="subTitle"/>
          </p:nvPr>
        </p:nvSpPr>
        <p:spPr>
          <a:xfrm>
            <a:off x="795250" y="904250"/>
            <a:ext cx="7857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Pasos que sigue el protocolo DNS </a:t>
            </a:r>
            <a:endParaRPr/>
          </a:p>
        </p:txBody>
      </p:sp>
      <p:sp>
        <p:nvSpPr>
          <p:cNvPr id="65" name="Google Shape;65;p11"/>
          <p:cNvSpPr txBox="1"/>
          <p:nvPr>
            <p:ph idx="2" type="body"/>
          </p:nvPr>
        </p:nvSpPr>
        <p:spPr>
          <a:xfrm>
            <a:off x="852975" y="1394500"/>
            <a:ext cx="4680000" cy="245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Escribe el nombre de un dominio en tu navegador web y este hará una consulta al DNS para encontrar la respuesta.</a:t>
            </a:r>
            <a:endParaRPr sz="800">
              <a:solidFill>
                <a:srgbClr val="002E4C"/>
              </a:solidFill>
              <a:latin typeface="Open Sans"/>
              <a:ea typeface="Open Sans"/>
              <a:cs typeface="Open Sans"/>
              <a:sym typeface="Open Sans"/>
            </a:endParaRPr>
          </a:p>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El resolutor de DNS le </a:t>
            </a:r>
            <a:r>
              <a:rPr lang="es" sz="800">
                <a:solidFill>
                  <a:srgbClr val="002E4C"/>
                </a:solidFill>
                <a:latin typeface="Open Sans"/>
                <a:ea typeface="Open Sans"/>
                <a:cs typeface="Open Sans"/>
                <a:sym typeface="Open Sans"/>
              </a:rPr>
              <a:t>preguntará</a:t>
            </a:r>
            <a:r>
              <a:rPr lang="es" sz="800">
                <a:solidFill>
                  <a:srgbClr val="002E4C"/>
                </a:solidFill>
                <a:latin typeface="Open Sans"/>
                <a:ea typeface="Open Sans"/>
                <a:cs typeface="Open Sans"/>
                <a:sym typeface="Open Sans"/>
              </a:rPr>
              <a:t> al servidor de nombres raíz por la dirección IP. </a:t>
            </a:r>
            <a:endParaRPr sz="800">
              <a:solidFill>
                <a:srgbClr val="002E4C"/>
              </a:solidFill>
              <a:latin typeface="Open Sans"/>
              <a:ea typeface="Open Sans"/>
              <a:cs typeface="Open Sans"/>
              <a:sym typeface="Open Sans"/>
            </a:endParaRPr>
          </a:p>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El resolutor de DNS l</a:t>
            </a:r>
            <a:r>
              <a:rPr lang="es" sz="800">
                <a:solidFill>
                  <a:srgbClr val="002E4C"/>
                </a:solidFill>
                <a:latin typeface="Open Sans"/>
                <a:ea typeface="Open Sans"/>
                <a:cs typeface="Open Sans"/>
                <a:sym typeface="Open Sans"/>
              </a:rPr>
              <a:t>e pregunta al servidor de nombres TLD(Top Level Domain) la dirección IP del nombre de dominio. </a:t>
            </a:r>
            <a:endParaRPr sz="800">
              <a:solidFill>
                <a:srgbClr val="002E4C"/>
              </a:solidFill>
              <a:latin typeface="Open Sans"/>
              <a:ea typeface="Open Sans"/>
              <a:cs typeface="Open Sans"/>
              <a:sym typeface="Open Sans"/>
            </a:endParaRPr>
          </a:p>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El</a:t>
            </a:r>
            <a:r>
              <a:rPr lang="es" sz="800">
                <a:solidFill>
                  <a:srgbClr val="002E4C"/>
                </a:solidFill>
                <a:latin typeface="Open Sans"/>
                <a:ea typeface="Open Sans"/>
                <a:cs typeface="Open Sans"/>
                <a:sym typeface="Open Sans"/>
              </a:rPr>
              <a:t> servidor de DNS autorizados </a:t>
            </a:r>
            <a:r>
              <a:rPr lang="es" sz="800">
                <a:solidFill>
                  <a:srgbClr val="002E4C"/>
                </a:solidFill>
                <a:latin typeface="Open Sans"/>
                <a:ea typeface="Open Sans"/>
                <a:cs typeface="Open Sans"/>
                <a:sym typeface="Open Sans"/>
              </a:rPr>
              <a:t>guardará</a:t>
            </a:r>
            <a:r>
              <a:rPr lang="es" sz="800">
                <a:solidFill>
                  <a:srgbClr val="002E4C"/>
                </a:solidFill>
                <a:latin typeface="Open Sans"/>
                <a:ea typeface="Open Sans"/>
                <a:cs typeface="Open Sans"/>
                <a:sym typeface="Open Sans"/>
              </a:rPr>
              <a:t> el registro DNS de los nombres de dominio necesarios. </a:t>
            </a:r>
            <a:endParaRPr sz="800">
              <a:solidFill>
                <a:srgbClr val="002E4C"/>
              </a:solidFill>
              <a:latin typeface="Open Sans"/>
              <a:ea typeface="Open Sans"/>
              <a:cs typeface="Open Sans"/>
              <a:sym typeface="Open Sans"/>
            </a:endParaRPr>
          </a:p>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El servidor recursivo obtiene el registro para el sitio web de los servidores de nombres autorizados y lo almacena en su caché local. Si alguien más está buscando el mismo sitio web, la información ya estará allí y no tendrá que pasar por todo el proceso.</a:t>
            </a:r>
            <a:endParaRPr sz="800">
              <a:solidFill>
                <a:srgbClr val="002E4C"/>
              </a:solidFill>
              <a:latin typeface="Open Sans"/>
              <a:ea typeface="Open Sans"/>
              <a:cs typeface="Open Sans"/>
              <a:sym typeface="Open Sans"/>
            </a:endParaRPr>
          </a:p>
          <a:p>
            <a:pPr indent="0" lvl="0" marL="457200" rtl="0" algn="l">
              <a:spcBef>
                <a:spcPts val="0"/>
              </a:spcBef>
              <a:spcAft>
                <a:spcPts val="0"/>
              </a:spcAft>
              <a:buNone/>
            </a:pPr>
            <a:r>
              <a:t/>
            </a:r>
            <a:endParaRPr sz="800">
              <a:solidFill>
                <a:srgbClr val="002E4C"/>
              </a:solidFill>
              <a:latin typeface="Open Sans"/>
              <a:ea typeface="Open Sans"/>
              <a:cs typeface="Open Sans"/>
              <a:sym typeface="Open Sans"/>
            </a:endParaRPr>
          </a:p>
          <a:p>
            <a:pPr indent="-279400" lvl="0" marL="457200" rtl="0" algn="l">
              <a:spcBef>
                <a:spcPts val="0"/>
              </a:spcBef>
              <a:spcAft>
                <a:spcPts val="0"/>
              </a:spcAft>
              <a:buClr>
                <a:srgbClr val="002E4C"/>
              </a:buClr>
              <a:buSzPts val="800"/>
              <a:buFont typeface="Open Sans"/>
              <a:buAutoNum type="arabicPeriod"/>
            </a:pPr>
            <a:r>
              <a:rPr lang="es" sz="800">
                <a:solidFill>
                  <a:srgbClr val="002E4C"/>
                </a:solidFill>
                <a:latin typeface="Open Sans"/>
                <a:ea typeface="Open Sans"/>
                <a:cs typeface="Open Sans"/>
                <a:sym typeface="Open Sans"/>
              </a:rPr>
              <a:t>El servidor recursivo </a:t>
            </a:r>
            <a:r>
              <a:rPr lang="es" sz="800">
                <a:solidFill>
                  <a:srgbClr val="002E4C"/>
                </a:solidFill>
                <a:latin typeface="Open Sans"/>
                <a:ea typeface="Open Sans"/>
                <a:cs typeface="Open Sans"/>
                <a:sym typeface="Open Sans"/>
              </a:rPr>
              <a:t>enviará</a:t>
            </a:r>
            <a:r>
              <a:rPr lang="es" sz="800">
                <a:solidFill>
                  <a:srgbClr val="002E4C"/>
                </a:solidFill>
                <a:latin typeface="Open Sans"/>
                <a:ea typeface="Open Sans"/>
                <a:cs typeface="Open Sans"/>
                <a:sym typeface="Open Sans"/>
              </a:rPr>
              <a:t> el registro a tu computadora. La PC guarda este registro, lee la IP y pasa la información a tu navegador; que luego hace la conexión al servidor web, y podrás ver el sitio web que has buscado inicialmente.</a:t>
            </a:r>
            <a:endParaRPr sz="800">
              <a:solidFill>
                <a:srgbClr val="002E4C"/>
              </a:solidFill>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p:txBody>
      </p:sp>
      <p:pic>
        <p:nvPicPr>
          <p:cNvPr id="66" name="Google Shape;66;p11"/>
          <p:cNvPicPr preferRelativeResize="0"/>
          <p:nvPr/>
        </p:nvPicPr>
        <p:blipFill>
          <a:blip r:embed="rId3">
            <a:alphaModFix/>
          </a:blip>
          <a:stretch>
            <a:fillRect/>
          </a:stretch>
        </p:blipFill>
        <p:spPr>
          <a:xfrm>
            <a:off x="5532975" y="1947750"/>
            <a:ext cx="3468073" cy="2127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1.3 ¿</a:t>
            </a:r>
            <a:r>
              <a:rPr lang="es"/>
              <a:t>Donde</a:t>
            </a:r>
            <a:r>
              <a:rPr lang="es"/>
              <a:t> </a:t>
            </a:r>
            <a:r>
              <a:rPr lang="es"/>
              <a:t>puede</a:t>
            </a:r>
            <a:r>
              <a:rPr lang="es"/>
              <a:t> aplicarse ?</a:t>
            </a:r>
            <a:endParaRPr/>
          </a:p>
        </p:txBody>
      </p:sp>
      <p:sp>
        <p:nvSpPr>
          <p:cNvPr id="72" name="Google Shape;72;p12"/>
          <p:cNvSpPr txBox="1"/>
          <p:nvPr>
            <p:ph idx="2" type="body"/>
          </p:nvPr>
        </p:nvSpPr>
        <p:spPr>
          <a:xfrm>
            <a:off x="679825" y="1197500"/>
            <a:ext cx="7857300" cy="18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Una de sus principales aplicaciones es la resolución de nombres, aunque puede utilizarse como base de datos para asociar diferentes tipos de información a cada nombre, otras aplicaciones pueden ser la localización de los servidores de correo electrónico de cada dominio o bloqueo de acceso a determinadas páginas web en el servidor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Esta última tecnología se diseñó originalmente para ayudar a defenderse contra el spam y los ataques de phishing al bloquear las direcciones IP sospechosas conocidas.</a:t>
            </a:r>
            <a:endParaRPr sz="1000"/>
          </a:p>
        </p:txBody>
      </p:sp>
      <p:pic>
        <p:nvPicPr>
          <p:cNvPr id="73" name="Google Shape;73;p12"/>
          <p:cNvPicPr preferRelativeResize="0"/>
          <p:nvPr/>
        </p:nvPicPr>
        <p:blipFill>
          <a:blip r:embed="rId3">
            <a:alphaModFix/>
          </a:blip>
          <a:stretch>
            <a:fillRect/>
          </a:stretch>
        </p:blipFill>
        <p:spPr>
          <a:xfrm>
            <a:off x="3491500" y="2697950"/>
            <a:ext cx="4357649" cy="167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672050" y="1447800"/>
            <a:ext cx="5014500" cy="9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Protocolo UDP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2.1 ¿Porqué fue</a:t>
            </a:r>
            <a:r>
              <a:rPr lang="es"/>
              <a:t> creado el protocolo UDP?</a:t>
            </a:r>
            <a:endParaRPr/>
          </a:p>
        </p:txBody>
      </p:sp>
      <p:sp>
        <p:nvSpPr>
          <p:cNvPr id="84" name="Google Shape;84;p14"/>
          <p:cNvSpPr txBox="1"/>
          <p:nvPr>
            <p:ph idx="2" type="body"/>
          </p:nvPr>
        </p:nvSpPr>
        <p:spPr>
          <a:xfrm>
            <a:off x="795250" y="1162050"/>
            <a:ext cx="78573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2E4C"/>
                </a:solidFill>
                <a:latin typeface="Open Sans"/>
                <a:ea typeface="Open Sans"/>
                <a:cs typeface="Open Sans"/>
                <a:sym typeface="Open Sans"/>
              </a:rPr>
              <a:t>Este protocolo fue diseñado por David P. Reed hacia el año 1980 con el fin de trabajar sobre IP con esquemas de datagramas.</a:t>
            </a:r>
            <a:endParaRPr sz="1200">
              <a:solidFill>
                <a:srgbClr val="002E4C"/>
              </a:solidFill>
              <a:latin typeface="Open Sans"/>
              <a:ea typeface="Open Sans"/>
              <a:cs typeface="Open Sans"/>
              <a:sym typeface="Open Sans"/>
            </a:endParaRPr>
          </a:p>
          <a:p>
            <a:pPr indent="0" lvl="0" marL="0" rtl="0" algn="l">
              <a:spcBef>
                <a:spcPts val="0"/>
              </a:spcBef>
              <a:spcAft>
                <a:spcPts val="0"/>
              </a:spcAft>
              <a:buNone/>
            </a:pPr>
            <a:r>
              <a:t/>
            </a:r>
            <a:endParaRPr sz="1200">
              <a:solidFill>
                <a:srgbClr val="002E4C"/>
              </a:solidFill>
              <a:latin typeface="Open Sans"/>
              <a:ea typeface="Open Sans"/>
              <a:cs typeface="Open Sans"/>
              <a:sym typeface="Open Sans"/>
            </a:endParaRPr>
          </a:p>
          <a:p>
            <a:pPr indent="0" lvl="0" marL="0" rtl="0" algn="l">
              <a:spcBef>
                <a:spcPts val="0"/>
              </a:spcBef>
              <a:spcAft>
                <a:spcPts val="0"/>
              </a:spcAft>
              <a:buNone/>
            </a:pPr>
            <a:r>
              <a:rPr lang="es" sz="1200">
                <a:solidFill>
                  <a:srgbClr val="002E4C"/>
                </a:solidFill>
                <a:latin typeface="Open Sans"/>
                <a:ea typeface="Open Sans"/>
                <a:cs typeface="Open Sans"/>
                <a:sym typeface="Open Sans"/>
              </a:rPr>
              <a:t>El protocolo de datagramas de usuario, abreviado como UDP, es un protocolo que permite la transmisión sin conexión de datagramas en redes basadas en IP. Para obtener los servicios deseados en los hosts de destino, se basa en los puertos que están listados como uno de los campos principales en la cabecera UDP.</a:t>
            </a:r>
            <a:endParaRPr sz="1200">
              <a:solidFill>
                <a:srgbClr val="002E4C"/>
              </a:solidFill>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85" name="Google Shape;85;p14"/>
          <p:cNvPicPr preferRelativeResize="0"/>
          <p:nvPr/>
        </p:nvPicPr>
        <p:blipFill>
          <a:blip r:embed="rId3">
            <a:alphaModFix/>
          </a:blip>
          <a:stretch>
            <a:fillRect/>
          </a:stretch>
        </p:blipFill>
        <p:spPr>
          <a:xfrm>
            <a:off x="2693200" y="2548025"/>
            <a:ext cx="3757600" cy="211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795250" y="384125"/>
            <a:ext cx="7857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2.2 </a:t>
            </a:r>
            <a:r>
              <a:rPr lang="es"/>
              <a:t>¿Cómo funciona este protocolo?</a:t>
            </a:r>
            <a:endParaRPr/>
          </a:p>
        </p:txBody>
      </p:sp>
      <p:sp>
        <p:nvSpPr>
          <p:cNvPr id="91" name="Google Shape;91;p15"/>
          <p:cNvSpPr txBox="1"/>
          <p:nvPr>
            <p:ph idx="2" type="body"/>
          </p:nvPr>
        </p:nvSpPr>
        <p:spPr>
          <a:xfrm>
            <a:off x="795250" y="1047750"/>
            <a:ext cx="78573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Open Sans"/>
                <a:ea typeface="Open Sans"/>
                <a:cs typeface="Open Sans"/>
                <a:sym typeface="Open Sans"/>
              </a:rPr>
              <a:t>L</a:t>
            </a:r>
            <a:r>
              <a:rPr lang="es" sz="1200">
                <a:latin typeface="Open Sans"/>
                <a:ea typeface="Open Sans"/>
                <a:cs typeface="Open Sans"/>
                <a:sym typeface="Open Sans"/>
              </a:rPr>
              <a:t>os paquetes UDP consisten en una cabecera  y los datos reales del usuario. La cabecera UDP contiene toda la información necesaria para la transmisión de datos utilizando el protocolo de transporte y hace que un paquete UDP se pueda identificar como tal. La cabecera UDP consta de 4 campos y está dividida en 2 bloques de 32 bits con la siguiente estructura:</a:t>
            </a:r>
            <a:endParaRPr sz="1200">
              <a:latin typeface="Open Sans"/>
              <a:ea typeface="Open Sans"/>
              <a:cs typeface="Open Sans"/>
              <a:sym typeface="Open Sans"/>
            </a:endParaRPr>
          </a:p>
        </p:txBody>
      </p:sp>
      <p:pic>
        <p:nvPicPr>
          <p:cNvPr id="92" name="Google Shape;92;p15"/>
          <p:cNvPicPr preferRelativeResize="0"/>
          <p:nvPr/>
        </p:nvPicPr>
        <p:blipFill>
          <a:blip r:embed="rId3">
            <a:alphaModFix/>
          </a:blip>
          <a:stretch>
            <a:fillRect/>
          </a:stretch>
        </p:blipFill>
        <p:spPr>
          <a:xfrm>
            <a:off x="911675" y="2113900"/>
            <a:ext cx="4903351" cy="736450"/>
          </a:xfrm>
          <a:prstGeom prst="rect">
            <a:avLst/>
          </a:prstGeom>
          <a:noFill/>
          <a:ln>
            <a:noFill/>
          </a:ln>
        </p:spPr>
      </p:pic>
      <p:pic>
        <p:nvPicPr>
          <p:cNvPr id="93" name="Google Shape;93;p15"/>
          <p:cNvPicPr preferRelativeResize="0"/>
          <p:nvPr/>
        </p:nvPicPr>
        <p:blipFill>
          <a:blip r:embed="rId4">
            <a:alphaModFix/>
          </a:blip>
          <a:stretch>
            <a:fillRect/>
          </a:stretch>
        </p:blipFill>
        <p:spPr>
          <a:xfrm>
            <a:off x="5048700" y="2921800"/>
            <a:ext cx="3639575" cy="152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TEP">
  <a:themeElements>
    <a:clrScheme name="Simple Light">
      <a:dk1>
        <a:srgbClr val="008DC1"/>
      </a:dk1>
      <a:lt1>
        <a:srgbClr val="002E4C"/>
      </a:lt1>
      <a:dk2>
        <a:srgbClr val="364D63"/>
      </a:dk2>
      <a:lt2>
        <a:srgbClr val="476685"/>
      </a:lt2>
      <a:accent1>
        <a:srgbClr val="5980A6"/>
      </a:accent1>
      <a:accent2>
        <a:srgbClr val="7A99B8"/>
      </a:accent2>
      <a:accent3>
        <a:srgbClr val="9CB3C9"/>
      </a:accent3>
      <a:accent4>
        <a:srgbClr val="BDCCDB"/>
      </a:accent4>
      <a:accent5>
        <a:srgbClr val="DEE5ED"/>
      </a:accent5>
      <a:accent6>
        <a:srgbClr val="F0F4F7"/>
      </a:accent6>
      <a:hlink>
        <a:srgbClr val="008DC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