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68" r:id="rId5"/>
    <p:sldId id="269" r:id="rId6"/>
    <p:sldId id="270" r:id="rId7"/>
    <p:sldId id="271" r:id="rId8"/>
    <p:sldId id="259" r:id="rId9"/>
    <p:sldId id="260" r:id="rId10"/>
    <p:sldId id="261" r:id="rId11"/>
    <p:sldId id="262" r:id="rId12"/>
    <p:sldId id="263" r:id="rId13"/>
    <p:sldId id="264" r:id="rId14"/>
    <p:sldId id="265" r:id="rId15"/>
    <p:sldId id="266" r:id="rId16"/>
    <p:sldId id="267"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2EF2A-BBCE-45A8-BBAA-5C7606352CA8}" type="datetimeFigureOut">
              <a:rPr lang="es-GT" smtClean="0"/>
              <a:t>2/10/2023</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08FAD-4F5B-4BC7-942E-65B55F3B1E1C}" type="slidenum">
              <a:rPr lang="es-GT" smtClean="0"/>
              <a:t>‹Nº›</a:t>
            </a:fld>
            <a:endParaRPr lang="es-GT"/>
          </a:p>
        </p:txBody>
      </p:sp>
    </p:spTree>
    <p:extLst>
      <p:ext uri="{BB962C8B-B14F-4D97-AF65-F5344CB8AC3E}">
        <p14:creationId xmlns:p14="http://schemas.microsoft.com/office/powerpoint/2010/main" val="2189339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S"/>
          </a:p>
        </p:txBody>
      </p:sp>
      <p:sp>
        <p:nvSpPr>
          <p:cNvPr id="4" name="Marcador de número de diapositiva 3"/>
          <p:cNvSpPr>
            <a:spLocks noGrp="1"/>
          </p:cNvSpPr>
          <p:nvPr>
            <p:ph type="sldNum" sz="quarter" idx="5"/>
          </p:nvPr>
        </p:nvSpPr>
        <p:spPr/>
        <p:txBody>
          <a:bodyPr/>
          <a:lstStyle/>
          <a:p>
            <a:fld id="{2E83B6BB-0E55-7841-910C-5A68A0CEC8DD}" type="slidenum">
              <a:rPr lang="es-US" smtClean="0"/>
              <a:t>17</a:t>
            </a:fld>
            <a:endParaRPr lang="es-US"/>
          </a:p>
        </p:txBody>
      </p:sp>
    </p:spTree>
    <p:extLst>
      <p:ext uri="{BB962C8B-B14F-4D97-AF65-F5344CB8AC3E}">
        <p14:creationId xmlns:p14="http://schemas.microsoft.com/office/powerpoint/2010/main" val="3727086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s.m.wikipedia.org/wiki/Array" TargetMode="External"/><Relationship Id="rId2" Type="http://schemas.openxmlformats.org/officeDocument/2006/relationships/hyperlink" Target="https://es.m.wikipedia.org/wiki/Tipo_de_dato" TargetMode="External"/><Relationship Id="rId1" Type="http://schemas.openxmlformats.org/officeDocument/2006/relationships/slideLayout" Target="../slideLayouts/slideLayout2.xml"/><Relationship Id="rId4" Type="http://schemas.openxmlformats.org/officeDocument/2006/relationships/hyperlink" Target="https://es.m.wikipedia.org/wiki/Cadena_(inform%C3%A1tic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7C8EC-5708-FCF3-344A-E96E2799BA91}"/>
              </a:ext>
            </a:extLst>
          </p:cNvPr>
          <p:cNvSpPr>
            <a:spLocks noGrp="1"/>
          </p:cNvSpPr>
          <p:nvPr>
            <p:ph type="ctrTitle"/>
          </p:nvPr>
        </p:nvSpPr>
        <p:spPr>
          <a:xfrm>
            <a:off x="1915128" y="1595437"/>
            <a:ext cx="8361229" cy="3000375"/>
          </a:xfrm>
        </p:spPr>
        <p:txBody>
          <a:bodyPr/>
          <a:lstStyle/>
          <a:p>
            <a:r>
              <a:rPr lang="es-MX" dirty="0"/>
              <a:t>Variables y tipos de datos </a:t>
            </a:r>
            <a:endParaRPr lang="es-GT" dirty="0"/>
          </a:p>
        </p:txBody>
      </p:sp>
    </p:spTree>
    <p:extLst>
      <p:ext uri="{BB962C8B-B14F-4D97-AF65-F5344CB8AC3E}">
        <p14:creationId xmlns:p14="http://schemas.microsoft.com/office/powerpoint/2010/main" val="41788457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9E02E-2BC9-454F-875F-3E5C3E6F44D0}"/>
              </a:ext>
            </a:extLst>
          </p:cNvPr>
          <p:cNvSpPr>
            <a:spLocks noGrp="1"/>
          </p:cNvSpPr>
          <p:nvPr>
            <p:ph type="ctrTitle"/>
          </p:nvPr>
        </p:nvSpPr>
        <p:spPr>
          <a:xfrm>
            <a:off x="1348156" y="-1229874"/>
            <a:ext cx="9099763" cy="7309622"/>
          </a:xfrm>
        </p:spPr>
        <p:txBody>
          <a:bodyPr/>
          <a:lstStyle/>
          <a:p>
            <a:r>
              <a:rPr lang="es-US" sz="3200" b="0" i="0" dirty="0">
                <a:solidFill>
                  <a:srgbClr val="202122"/>
                </a:solidFill>
                <a:effectLst/>
                <a:latin typeface="-apple-system"/>
              </a:rPr>
              <a:t>El espacio en el sistema de almacenaje puede ser referido por diferentes identificadores . Esta situación es conocida entre los angloparlantes como "</a:t>
            </a:r>
            <a:r>
              <a:rPr lang="es-US" sz="3200" b="0" i="0" dirty="0" err="1">
                <a:solidFill>
                  <a:srgbClr val="202122"/>
                </a:solidFill>
                <a:effectLst/>
                <a:latin typeface="-apple-system"/>
              </a:rPr>
              <a:t>aliasing</a:t>
            </a:r>
            <a:r>
              <a:rPr lang="es-US" sz="3200" b="0" i="0" dirty="0">
                <a:solidFill>
                  <a:srgbClr val="202122"/>
                </a:solidFill>
                <a:effectLst/>
                <a:latin typeface="-apple-system"/>
              </a:rPr>
              <a:t>" y podría traducirse como "sobre nombramiento" para los hispanoparlantes. Asignarle un valor a una variable utilizando uno de los identificadores cambiará el valor al que se puede acceder a través de los otros identificadores.</a:t>
            </a:r>
            <a:endParaRPr lang="es-US" sz="3200" dirty="0"/>
          </a:p>
        </p:txBody>
      </p:sp>
    </p:spTree>
    <p:extLst>
      <p:ext uri="{BB962C8B-B14F-4D97-AF65-F5344CB8AC3E}">
        <p14:creationId xmlns:p14="http://schemas.microsoft.com/office/powerpoint/2010/main" val="23195843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4E3DC53-3014-7B0C-D151-29D513E2E510}"/>
              </a:ext>
            </a:extLst>
          </p:cNvPr>
          <p:cNvSpPr>
            <a:spLocks noGrp="1"/>
          </p:cNvSpPr>
          <p:nvPr>
            <p:ph idx="1"/>
          </p:nvPr>
        </p:nvSpPr>
        <p:spPr>
          <a:xfrm>
            <a:off x="1496549" y="2638602"/>
            <a:ext cx="9601200" cy="3514194"/>
          </a:xfrm>
        </p:spPr>
        <p:txBody>
          <a:bodyPr>
            <a:noAutofit/>
          </a:bodyPr>
          <a:lstStyle/>
          <a:p>
            <a:pPr fontAlgn="base"/>
            <a:r>
              <a:rPr lang="es-US" sz="2800" b="0" i="0" dirty="0">
                <a:solidFill>
                  <a:srgbClr val="202122"/>
                </a:solidFill>
                <a:effectLst/>
                <a:latin typeface="-apple-system"/>
              </a:rPr>
              <a:t>Las variables pueden ser de longitud:</a:t>
            </a:r>
          </a:p>
          <a:p>
            <a:pPr fontAlgn="base"/>
            <a:r>
              <a:rPr lang="es-US" sz="2800" b="0" i="0" dirty="0">
                <a:solidFill>
                  <a:srgbClr val="202122"/>
                </a:solidFill>
                <a:effectLst/>
                <a:latin typeface="inherit"/>
              </a:rPr>
              <a:t>Fija.- Cuando el tamaño de la misma no variará a lo largo de la ejecución del programa. Todas las variables, sean del </a:t>
            </a:r>
            <a:r>
              <a:rPr lang="es-US" sz="2800" b="0" i="0" u="none" strike="noStrike" dirty="0">
                <a:solidFill>
                  <a:srgbClr val="3366CC"/>
                </a:solidFill>
                <a:effectLst/>
                <a:latin typeface="inherit"/>
                <a:hlinkClick r:id="rId2" tooltip="Tipo de dato"/>
              </a:rPr>
              <a:t>tipo de dato</a:t>
            </a:r>
            <a:r>
              <a:rPr lang="es-US" sz="2800" b="0" i="0" dirty="0">
                <a:solidFill>
                  <a:srgbClr val="202122"/>
                </a:solidFill>
                <a:effectLst/>
                <a:latin typeface="inherit"/>
              </a:rPr>
              <a:t> que sean tienen longitud fija, salvo algunas excepciones — como las colecciones de otras variables (</a:t>
            </a:r>
            <a:r>
              <a:rPr lang="es-US" sz="2800" b="0" i="0" u="none" strike="noStrike" dirty="0" err="1">
                <a:solidFill>
                  <a:srgbClr val="3366CC"/>
                </a:solidFill>
                <a:effectLst/>
                <a:latin typeface="inherit"/>
                <a:hlinkClick r:id="rId3" tooltip="Array"/>
              </a:rPr>
              <a:t>arrays</a:t>
            </a:r>
            <a:r>
              <a:rPr lang="es-US" sz="2800" b="0" i="0" dirty="0">
                <a:solidFill>
                  <a:srgbClr val="202122"/>
                </a:solidFill>
                <a:effectLst/>
                <a:latin typeface="inherit"/>
              </a:rPr>
              <a:t>) o las </a:t>
            </a:r>
            <a:r>
              <a:rPr lang="es-US" sz="2800" b="0" i="0" u="none" strike="noStrike" dirty="0">
                <a:solidFill>
                  <a:srgbClr val="3366CC"/>
                </a:solidFill>
                <a:effectLst/>
                <a:latin typeface="inherit"/>
                <a:hlinkClick r:id="rId4" tooltip="Cadena (informática)"/>
              </a:rPr>
              <a:t>cadenas</a:t>
            </a:r>
            <a:r>
              <a:rPr lang="es-US" sz="2800" b="0" i="0" dirty="0">
                <a:solidFill>
                  <a:srgbClr val="202122"/>
                </a:solidFill>
                <a:effectLst/>
                <a:latin typeface="inherit"/>
              </a:rPr>
              <a:t>.</a:t>
            </a:r>
          </a:p>
          <a:p>
            <a:pPr fontAlgn="base"/>
            <a:r>
              <a:rPr lang="es-US" sz="2800" b="0" i="0" dirty="0">
                <a:solidFill>
                  <a:srgbClr val="202122"/>
                </a:solidFill>
                <a:effectLst/>
                <a:latin typeface="inherit"/>
              </a:rPr>
              <a:t>Variable.- Cuando el tamaño de la misma puede variar a lo largo de la ejecución. Típicamente colecciones de datos en su mayoría.</a:t>
            </a:r>
          </a:p>
          <a:p>
            <a:endParaRPr lang="es-US" sz="2800" dirty="0"/>
          </a:p>
        </p:txBody>
      </p:sp>
      <p:sp>
        <p:nvSpPr>
          <p:cNvPr id="5" name="CuadroTexto 4">
            <a:extLst>
              <a:ext uri="{FF2B5EF4-FFF2-40B4-BE49-F238E27FC236}">
                <a16:creationId xmlns:a16="http://schemas.microsoft.com/office/drawing/2014/main" id="{CEA1404A-CAF7-734D-A782-106C6F8C023B}"/>
              </a:ext>
            </a:extLst>
          </p:cNvPr>
          <p:cNvSpPr txBox="1"/>
          <p:nvPr/>
        </p:nvSpPr>
        <p:spPr>
          <a:xfrm>
            <a:off x="845772" y="705204"/>
            <a:ext cx="10028109" cy="1569660"/>
          </a:xfrm>
          <a:prstGeom prst="rect">
            <a:avLst/>
          </a:prstGeom>
          <a:noFill/>
        </p:spPr>
        <p:txBody>
          <a:bodyPr wrap="square">
            <a:spAutoFit/>
          </a:bodyPr>
          <a:lstStyle/>
          <a:p>
            <a:r>
              <a:rPr lang="es-US" sz="3200" b="0" i="0" dirty="0">
                <a:solidFill>
                  <a:srgbClr val="202122"/>
                </a:solidFill>
                <a:effectLst/>
                <a:latin typeface="-apple-system"/>
              </a:rPr>
              <a:t>Las variables no pueden almacenar declaraciones (como "</a:t>
            </a:r>
            <a:r>
              <a:rPr lang="es-US" sz="3200" b="0" i="0" dirty="0" err="1">
                <a:solidFill>
                  <a:srgbClr val="202122"/>
                </a:solidFill>
                <a:effectLst/>
                <a:latin typeface="-apple-system"/>
              </a:rPr>
              <a:t>for</a:t>
            </a:r>
            <a:r>
              <a:rPr lang="es-US" sz="3200" b="0" i="0" dirty="0">
                <a:solidFill>
                  <a:srgbClr val="202122"/>
                </a:solidFill>
                <a:effectLst/>
                <a:latin typeface="-apple-system"/>
              </a:rPr>
              <a:t>" o "</a:t>
            </a:r>
            <a:r>
              <a:rPr lang="es-US" sz="3200" b="0" i="0" dirty="0" err="1">
                <a:solidFill>
                  <a:srgbClr val="202122"/>
                </a:solidFill>
                <a:effectLst/>
                <a:latin typeface="-apple-system"/>
              </a:rPr>
              <a:t>if</a:t>
            </a:r>
            <a:r>
              <a:rPr lang="es-US" sz="3200" b="0" i="0" dirty="0">
                <a:solidFill>
                  <a:srgbClr val="202122"/>
                </a:solidFill>
                <a:effectLst/>
                <a:latin typeface="-apple-system"/>
              </a:rPr>
              <a:t>") o funciones que no devuelvan datos. En el caso contrario, devolverán error.</a:t>
            </a:r>
            <a:endParaRPr lang="es-US" sz="3200" dirty="0"/>
          </a:p>
        </p:txBody>
      </p:sp>
    </p:spTree>
    <p:extLst>
      <p:ext uri="{BB962C8B-B14F-4D97-AF65-F5344CB8AC3E}">
        <p14:creationId xmlns:p14="http://schemas.microsoft.com/office/powerpoint/2010/main" val="88664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E37AB3-5408-7419-6766-2ED1B5A21552}"/>
              </a:ext>
            </a:extLst>
          </p:cNvPr>
          <p:cNvSpPr>
            <a:spLocks noGrp="1"/>
          </p:cNvSpPr>
          <p:nvPr>
            <p:ph type="title"/>
          </p:nvPr>
        </p:nvSpPr>
        <p:spPr/>
        <p:txBody>
          <a:bodyPr>
            <a:normAutofit/>
          </a:bodyPr>
          <a:lstStyle/>
          <a:p>
            <a:pPr algn="ctr"/>
            <a:r>
              <a:rPr lang="es-419" sz="9000" dirty="0">
                <a:latin typeface="Baguet Script" pitchFamily="2" charset="77"/>
              </a:rPr>
              <a:t>Tipo de datos</a:t>
            </a:r>
            <a:r>
              <a:rPr lang="es-419" sz="9000" dirty="0">
                <a:latin typeface="Baskerville Old Face" panose="020F0502020204030204" pitchFamily="34" charset="0"/>
              </a:rPr>
              <a:t> </a:t>
            </a:r>
            <a:endParaRPr lang="es-GT" sz="9000" dirty="0">
              <a:latin typeface="Baskerville Old Face" panose="020F0502020204030204" pitchFamily="34" charset="0"/>
            </a:endParaRPr>
          </a:p>
        </p:txBody>
      </p:sp>
      <p:sp>
        <p:nvSpPr>
          <p:cNvPr id="3" name="Subtítulo 2">
            <a:extLst>
              <a:ext uri="{FF2B5EF4-FFF2-40B4-BE49-F238E27FC236}">
                <a16:creationId xmlns:a16="http://schemas.microsoft.com/office/drawing/2014/main" id="{8A9C1768-A62C-2561-3179-EC6CAB99BF65}"/>
              </a:ext>
            </a:extLst>
          </p:cNvPr>
          <p:cNvSpPr>
            <a:spLocks noGrp="1"/>
          </p:cNvSpPr>
          <p:nvPr>
            <p:ph type="body" idx="1"/>
          </p:nvPr>
        </p:nvSpPr>
        <p:spPr/>
        <p:txBody>
          <a:bodyPr>
            <a:normAutofit/>
          </a:bodyPr>
          <a:lstStyle/>
          <a:p>
            <a:pPr algn="ctr"/>
            <a:r>
              <a:rPr lang="es-419" sz="5200" dirty="0">
                <a:latin typeface="Colonna MT" panose="020F0502020204030204" pitchFamily="34" charset="0"/>
              </a:rPr>
              <a:t>Como lógico </a:t>
            </a:r>
          </a:p>
          <a:p>
            <a:pPr algn="ctr"/>
            <a:endParaRPr lang="es-GT" sz="5200" dirty="0">
              <a:latin typeface="Colonna MT" panose="020F0502020204030204" pitchFamily="34" charset="0"/>
            </a:endParaRPr>
          </a:p>
        </p:txBody>
      </p:sp>
    </p:spTree>
    <p:extLst>
      <p:ext uri="{BB962C8B-B14F-4D97-AF65-F5344CB8AC3E}">
        <p14:creationId xmlns:p14="http://schemas.microsoft.com/office/powerpoint/2010/main" val="37386054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6AEB0AF-3876-4E0B-DD80-5FB3CA5889C8}"/>
              </a:ext>
            </a:extLst>
          </p:cNvPr>
          <p:cNvSpPr txBox="1"/>
          <p:nvPr/>
        </p:nvSpPr>
        <p:spPr>
          <a:xfrm>
            <a:off x="542348" y="497154"/>
            <a:ext cx="9671886" cy="5586145"/>
          </a:xfrm>
          <a:prstGeom prst="rect">
            <a:avLst/>
          </a:prstGeom>
          <a:noFill/>
        </p:spPr>
        <p:txBody>
          <a:bodyPr wrap="square">
            <a:spAutoFit/>
          </a:bodyPr>
          <a:lstStyle/>
          <a:p>
            <a:r>
              <a:rPr lang="es-GT" sz="2100" i="0" u="none" strike="noStrike" dirty="0">
                <a:solidFill>
                  <a:srgbClr val="BDC1C6"/>
                </a:solidFill>
                <a:effectLst/>
                <a:latin typeface="Arial" panose="020B0604020202020204" pitchFamily="34" charset="0"/>
                <a:cs typeface="Arial" panose="020B0604020202020204" pitchFamily="34" charset="0"/>
              </a:rPr>
              <a:t>Tipo Lógico: Una variable de tipo LOGICO </a:t>
            </a:r>
            <a:r>
              <a:rPr lang="es-GT" sz="2100" i="0" u="none" strike="noStrike" dirty="0">
                <a:solidFill>
                  <a:srgbClr val="E2EEFF"/>
                </a:solidFill>
                <a:effectLst/>
                <a:latin typeface="Arial" panose="020B0604020202020204" pitchFamily="34" charset="0"/>
                <a:cs typeface="Arial" panose="020B0604020202020204" pitchFamily="34" charset="0"/>
              </a:rPr>
              <a:t>sólo puede tomar los valores VERDADERO y FALSO</a:t>
            </a:r>
            <a:r>
              <a:rPr lang="es-GT" sz="2100" i="0" u="none" strike="noStrike" dirty="0">
                <a:solidFill>
                  <a:srgbClr val="BDC1C6"/>
                </a:solidFill>
                <a:effectLst/>
                <a:latin typeface="Arial" panose="020B0604020202020204" pitchFamily="34" charset="0"/>
                <a:cs typeface="Arial" panose="020B0604020202020204" pitchFamily="34" charset="0"/>
              </a:rPr>
              <a:t>, pero cuando se lee una variable ya definida como lógica, el usuario puede ingresar también las abreviaciones V y F, o 0 y 1.</a:t>
            </a:r>
            <a:endParaRPr lang="es-419" sz="2100" i="0" u="none" strike="noStrike" dirty="0">
              <a:solidFill>
                <a:srgbClr val="BDC1C6"/>
              </a:solidFill>
              <a:effectLst/>
              <a:latin typeface="Arial" panose="020B0604020202020204" pitchFamily="34" charset="0"/>
              <a:cs typeface="Arial" panose="020B0604020202020204" pitchFamily="34" charset="0"/>
            </a:endParaRPr>
          </a:p>
          <a:p>
            <a:r>
              <a:rPr lang="es-GT" sz="2100" b="0" i="0" u="none" strike="noStrike" dirty="0">
                <a:solidFill>
                  <a:srgbClr val="BBBBBB"/>
                </a:solidFill>
                <a:effectLst/>
                <a:latin typeface="Trebuchet MS" panose="020B0603020202020204" pitchFamily="34" charset="0"/>
              </a:rPr>
              <a:t>Tenemos una variable y la definimos como lógico. </a:t>
            </a:r>
            <a:br>
              <a:rPr lang="es-GT" sz="2100" dirty="0"/>
            </a:br>
            <a:r>
              <a:rPr lang="es-GT" sz="2100" b="0" i="0" u="none" strike="noStrike" dirty="0">
                <a:solidFill>
                  <a:srgbClr val="BBBBBB"/>
                </a:solidFill>
                <a:effectLst/>
                <a:latin typeface="Trebuchet MS" panose="020B0603020202020204" pitchFamily="34" charset="0"/>
              </a:rPr>
              <a:t> Al definir una variable "como lógico" esta solo podrá tomar dos valores: verdadero o falso.</a:t>
            </a:r>
            <a:br>
              <a:rPr lang="es-GT" sz="2100" dirty="0"/>
            </a:br>
            <a:r>
              <a:rPr lang="es-GT" sz="2100" b="0" i="0" u="none" strike="noStrike" dirty="0">
                <a:solidFill>
                  <a:srgbClr val="BBBBBB"/>
                </a:solidFill>
                <a:effectLst/>
                <a:latin typeface="Trebuchet MS" panose="020B0603020202020204" pitchFamily="34" charset="0"/>
              </a:rPr>
              <a:t> (Imaginemos que si el valor fuera falso, procesos se podrían detener, eliminar, cambiar, etc. Siendo posible que esta variable lógica sea utilizada de varias formas.) </a:t>
            </a:r>
            <a:br>
              <a:rPr lang="es-GT" sz="2100" dirty="0"/>
            </a:br>
            <a:r>
              <a:rPr lang="es-GT" sz="2100" b="0" i="0" u="none" strike="noStrike" dirty="0">
                <a:solidFill>
                  <a:srgbClr val="BBBBBB"/>
                </a:solidFill>
                <a:effectLst/>
                <a:latin typeface="Trebuchet MS" panose="020B0603020202020204" pitchFamily="34" charset="0"/>
              </a:rPr>
              <a:t>  Teniendo esta variable lógica, podemos usarla como punto de referencia o acceso para datos.</a:t>
            </a:r>
            <a:br>
              <a:rPr lang="es-GT" sz="2100" dirty="0"/>
            </a:br>
            <a:r>
              <a:rPr lang="es-GT" sz="2100" b="0" i="0" u="none" strike="noStrike" dirty="0">
                <a:solidFill>
                  <a:srgbClr val="BBBBBB"/>
                </a:solidFill>
                <a:effectLst/>
                <a:latin typeface="Trebuchet MS" panose="020B0603020202020204" pitchFamily="34" charset="0"/>
              </a:rPr>
              <a:t>//(Es decir, podemos usarlo como una condición para proseguir con una determinada acción, función, o  sección de código, por ejemplo: Un juego. Si tu nivel es superior a 9000 entonces a "misionesSecretas" se le asignara el valor "Verdadero" (*) y podrás realizar las misiones secretas. Mientras seas nivel inferior a 9000 (~(OVER 9000)) "misionesSecretas" se mantendra en "falso" y no podras realizarlas).</a:t>
            </a:r>
            <a:endParaRPr lang="es-GT"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91207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C78A497-C774-B4D4-FD59-DC126CDA69CC}"/>
              </a:ext>
            </a:extLst>
          </p:cNvPr>
          <p:cNvPicPr>
            <a:picLocks noChangeAspect="1"/>
          </p:cNvPicPr>
          <p:nvPr/>
        </p:nvPicPr>
        <p:blipFill>
          <a:blip r:embed="rId2"/>
          <a:stretch>
            <a:fillRect/>
          </a:stretch>
        </p:blipFill>
        <p:spPr>
          <a:xfrm>
            <a:off x="699541" y="551743"/>
            <a:ext cx="4566311" cy="5754514"/>
          </a:xfrm>
          <a:prstGeom prst="rect">
            <a:avLst/>
          </a:prstGeom>
        </p:spPr>
      </p:pic>
      <p:pic>
        <p:nvPicPr>
          <p:cNvPr id="3" name="Imagen 2">
            <a:extLst>
              <a:ext uri="{FF2B5EF4-FFF2-40B4-BE49-F238E27FC236}">
                <a16:creationId xmlns:a16="http://schemas.microsoft.com/office/drawing/2014/main" id="{98B2EFBA-A698-7A5C-1D4A-FEDD57ED19EF}"/>
              </a:ext>
            </a:extLst>
          </p:cNvPr>
          <p:cNvPicPr>
            <a:picLocks noChangeAspect="1"/>
          </p:cNvPicPr>
          <p:nvPr/>
        </p:nvPicPr>
        <p:blipFill>
          <a:blip r:embed="rId3"/>
          <a:stretch>
            <a:fillRect/>
          </a:stretch>
        </p:blipFill>
        <p:spPr>
          <a:xfrm>
            <a:off x="5879170" y="589234"/>
            <a:ext cx="4125951" cy="4942336"/>
          </a:xfrm>
          <a:prstGeom prst="rect">
            <a:avLst/>
          </a:prstGeom>
        </p:spPr>
      </p:pic>
      <p:sp>
        <p:nvSpPr>
          <p:cNvPr id="4" name="CuadroTexto 3">
            <a:extLst>
              <a:ext uri="{FF2B5EF4-FFF2-40B4-BE49-F238E27FC236}">
                <a16:creationId xmlns:a16="http://schemas.microsoft.com/office/drawing/2014/main" id="{1D78E857-8E5E-8B2F-737A-A1E643AB9716}"/>
              </a:ext>
            </a:extLst>
          </p:cNvPr>
          <p:cNvSpPr txBox="1"/>
          <p:nvPr/>
        </p:nvSpPr>
        <p:spPr>
          <a:xfrm>
            <a:off x="5749072" y="5940803"/>
            <a:ext cx="1828800" cy="538609"/>
          </a:xfrm>
          <a:prstGeom prst="rect">
            <a:avLst/>
          </a:prstGeom>
          <a:noFill/>
        </p:spPr>
        <p:txBody>
          <a:bodyPr wrap="square" rtlCol="0">
            <a:spAutoFit/>
          </a:bodyPr>
          <a:lstStyle/>
          <a:p>
            <a:pPr algn="l"/>
            <a:r>
              <a:rPr lang="es-419" sz="2900" b="1" dirty="0">
                <a:latin typeface="ADLaM Display" panose="02010000000000000000" pitchFamily="2" charset="77"/>
                <a:ea typeface="ADLaM Display" panose="02010000000000000000" pitchFamily="2" charset="77"/>
                <a:cs typeface="ADLaM Display" panose="02010000000000000000" pitchFamily="2" charset="77"/>
              </a:rPr>
              <a:t>Ejemplo </a:t>
            </a:r>
            <a:endParaRPr lang="es-GT" sz="2900" b="1" dirty="0">
              <a:latin typeface="ADLaM Display" panose="02010000000000000000" pitchFamily="2" charset="77"/>
              <a:ea typeface="ADLaM Display" panose="02010000000000000000" pitchFamily="2" charset="77"/>
              <a:cs typeface="ADLaM Display" panose="02010000000000000000" pitchFamily="2" charset="77"/>
            </a:endParaRPr>
          </a:p>
        </p:txBody>
      </p:sp>
    </p:spTree>
    <p:extLst>
      <p:ext uri="{BB962C8B-B14F-4D97-AF65-F5344CB8AC3E}">
        <p14:creationId xmlns:p14="http://schemas.microsoft.com/office/powerpoint/2010/main" val="16777081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81B7D64-D75A-23BB-F3F0-A46D93C99E7E}"/>
              </a:ext>
            </a:extLst>
          </p:cNvPr>
          <p:cNvSpPr txBox="1"/>
          <p:nvPr/>
        </p:nvSpPr>
        <p:spPr>
          <a:xfrm>
            <a:off x="5184576" y="2514600"/>
            <a:ext cx="1828800" cy="1828800"/>
          </a:xfrm>
          <a:prstGeom prst="rect">
            <a:avLst/>
          </a:prstGeom>
          <a:noFill/>
        </p:spPr>
        <p:txBody>
          <a:bodyPr wrap="square" rtlCol="0">
            <a:spAutoFit/>
          </a:bodyPr>
          <a:lstStyle/>
          <a:p>
            <a:pPr algn="l"/>
            <a:endParaRPr lang="es-ES" dirty="0"/>
          </a:p>
        </p:txBody>
      </p:sp>
      <p:sp>
        <p:nvSpPr>
          <p:cNvPr id="5" name="Título 4">
            <a:extLst>
              <a:ext uri="{FF2B5EF4-FFF2-40B4-BE49-F238E27FC236}">
                <a16:creationId xmlns:a16="http://schemas.microsoft.com/office/drawing/2014/main" id="{9E69549E-1AB4-1A29-ECB5-3EC03CD6AA49}"/>
              </a:ext>
            </a:extLst>
          </p:cNvPr>
          <p:cNvSpPr>
            <a:spLocks noGrp="1"/>
          </p:cNvSpPr>
          <p:nvPr>
            <p:ph type="title"/>
          </p:nvPr>
        </p:nvSpPr>
        <p:spPr/>
        <p:txBody>
          <a:bodyPr/>
          <a:lstStyle/>
          <a:p>
            <a:r>
              <a:rPr lang="es-ES" dirty="0"/>
              <a:t>Variables….</a:t>
            </a:r>
          </a:p>
        </p:txBody>
      </p:sp>
      <p:sp>
        <p:nvSpPr>
          <p:cNvPr id="6" name="Marcador de contenido 5">
            <a:extLst>
              <a:ext uri="{FF2B5EF4-FFF2-40B4-BE49-F238E27FC236}">
                <a16:creationId xmlns:a16="http://schemas.microsoft.com/office/drawing/2014/main" id="{0AF4951C-9C2D-8B69-DE64-1D4A7E67FC1C}"/>
              </a:ext>
            </a:extLst>
          </p:cNvPr>
          <p:cNvSpPr>
            <a:spLocks noGrp="1"/>
          </p:cNvSpPr>
          <p:nvPr>
            <p:ph idx="1"/>
          </p:nvPr>
        </p:nvSpPr>
        <p:spPr/>
        <p:txBody>
          <a:bodyPr/>
          <a:lstStyle/>
          <a:p>
            <a:r>
              <a:rPr lang="es-ES" dirty="0"/>
              <a:t>Una variable es algo que puede tener diferentes valores, como el peso, la altura o el color de los ojos, a diferencia de una constante que solo tiene un valor, como la velocidad de la luz. Los tipos de variables vienen determinados por el dato que representa.</a:t>
            </a:r>
          </a:p>
          <a:p>
            <a:r>
              <a:rPr lang="es-ES" dirty="0"/>
              <a:t>En Programación, una variable está formada por un espacio en el sistema de almacenaje (memoria principal de un ordenador) y un nombre simbólico (un identificador) que está asociado a dicho espacio. Ese espacio contiene una cantidad de información conocida o desconocida, es decir un valor.</a:t>
            </a:r>
          </a:p>
        </p:txBody>
      </p:sp>
    </p:spTree>
    <p:extLst>
      <p:ext uri="{BB962C8B-B14F-4D97-AF65-F5344CB8AC3E}">
        <p14:creationId xmlns:p14="http://schemas.microsoft.com/office/powerpoint/2010/main" val="36331840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E994B-D074-36DA-D170-18AD9E385111}"/>
              </a:ext>
            </a:extLst>
          </p:cNvPr>
          <p:cNvSpPr>
            <a:spLocks noGrp="1"/>
          </p:cNvSpPr>
          <p:nvPr>
            <p:ph type="title"/>
          </p:nvPr>
        </p:nvSpPr>
        <p:spPr/>
        <p:txBody>
          <a:bodyPr/>
          <a:lstStyle/>
          <a:p>
            <a:r>
              <a:rPr lang="es-ES" dirty="0"/>
              <a:t>COMO IDENTIFICAMOS UNA VARIABLE </a:t>
            </a:r>
          </a:p>
        </p:txBody>
      </p:sp>
      <p:sp>
        <p:nvSpPr>
          <p:cNvPr id="3" name="Marcador de contenido 2">
            <a:extLst>
              <a:ext uri="{FF2B5EF4-FFF2-40B4-BE49-F238E27FC236}">
                <a16:creationId xmlns:a16="http://schemas.microsoft.com/office/drawing/2014/main" id="{061E2AB9-0EBF-BA3C-334A-1FF9ADEE08B7}"/>
              </a:ext>
            </a:extLst>
          </p:cNvPr>
          <p:cNvSpPr>
            <a:spLocks noGrp="1"/>
          </p:cNvSpPr>
          <p:nvPr>
            <p:ph idx="1"/>
          </p:nvPr>
        </p:nvSpPr>
        <p:spPr>
          <a:xfrm>
            <a:off x="1219200" y="1638300"/>
            <a:ext cx="9601200" cy="4533900"/>
          </a:xfrm>
        </p:spPr>
        <p:txBody>
          <a:bodyPr/>
          <a:lstStyle/>
          <a:p>
            <a:endParaRPr lang="es-ES" dirty="0"/>
          </a:p>
          <a:p>
            <a:pPr marL="0" indent="0">
              <a:buNone/>
            </a:pPr>
            <a:r>
              <a:rPr lang="es-ES" sz="2800" dirty="0"/>
              <a:t>Para identificar las variables podemos ubicarlas en el tiempo y notar que la variable independiente se presenta antes de presentar la variable dependiente.</a:t>
            </a:r>
          </a:p>
          <a:p>
            <a:pPr marL="0" indent="0">
              <a:buNone/>
            </a:pPr>
            <a:r>
              <a:rPr lang="es-ES" sz="2800" b="1" dirty="0"/>
              <a:t>TIPOS DE VARIABLES:</a:t>
            </a:r>
          </a:p>
          <a:p>
            <a:r>
              <a:rPr lang="es-ES" sz="2800" dirty="0"/>
              <a:t>Cualitativa nominal</a:t>
            </a:r>
          </a:p>
          <a:p>
            <a:r>
              <a:rPr lang="es-ES" sz="2800" dirty="0"/>
              <a:t> Cualitativa ordinal</a:t>
            </a:r>
          </a:p>
          <a:p>
            <a:r>
              <a:rPr lang="es-ES" sz="2800" dirty="0"/>
              <a:t>Cuantitativa continua</a:t>
            </a:r>
          </a:p>
          <a:p>
            <a:r>
              <a:rPr lang="es-ES" sz="2800" dirty="0"/>
              <a:t>Cuantitativa discreta</a:t>
            </a:r>
          </a:p>
        </p:txBody>
      </p:sp>
    </p:spTree>
    <p:extLst>
      <p:ext uri="{BB962C8B-B14F-4D97-AF65-F5344CB8AC3E}">
        <p14:creationId xmlns:p14="http://schemas.microsoft.com/office/powerpoint/2010/main" val="83958808"/>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6B13F89-5277-F948-6B20-ED13C1134DE5}"/>
              </a:ext>
            </a:extLst>
          </p:cNvPr>
          <p:cNvSpPr txBox="1"/>
          <p:nvPr/>
        </p:nvSpPr>
        <p:spPr>
          <a:xfrm>
            <a:off x="3531471" y="1352816"/>
            <a:ext cx="5129057" cy="923330"/>
          </a:xfrm>
          <a:prstGeom prst="rect">
            <a:avLst/>
          </a:prstGeom>
          <a:noFill/>
        </p:spPr>
        <p:txBody>
          <a:bodyPr wrap="square" rtlCol="0">
            <a:spAutoFit/>
          </a:bodyPr>
          <a:lstStyle/>
          <a:p>
            <a:pPr algn="l"/>
            <a:r>
              <a:rPr lang="es-US" sz="5400" b="1"/>
              <a:t>Tipo de carácter</a:t>
            </a:r>
          </a:p>
        </p:txBody>
      </p:sp>
      <p:sp>
        <p:nvSpPr>
          <p:cNvPr id="5" name="CuadroTexto 4">
            <a:extLst>
              <a:ext uri="{FF2B5EF4-FFF2-40B4-BE49-F238E27FC236}">
                <a16:creationId xmlns:a16="http://schemas.microsoft.com/office/drawing/2014/main" id="{FA32AFBA-23F0-71D3-0EEF-1500310552C7}"/>
              </a:ext>
            </a:extLst>
          </p:cNvPr>
          <p:cNvSpPr txBox="1"/>
          <p:nvPr/>
        </p:nvSpPr>
        <p:spPr>
          <a:xfrm>
            <a:off x="2379382" y="2276146"/>
            <a:ext cx="8017187" cy="2677656"/>
          </a:xfrm>
          <a:prstGeom prst="rect">
            <a:avLst/>
          </a:prstGeom>
          <a:noFill/>
        </p:spPr>
        <p:txBody>
          <a:bodyPr wrap="square" rtlCol="0">
            <a:spAutoFit/>
          </a:bodyPr>
          <a:lstStyle/>
          <a:p>
            <a:pPr algn="l"/>
            <a:r>
              <a:rPr lang="es-US" sz="2800">
                <a:latin typeface="Amasis MT Pro Medium" panose="02040604050005020304" pitchFamily="18" charset="0"/>
              </a:rPr>
              <a:t>Este tipo de datos se emplea para representar un carácter perteneciente a un determinado código utilizado por el ordenador (normalmente el código ASCII). Para representar este tipo de dato se antepone la palabra reservada </a:t>
            </a:r>
            <a:r>
              <a:rPr lang="es-US" sz="2800" err="1">
                <a:latin typeface="Amasis MT Pro Medium" panose="02040604050005020304" pitchFamily="18" charset="0"/>
              </a:rPr>
              <a:t>char</a:t>
            </a:r>
            <a:r>
              <a:rPr lang="es-US" sz="2800">
                <a:latin typeface="Amasis MT Pro Medium" panose="02040604050005020304" pitchFamily="18" charset="0"/>
              </a:rPr>
              <a:t> al identificador de la variable</a:t>
            </a:r>
          </a:p>
        </p:txBody>
      </p:sp>
    </p:spTree>
    <p:extLst>
      <p:ext uri="{BB962C8B-B14F-4D97-AF65-F5344CB8AC3E}">
        <p14:creationId xmlns:p14="http://schemas.microsoft.com/office/powerpoint/2010/main" val="3741330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093EB-FA93-4FBC-4E52-32F69A7FE097}"/>
              </a:ext>
            </a:extLst>
          </p:cNvPr>
          <p:cNvSpPr>
            <a:spLocks noGrp="1"/>
          </p:cNvSpPr>
          <p:nvPr>
            <p:ph type="title"/>
          </p:nvPr>
        </p:nvSpPr>
        <p:spPr>
          <a:xfrm>
            <a:off x="1083235" y="326668"/>
            <a:ext cx="10606243" cy="1600200"/>
          </a:xfrm>
        </p:spPr>
        <p:txBody>
          <a:bodyPr>
            <a:noAutofit/>
          </a:bodyPr>
          <a:lstStyle/>
          <a:p>
            <a:r>
              <a:rPr lang="es-US" sz="4800" b="1"/>
              <a:t>EJEMPLOS DE TIPOS COMO CARÁCTER</a:t>
            </a:r>
            <a:br>
              <a:rPr lang="es-US" sz="4800" b="1"/>
            </a:br>
            <a:endParaRPr lang="es-US" sz="4800" b="1"/>
          </a:p>
        </p:txBody>
      </p:sp>
      <p:sp>
        <p:nvSpPr>
          <p:cNvPr id="5" name="Marcador de contenido 4">
            <a:extLst>
              <a:ext uri="{FF2B5EF4-FFF2-40B4-BE49-F238E27FC236}">
                <a16:creationId xmlns:a16="http://schemas.microsoft.com/office/drawing/2014/main" id="{1DE144AC-544C-6F6B-F8D8-490F8D6C828B}"/>
              </a:ext>
            </a:extLst>
          </p:cNvPr>
          <p:cNvSpPr>
            <a:spLocks noGrp="1"/>
          </p:cNvSpPr>
          <p:nvPr>
            <p:ph idx="1"/>
          </p:nvPr>
        </p:nvSpPr>
        <p:spPr>
          <a:xfrm>
            <a:off x="1585757" y="1194547"/>
            <a:ext cx="9601200" cy="1600200"/>
          </a:xfrm>
        </p:spPr>
        <p:txBody>
          <a:bodyPr/>
          <a:lstStyle/>
          <a:p>
            <a:pPr marL="0" indent="0">
              <a:buNone/>
            </a:pPr>
            <a:r>
              <a:rPr lang="es-US" b="1">
                <a:latin typeface="Amasis MT Pro Medium" panose="02000000000000000000" pitchFamily="2" charset="0"/>
                <a:ea typeface="Amasis MT Pro Medium" panose="02000000000000000000" pitchFamily="2" charset="0"/>
              </a:rPr>
              <a:t>Los tipos de datos que pueden ser utilizados en </a:t>
            </a:r>
            <a:r>
              <a:rPr lang="es-US" b="1" err="1">
                <a:latin typeface="Amasis MT Pro Medium" panose="02000000000000000000" pitchFamily="2" charset="0"/>
                <a:ea typeface="Amasis MT Pro Medium" panose="02000000000000000000" pitchFamily="2" charset="0"/>
              </a:rPr>
              <a:t>PSeInt</a:t>
            </a:r>
            <a:r>
              <a:rPr lang="es-US" b="1">
                <a:latin typeface="Amasis MT Pro Medium" panose="02000000000000000000" pitchFamily="2" charset="0"/>
                <a:ea typeface="Amasis MT Pro Medium" panose="02000000000000000000" pitchFamily="2" charset="0"/>
              </a:rPr>
              <a:t> son: Numero, Numérico, Real, Entero, Lógico, Carácter, Texto y Cadena. En el caso de Numero, Numérico y Real son sinónimos para el tipo de datos numérico básico, que puede almacenar tanto números reales como enteros.</a:t>
            </a:r>
          </a:p>
        </p:txBody>
      </p:sp>
      <p:pic>
        <p:nvPicPr>
          <p:cNvPr id="6" name="Imagen 6">
            <a:extLst>
              <a:ext uri="{FF2B5EF4-FFF2-40B4-BE49-F238E27FC236}">
                <a16:creationId xmlns:a16="http://schemas.microsoft.com/office/drawing/2014/main" id="{3309D697-47B5-2062-E25D-7F717B9A752C}"/>
              </a:ext>
            </a:extLst>
          </p:cNvPr>
          <p:cNvPicPr>
            <a:picLocks noChangeAspect="1"/>
          </p:cNvPicPr>
          <p:nvPr/>
        </p:nvPicPr>
        <p:blipFill>
          <a:blip r:embed="rId2"/>
          <a:stretch>
            <a:fillRect/>
          </a:stretch>
        </p:blipFill>
        <p:spPr>
          <a:xfrm>
            <a:off x="3058488" y="2930305"/>
            <a:ext cx="6075024" cy="3188883"/>
          </a:xfrm>
          <a:prstGeom prst="rect">
            <a:avLst/>
          </a:prstGeom>
        </p:spPr>
      </p:pic>
    </p:spTree>
    <p:extLst>
      <p:ext uri="{BB962C8B-B14F-4D97-AF65-F5344CB8AC3E}">
        <p14:creationId xmlns:p14="http://schemas.microsoft.com/office/powerpoint/2010/main" val="2414370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C2F8F-63A4-CF53-68C3-F4E75E2D040D}"/>
              </a:ext>
            </a:extLst>
          </p:cNvPr>
          <p:cNvSpPr>
            <a:spLocks noGrp="1"/>
          </p:cNvSpPr>
          <p:nvPr>
            <p:ph type="ctrTitle"/>
          </p:nvPr>
        </p:nvSpPr>
        <p:spPr>
          <a:xfrm>
            <a:off x="2615493" y="1817206"/>
            <a:ext cx="7840265" cy="696514"/>
          </a:xfrm>
        </p:spPr>
        <p:txBody>
          <a:bodyPr>
            <a:noAutofit/>
          </a:bodyPr>
          <a:lstStyle/>
          <a:p>
            <a:r>
              <a:rPr lang="es-US" sz="4000" dirty="0"/>
              <a:t>Los enteros son números que no tienen parte decimal</a:t>
            </a:r>
          </a:p>
        </p:txBody>
      </p:sp>
      <p:sp>
        <p:nvSpPr>
          <p:cNvPr id="3" name="Subtítulo 2">
            <a:extLst>
              <a:ext uri="{FF2B5EF4-FFF2-40B4-BE49-F238E27FC236}">
                <a16:creationId xmlns:a16="http://schemas.microsoft.com/office/drawing/2014/main" id="{76668E01-E02A-F337-9E52-32F5F683FFF2}"/>
              </a:ext>
            </a:extLst>
          </p:cNvPr>
          <p:cNvSpPr>
            <a:spLocks noGrp="1"/>
          </p:cNvSpPr>
          <p:nvPr>
            <p:ph type="subTitle" idx="1"/>
          </p:nvPr>
        </p:nvSpPr>
        <p:spPr>
          <a:xfrm>
            <a:off x="1237578" y="2518172"/>
            <a:ext cx="3768328" cy="910828"/>
          </a:xfrm>
        </p:spPr>
        <p:txBody>
          <a:bodyPr/>
          <a:lstStyle/>
          <a:p>
            <a:r>
              <a:rPr lang="es-US" sz="4800" dirty="0">
                <a:solidFill>
                  <a:srgbClr val="FF0000"/>
                </a:solidFill>
              </a:rPr>
              <a:t>Ejemplos</a:t>
            </a:r>
            <a:r>
              <a:rPr lang="es-US" dirty="0"/>
              <a:t>:</a:t>
            </a:r>
          </a:p>
        </p:txBody>
      </p:sp>
      <p:pic>
        <p:nvPicPr>
          <p:cNvPr id="4" name="Imagen 4">
            <a:extLst>
              <a:ext uri="{FF2B5EF4-FFF2-40B4-BE49-F238E27FC236}">
                <a16:creationId xmlns:a16="http://schemas.microsoft.com/office/drawing/2014/main" id="{09731C00-0B60-2027-134E-1F0797D6B420}"/>
              </a:ext>
            </a:extLst>
          </p:cNvPr>
          <p:cNvPicPr>
            <a:picLocks noChangeAspect="1"/>
          </p:cNvPicPr>
          <p:nvPr/>
        </p:nvPicPr>
        <p:blipFill>
          <a:blip r:embed="rId2"/>
          <a:stretch>
            <a:fillRect/>
          </a:stretch>
        </p:blipFill>
        <p:spPr>
          <a:xfrm>
            <a:off x="3807722" y="3429000"/>
            <a:ext cx="4024313" cy="3018235"/>
          </a:xfrm>
          <a:prstGeom prst="rect">
            <a:avLst/>
          </a:prstGeom>
        </p:spPr>
      </p:pic>
    </p:spTree>
    <p:extLst>
      <p:ext uri="{BB962C8B-B14F-4D97-AF65-F5344CB8AC3E}">
        <p14:creationId xmlns:p14="http://schemas.microsoft.com/office/powerpoint/2010/main" val="36075152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8FF51-5E1A-D969-ABD5-088F824920A3}"/>
              </a:ext>
            </a:extLst>
          </p:cNvPr>
          <p:cNvSpPr>
            <a:spLocks noGrp="1"/>
          </p:cNvSpPr>
          <p:nvPr>
            <p:ph type="title"/>
          </p:nvPr>
        </p:nvSpPr>
        <p:spPr>
          <a:xfrm>
            <a:off x="1750218" y="166689"/>
            <a:ext cx="9222581" cy="1631155"/>
          </a:xfrm>
        </p:spPr>
        <p:txBody>
          <a:bodyPr anchor="ctr"/>
          <a:lstStyle/>
          <a:p>
            <a:pPr algn="ctr"/>
            <a:r>
              <a:rPr lang="es-MX" dirty="0"/>
              <a:t>¿Que es una variable? </a:t>
            </a:r>
            <a:endParaRPr lang="es-GT" dirty="0"/>
          </a:p>
        </p:txBody>
      </p:sp>
      <p:sp>
        <p:nvSpPr>
          <p:cNvPr id="3" name="Marcador de contenido 2">
            <a:extLst>
              <a:ext uri="{FF2B5EF4-FFF2-40B4-BE49-F238E27FC236}">
                <a16:creationId xmlns:a16="http://schemas.microsoft.com/office/drawing/2014/main" id="{99F7B450-8342-173E-FF84-74BA2EF04C3C}"/>
              </a:ext>
            </a:extLst>
          </p:cNvPr>
          <p:cNvSpPr>
            <a:spLocks noGrp="1"/>
          </p:cNvSpPr>
          <p:nvPr>
            <p:ph idx="1"/>
          </p:nvPr>
        </p:nvSpPr>
        <p:spPr>
          <a:xfrm>
            <a:off x="1895476" y="1412081"/>
            <a:ext cx="9601200" cy="4850607"/>
          </a:xfrm>
        </p:spPr>
        <p:txBody>
          <a:bodyPr>
            <a:noAutofit/>
          </a:bodyPr>
          <a:lstStyle/>
          <a:p>
            <a:pPr marL="0" indent="0">
              <a:buNone/>
            </a:pPr>
            <a:r>
              <a:rPr lang="es-MX" dirty="0"/>
              <a:t>  Una variable es un espacio de memoria donde se guardan, almacenan y se recuperan datos, de un determinado tipo de dato que se utilizan en un algoritmo o programa. Cuando escribimos código, las variables se utilizan para:</a:t>
            </a:r>
          </a:p>
          <a:p>
            <a:r>
              <a:rPr lang="es-MX" dirty="0"/>
              <a:t>Guardar datos. </a:t>
            </a:r>
          </a:p>
          <a:p>
            <a:r>
              <a:rPr lang="es-MX" dirty="0"/>
              <a:t>Asignar valores de una variable a otra.</a:t>
            </a:r>
          </a:p>
          <a:p>
            <a:r>
              <a:rPr lang="es-MX" dirty="0"/>
              <a:t> Representar valores dentro de una expresión matemática. </a:t>
            </a:r>
          </a:p>
          <a:p>
            <a:r>
              <a:rPr lang="es-MX" dirty="0"/>
              <a:t> Mostrar valores por pantalla.</a:t>
            </a:r>
          </a:p>
          <a:p>
            <a:pPr marL="0" indent="0">
              <a:buNone/>
            </a:pPr>
            <a:r>
              <a:rPr lang="es-MX" dirty="0"/>
              <a:t> Pueden ser letras, números y el símbolo. Con estos límites:</a:t>
            </a:r>
          </a:p>
          <a:p>
            <a:r>
              <a:rPr lang="es-MX" dirty="0"/>
              <a:t> No puede tener espacios.</a:t>
            </a:r>
          </a:p>
          <a:p>
            <a:r>
              <a:rPr lang="es-MX" dirty="0"/>
              <a:t> No empezar con un número. </a:t>
            </a:r>
          </a:p>
          <a:p>
            <a:r>
              <a:rPr lang="es-MX" dirty="0"/>
              <a:t>No puede ser una palabra reservada. Por ejemplo, </a:t>
            </a:r>
            <a:r>
              <a:rPr lang="es-MX" dirty="0" err="1"/>
              <a:t>if</a:t>
            </a:r>
            <a:r>
              <a:rPr lang="es-MX" dirty="0"/>
              <a:t>, </a:t>
            </a:r>
            <a:r>
              <a:rPr lang="es-MX" dirty="0" err="1"/>
              <a:t>for</a:t>
            </a:r>
            <a:r>
              <a:rPr lang="es-MX" dirty="0"/>
              <a:t>, </a:t>
            </a:r>
            <a:r>
              <a:rPr lang="es-MX" dirty="0" err="1"/>
              <a:t>while</a:t>
            </a:r>
            <a:r>
              <a:rPr lang="es-MX" dirty="0"/>
              <a:t>, nombres de algoritmos, ni nombres repetidos. A  la  variable</a:t>
            </a:r>
            <a:endParaRPr lang="es-GT" dirty="0"/>
          </a:p>
        </p:txBody>
      </p:sp>
    </p:spTree>
    <p:extLst>
      <p:ext uri="{BB962C8B-B14F-4D97-AF65-F5344CB8AC3E}">
        <p14:creationId xmlns:p14="http://schemas.microsoft.com/office/powerpoint/2010/main" val="233551671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1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p:cTn id="6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6EC3CF-126B-7847-8BFE-634E4DFA22D9}"/>
              </a:ext>
            </a:extLst>
          </p:cNvPr>
          <p:cNvSpPr>
            <a:spLocks noGrp="1"/>
          </p:cNvSpPr>
          <p:nvPr>
            <p:ph type="title"/>
          </p:nvPr>
        </p:nvSpPr>
        <p:spPr>
          <a:xfrm>
            <a:off x="968746" y="142875"/>
            <a:ext cx="3335364" cy="1410891"/>
          </a:xfrm>
        </p:spPr>
        <p:txBody>
          <a:bodyPr/>
          <a:lstStyle/>
          <a:p>
            <a:r>
              <a:rPr lang="es-US" dirty="0"/>
              <a:t>Puede ser:</a:t>
            </a:r>
          </a:p>
        </p:txBody>
      </p:sp>
      <p:pic>
        <p:nvPicPr>
          <p:cNvPr id="4" name="Imagen 4">
            <a:extLst>
              <a:ext uri="{FF2B5EF4-FFF2-40B4-BE49-F238E27FC236}">
                <a16:creationId xmlns:a16="http://schemas.microsoft.com/office/drawing/2014/main" id="{6CCD7D55-AD3F-8703-7DE6-A01E2681EE17}"/>
              </a:ext>
            </a:extLst>
          </p:cNvPr>
          <p:cNvPicPr>
            <a:picLocks noGrp="1" noChangeAspect="1"/>
          </p:cNvPicPr>
          <p:nvPr>
            <p:ph idx="1"/>
          </p:nvPr>
        </p:nvPicPr>
        <p:blipFill>
          <a:blip r:embed="rId2"/>
          <a:stretch>
            <a:fillRect/>
          </a:stretch>
        </p:blipFill>
        <p:spPr>
          <a:xfrm>
            <a:off x="1926351" y="1761427"/>
            <a:ext cx="8090879" cy="4185744"/>
          </a:xfrm>
        </p:spPr>
      </p:pic>
    </p:spTree>
    <p:extLst>
      <p:ext uri="{BB962C8B-B14F-4D97-AF65-F5344CB8AC3E}">
        <p14:creationId xmlns:p14="http://schemas.microsoft.com/office/powerpoint/2010/main" val="19822838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2CA6A9-2011-AA77-4B76-E9B687C9E983}"/>
              </a:ext>
            </a:extLst>
          </p:cNvPr>
          <p:cNvSpPr>
            <a:spLocks noGrp="1"/>
          </p:cNvSpPr>
          <p:nvPr>
            <p:ph type="ctrTitle"/>
          </p:nvPr>
        </p:nvSpPr>
        <p:spPr>
          <a:xfrm>
            <a:off x="1814288" y="1315357"/>
            <a:ext cx="8292738" cy="4227286"/>
          </a:xfrm>
        </p:spPr>
        <p:txBody>
          <a:bodyPr anchor="ctr"/>
          <a:lstStyle/>
          <a:p>
            <a:r>
              <a:rPr lang="es-US" dirty="0">
                <a:latin typeface="Broadway" panose="02000000000000000000" pitchFamily="2" charset="0"/>
                <a:ea typeface="Broadway" panose="02000000000000000000" pitchFamily="2" charset="0"/>
              </a:rPr>
              <a:t>EJEMPLOS De tipos de COMO CARACTER</a:t>
            </a:r>
          </a:p>
        </p:txBody>
      </p:sp>
    </p:spTree>
    <p:extLst>
      <p:ext uri="{BB962C8B-B14F-4D97-AF65-F5344CB8AC3E}">
        <p14:creationId xmlns:p14="http://schemas.microsoft.com/office/powerpoint/2010/main" val="23465396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0BF70-CE0B-B16D-B330-7A1FBCCC434D}"/>
              </a:ext>
            </a:extLst>
          </p:cNvPr>
          <p:cNvSpPr>
            <a:spLocks noGrp="1"/>
          </p:cNvSpPr>
          <p:nvPr>
            <p:ph type="title"/>
          </p:nvPr>
        </p:nvSpPr>
        <p:spPr>
          <a:xfrm>
            <a:off x="1371601" y="1136952"/>
            <a:ext cx="2027161" cy="1136953"/>
          </a:xfrm>
        </p:spPr>
        <p:txBody>
          <a:bodyPr>
            <a:normAutofit/>
          </a:bodyPr>
          <a:lstStyle/>
          <a:p>
            <a:r>
              <a:rPr lang="es-US" dirty="0"/>
              <a:t>No.1</a:t>
            </a:r>
          </a:p>
        </p:txBody>
      </p:sp>
      <p:sp>
        <p:nvSpPr>
          <p:cNvPr id="4" name="Rectángulo 3">
            <a:extLst>
              <a:ext uri="{FF2B5EF4-FFF2-40B4-BE49-F238E27FC236}">
                <a16:creationId xmlns:a16="http://schemas.microsoft.com/office/drawing/2014/main" id="{E9CF0B75-521D-6A3B-7562-CA9511254055}"/>
              </a:ext>
            </a:extLst>
          </p:cNvPr>
          <p:cNvSpPr/>
          <p:nvPr/>
        </p:nvSpPr>
        <p:spPr>
          <a:xfrm>
            <a:off x="3398762" y="272143"/>
            <a:ext cx="7813524" cy="604761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s-US" dirty="0">
                <a:solidFill>
                  <a:srgbClr val="002060"/>
                </a:solidFill>
              </a:rPr>
              <a:t>1. Proceso</a:t>
            </a:r>
            <a:r>
              <a:rPr lang="es-US" dirty="0">
                <a:solidFill>
                  <a:schemeClr val="tx1"/>
                </a:solidFill>
              </a:rPr>
              <a:t> UsoVariables2</a:t>
            </a:r>
          </a:p>
          <a:p>
            <a:r>
              <a:rPr lang="es-US" dirty="0">
                <a:solidFill>
                  <a:schemeClr val="tx1"/>
                </a:solidFill>
              </a:rPr>
              <a:t>2.. </a:t>
            </a:r>
            <a:r>
              <a:rPr lang="es-US" dirty="0">
                <a:solidFill>
                  <a:srgbClr val="002060"/>
                </a:solidFill>
              </a:rPr>
              <a:t>Definir</a:t>
            </a:r>
            <a:r>
              <a:rPr lang="es-US" dirty="0">
                <a:solidFill>
                  <a:schemeClr val="tx1"/>
                </a:solidFill>
              </a:rPr>
              <a:t> nombre </a:t>
            </a:r>
            <a:r>
              <a:rPr lang="es-US" dirty="0">
                <a:solidFill>
                  <a:srgbClr val="0070C0"/>
                </a:solidFill>
              </a:rPr>
              <a:t>Como Carácter</a:t>
            </a:r>
          </a:p>
          <a:p>
            <a:r>
              <a:rPr lang="es-US" dirty="0">
                <a:solidFill>
                  <a:schemeClr val="tx1"/>
                </a:solidFill>
              </a:rPr>
              <a:t>3.. </a:t>
            </a:r>
            <a:r>
              <a:rPr lang="es-US" dirty="0">
                <a:solidFill>
                  <a:srgbClr val="002060"/>
                </a:solidFill>
              </a:rPr>
              <a:t>Definir</a:t>
            </a:r>
            <a:r>
              <a:rPr lang="es-US" dirty="0">
                <a:solidFill>
                  <a:schemeClr val="tx1"/>
                </a:solidFill>
              </a:rPr>
              <a:t> apellido </a:t>
            </a:r>
            <a:r>
              <a:rPr lang="es-US" dirty="0">
                <a:solidFill>
                  <a:srgbClr val="0070C0"/>
                </a:solidFill>
              </a:rPr>
              <a:t>Como Carácter</a:t>
            </a:r>
          </a:p>
          <a:p>
            <a:r>
              <a:rPr lang="es-US" dirty="0">
                <a:solidFill>
                  <a:schemeClr val="tx1"/>
                </a:solidFill>
              </a:rPr>
              <a:t>4.  </a:t>
            </a:r>
            <a:r>
              <a:rPr lang="es-US" dirty="0">
                <a:solidFill>
                  <a:srgbClr val="002060"/>
                </a:solidFill>
              </a:rPr>
              <a:t>Definir</a:t>
            </a:r>
            <a:r>
              <a:rPr lang="es-US" dirty="0">
                <a:solidFill>
                  <a:schemeClr val="tx1"/>
                </a:solidFill>
              </a:rPr>
              <a:t> género, dirección </a:t>
            </a:r>
            <a:r>
              <a:rPr lang="es-US" dirty="0">
                <a:solidFill>
                  <a:srgbClr val="0070C0"/>
                </a:solidFill>
              </a:rPr>
              <a:t>Como Carácter</a:t>
            </a:r>
          </a:p>
          <a:p>
            <a:r>
              <a:rPr lang="es-US" dirty="0">
                <a:solidFill>
                  <a:schemeClr val="tx1"/>
                </a:solidFill>
              </a:rPr>
              <a:t>5.  </a:t>
            </a:r>
            <a:r>
              <a:rPr lang="es-US" dirty="0">
                <a:solidFill>
                  <a:srgbClr val="002060"/>
                </a:solidFill>
              </a:rPr>
              <a:t>Escribir</a:t>
            </a:r>
            <a:r>
              <a:rPr lang="es-US" dirty="0">
                <a:solidFill>
                  <a:schemeClr val="tx1"/>
                </a:solidFill>
              </a:rPr>
              <a:t> </a:t>
            </a:r>
            <a:r>
              <a:rPr lang="es-US" dirty="0">
                <a:solidFill>
                  <a:srgbClr val="FF0000"/>
                </a:solidFill>
              </a:rPr>
              <a:t>“tipo de dato carácter”</a:t>
            </a:r>
          </a:p>
          <a:p>
            <a:r>
              <a:rPr lang="es-US" dirty="0">
                <a:solidFill>
                  <a:schemeClr val="tx1"/>
                </a:solidFill>
              </a:rPr>
              <a:t>6.  </a:t>
            </a:r>
            <a:r>
              <a:rPr lang="es-US" dirty="0">
                <a:solidFill>
                  <a:srgbClr val="002060"/>
                </a:solidFill>
              </a:rPr>
              <a:t>Escribir</a:t>
            </a:r>
            <a:r>
              <a:rPr lang="es-US" dirty="0">
                <a:solidFill>
                  <a:schemeClr val="tx1"/>
                </a:solidFill>
              </a:rPr>
              <a:t> </a:t>
            </a:r>
            <a:r>
              <a:rPr lang="es-US" dirty="0">
                <a:solidFill>
                  <a:srgbClr val="FF0000"/>
                </a:solidFill>
              </a:rPr>
              <a:t>“”</a:t>
            </a:r>
          </a:p>
          <a:p>
            <a:r>
              <a:rPr lang="es-US" dirty="0">
                <a:solidFill>
                  <a:schemeClr val="tx1"/>
                </a:solidFill>
              </a:rPr>
              <a:t>7..  </a:t>
            </a:r>
            <a:r>
              <a:rPr lang="es-US" dirty="0">
                <a:solidFill>
                  <a:srgbClr val="002060"/>
                </a:solidFill>
              </a:rPr>
              <a:t>Escribir</a:t>
            </a:r>
            <a:r>
              <a:rPr lang="es-US" dirty="0">
                <a:solidFill>
                  <a:schemeClr val="tx1"/>
                </a:solidFill>
              </a:rPr>
              <a:t> </a:t>
            </a:r>
            <a:r>
              <a:rPr lang="es-US" dirty="0">
                <a:solidFill>
                  <a:srgbClr val="FF0000"/>
                </a:solidFill>
              </a:rPr>
              <a:t>“ingresé nombre:”</a:t>
            </a:r>
          </a:p>
          <a:p>
            <a:r>
              <a:rPr lang="es-US" dirty="0">
                <a:solidFill>
                  <a:schemeClr val="tx1"/>
                </a:solidFill>
              </a:rPr>
              <a:t>8..  </a:t>
            </a:r>
            <a:r>
              <a:rPr lang="es-US" dirty="0">
                <a:solidFill>
                  <a:srgbClr val="002060"/>
                </a:solidFill>
              </a:rPr>
              <a:t>Leer</a:t>
            </a:r>
            <a:r>
              <a:rPr lang="es-US" dirty="0">
                <a:solidFill>
                  <a:schemeClr val="tx1"/>
                </a:solidFill>
              </a:rPr>
              <a:t> nombre</a:t>
            </a:r>
          </a:p>
          <a:p>
            <a:r>
              <a:rPr lang="es-US" dirty="0">
                <a:solidFill>
                  <a:schemeClr val="tx1"/>
                </a:solidFill>
              </a:rPr>
              <a:t>9..  </a:t>
            </a:r>
            <a:r>
              <a:rPr lang="es-US" dirty="0">
                <a:solidFill>
                  <a:srgbClr val="002060"/>
                </a:solidFill>
              </a:rPr>
              <a:t>Escribir</a:t>
            </a:r>
            <a:r>
              <a:rPr lang="es-US" dirty="0">
                <a:solidFill>
                  <a:srgbClr val="FF0000"/>
                </a:solidFill>
              </a:rPr>
              <a:t> “ingrese apellido:”</a:t>
            </a:r>
          </a:p>
          <a:p>
            <a:r>
              <a:rPr lang="es-US" dirty="0">
                <a:solidFill>
                  <a:schemeClr val="tx1"/>
                </a:solidFill>
              </a:rPr>
              <a:t>10. </a:t>
            </a:r>
            <a:r>
              <a:rPr lang="es-US" dirty="0">
                <a:solidFill>
                  <a:srgbClr val="002060"/>
                </a:solidFill>
              </a:rPr>
              <a:t>Leer</a:t>
            </a:r>
            <a:r>
              <a:rPr lang="es-US" dirty="0">
                <a:solidFill>
                  <a:schemeClr val="tx1"/>
                </a:solidFill>
              </a:rPr>
              <a:t> apellido</a:t>
            </a:r>
          </a:p>
          <a:p>
            <a:r>
              <a:rPr lang="es-US" dirty="0">
                <a:solidFill>
                  <a:schemeClr val="tx1"/>
                </a:solidFill>
              </a:rPr>
              <a:t>11..</a:t>
            </a:r>
            <a:r>
              <a:rPr lang="es-US" dirty="0">
                <a:solidFill>
                  <a:srgbClr val="002060"/>
                </a:solidFill>
              </a:rPr>
              <a:t>Escribir</a:t>
            </a:r>
            <a:r>
              <a:rPr lang="es-US" dirty="0">
                <a:solidFill>
                  <a:srgbClr val="FF0000"/>
                </a:solidFill>
              </a:rPr>
              <a:t> ”ingresé género”</a:t>
            </a:r>
          </a:p>
          <a:p>
            <a:r>
              <a:rPr lang="es-US" dirty="0">
                <a:solidFill>
                  <a:schemeClr val="tx1"/>
                </a:solidFill>
              </a:rPr>
              <a:t>12. </a:t>
            </a:r>
            <a:r>
              <a:rPr lang="es-US" dirty="0">
                <a:solidFill>
                  <a:srgbClr val="002060"/>
                </a:solidFill>
              </a:rPr>
              <a:t>Leer</a:t>
            </a:r>
            <a:r>
              <a:rPr lang="es-US" dirty="0">
                <a:solidFill>
                  <a:schemeClr val="tx1"/>
                </a:solidFill>
              </a:rPr>
              <a:t> género</a:t>
            </a:r>
          </a:p>
          <a:p>
            <a:r>
              <a:rPr lang="es-US" dirty="0">
                <a:solidFill>
                  <a:schemeClr val="tx1"/>
                </a:solidFill>
              </a:rPr>
              <a:t>13. </a:t>
            </a:r>
            <a:r>
              <a:rPr lang="es-US" dirty="0">
                <a:solidFill>
                  <a:srgbClr val="002060"/>
                </a:solidFill>
              </a:rPr>
              <a:t>Escribir</a:t>
            </a:r>
            <a:r>
              <a:rPr lang="es-US" dirty="0">
                <a:solidFill>
                  <a:schemeClr val="tx1"/>
                </a:solidFill>
              </a:rPr>
              <a:t> </a:t>
            </a:r>
            <a:r>
              <a:rPr lang="es-US" dirty="0">
                <a:solidFill>
                  <a:srgbClr val="FF0000"/>
                </a:solidFill>
              </a:rPr>
              <a:t>“ingrese dirección:”</a:t>
            </a:r>
          </a:p>
          <a:p>
            <a:r>
              <a:rPr lang="es-US" dirty="0">
                <a:solidFill>
                  <a:schemeClr val="tx1"/>
                </a:solidFill>
              </a:rPr>
              <a:t>14.  </a:t>
            </a:r>
            <a:r>
              <a:rPr lang="es-US" dirty="0">
                <a:solidFill>
                  <a:srgbClr val="002060"/>
                </a:solidFill>
              </a:rPr>
              <a:t>Leer</a:t>
            </a:r>
            <a:r>
              <a:rPr lang="es-US" dirty="0">
                <a:solidFill>
                  <a:schemeClr val="tx1"/>
                </a:solidFill>
              </a:rPr>
              <a:t> dirección</a:t>
            </a:r>
          </a:p>
          <a:p>
            <a:r>
              <a:rPr lang="es-US" dirty="0">
                <a:solidFill>
                  <a:schemeClr val="tx1"/>
                </a:solidFill>
              </a:rPr>
              <a:t>15.  </a:t>
            </a:r>
            <a:r>
              <a:rPr lang="es-US" dirty="0">
                <a:solidFill>
                  <a:srgbClr val="002060"/>
                </a:solidFill>
              </a:rPr>
              <a:t>Escribir</a:t>
            </a:r>
            <a:r>
              <a:rPr lang="es-US" dirty="0">
                <a:solidFill>
                  <a:schemeClr val="tx1"/>
                </a:solidFill>
              </a:rPr>
              <a:t> </a:t>
            </a:r>
            <a:r>
              <a:rPr lang="es-US" dirty="0">
                <a:solidFill>
                  <a:srgbClr val="FF0000"/>
                </a:solidFill>
              </a:rPr>
              <a:t>“”</a:t>
            </a:r>
          </a:p>
          <a:p>
            <a:r>
              <a:rPr lang="es-US" dirty="0">
                <a:solidFill>
                  <a:schemeClr val="tx1"/>
                </a:solidFill>
              </a:rPr>
              <a:t>16.  </a:t>
            </a:r>
            <a:r>
              <a:rPr lang="es-US" dirty="0">
                <a:solidFill>
                  <a:srgbClr val="002060"/>
                </a:solidFill>
              </a:rPr>
              <a:t>Escribir</a:t>
            </a:r>
            <a:r>
              <a:rPr lang="es-US" dirty="0">
                <a:solidFill>
                  <a:schemeClr val="tx1"/>
                </a:solidFill>
              </a:rPr>
              <a:t> </a:t>
            </a:r>
            <a:r>
              <a:rPr lang="es-US" dirty="0">
                <a:solidFill>
                  <a:srgbClr val="FF0000"/>
                </a:solidFill>
              </a:rPr>
              <a:t>“____________DATOS PERSONALES______________”</a:t>
            </a:r>
          </a:p>
          <a:p>
            <a:r>
              <a:rPr lang="es-US" dirty="0">
                <a:solidFill>
                  <a:schemeClr val="tx1"/>
                </a:solidFill>
              </a:rPr>
              <a:t>17.   </a:t>
            </a:r>
            <a:r>
              <a:rPr lang="es-US" dirty="0">
                <a:solidFill>
                  <a:srgbClr val="002060"/>
                </a:solidFill>
              </a:rPr>
              <a:t>Escribir</a:t>
            </a:r>
            <a:r>
              <a:rPr lang="es-US" dirty="0">
                <a:solidFill>
                  <a:schemeClr val="tx1"/>
                </a:solidFill>
              </a:rPr>
              <a:t> </a:t>
            </a:r>
            <a:r>
              <a:rPr lang="es-US" dirty="0">
                <a:solidFill>
                  <a:srgbClr val="FF0000"/>
                </a:solidFill>
              </a:rPr>
              <a:t>“NOMBRE:”, </a:t>
            </a:r>
            <a:r>
              <a:rPr lang="es-US" dirty="0">
                <a:solidFill>
                  <a:schemeClr val="tx1"/>
                </a:solidFill>
              </a:rPr>
              <a:t>nombre </a:t>
            </a:r>
          </a:p>
          <a:p>
            <a:r>
              <a:rPr lang="es-US" dirty="0">
                <a:solidFill>
                  <a:schemeClr val="tx1"/>
                </a:solidFill>
              </a:rPr>
              <a:t>18.   </a:t>
            </a:r>
            <a:r>
              <a:rPr lang="es-US" dirty="0">
                <a:solidFill>
                  <a:srgbClr val="002060"/>
                </a:solidFill>
              </a:rPr>
              <a:t>Escribir</a:t>
            </a:r>
            <a:r>
              <a:rPr lang="es-US" dirty="0">
                <a:solidFill>
                  <a:schemeClr val="tx1"/>
                </a:solidFill>
              </a:rPr>
              <a:t> </a:t>
            </a:r>
            <a:r>
              <a:rPr lang="es-US" dirty="0">
                <a:solidFill>
                  <a:srgbClr val="FF0000"/>
                </a:solidFill>
              </a:rPr>
              <a:t>“APELLIDO:”</a:t>
            </a:r>
            <a:r>
              <a:rPr lang="es-US" dirty="0">
                <a:solidFill>
                  <a:schemeClr val="tx1"/>
                </a:solidFill>
              </a:rPr>
              <a:t>, apellido</a:t>
            </a:r>
          </a:p>
          <a:p>
            <a:r>
              <a:rPr lang="es-US" dirty="0">
                <a:solidFill>
                  <a:schemeClr val="tx1"/>
                </a:solidFill>
              </a:rPr>
              <a:t>19.   </a:t>
            </a:r>
            <a:r>
              <a:rPr lang="es-US" dirty="0">
                <a:solidFill>
                  <a:srgbClr val="002060"/>
                </a:solidFill>
              </a:rPr>
              <a:t>Escribir</a:t>
            </a:r>
            <a:r>
              <a:rPr lang="es-US" dirty="0">
                <a:solidFill>
                  <a:srgbClr val="FF0000"/>
                </a:solidFill>
              </a:rPr>
              <a:t> “GENERO:”</a:t>
            </a:r>
            <a:r>
              <a:rPr lang="es-US" dirty="0">
                <a:solidFill>
                  <a:schemeClr val="tx1"/>
                </a:solidFill>
              </a:rPr>
              <a:t>, género </a:t>
            </a:r>
          </a:p>
          <a:p>
            <a:r>
              <a:rPr lang="es-US" dirty="0">
                <a:solidFill>
                  <a:schemeClr val="tx1"/>
                </a:solidFill>
              </a:rPr>
              <a:t>20.   </a:t>
            </a:r>
            <a:r>
              <a:rPr lang="es-US" dirty="0">
                <a:solidFill>
                  <a:srgbClr val="002060"/>
                </a:solidFill>
              </a:rPr>
              <a:t>Escribir</a:t>
            </a:r>
            <a:r>
              <a:rPr lang="es-US" dirty="0">
                <a:solidFill>
                  <a:schemeClr val="tx1"/>
                </a:solidFill>
              </a:rPr>
              <a:t> </a:t>
            </a:r>
            <a:r>
              <a:rPr lang="es-US" dirty="0">
                <a:solidFill>
                  <a:srgbClr val="FF0000"/>
                </a:solidFill>
              </a:rPr>
              <a:t>“DIRECCIÓN:”</a:t>
            </a:r>
            <a:r>
              <a:rPr lang="es-US" dirty="0">
                <a:solidFill>
                  <a:schemeClr val="tx1"/>
                </a:solidFill>
              </a:rPr>
              <a:t>, </a:t>
            </a:r>
            <a:r>
              <a:rPr lang="es-US" dirty="0" err="1">
                <a:solidFill>
                  <a:schemeClr val="tx1"/>
                </a:solidFill>
              </a:rPr>
              <a:t>direccion</a:t>
            </a:r>
            <a:endParaRPr lang="es-US" dirty="0">
              <a:solidFill>
                <a:schemeClr val="tx1"/>
              </a:solidFill>
            </a:endParaRPr>
          </a:p>
          <a:p>
            <a:r>
              <a:rPr lang="es-US" dirty="0">
                <a:solidFill>
                  <a:schemeClr val="tx1"/>
                </a:solidFill>
              </a:rPr>
              <a:t>21 </a:t>
            </a:r>
            <a:r>
              <a:rPr lang="es-US" dirty="0" err="1">
                <a:solidFill>
                  <a:srgbClr val="002060"/>
                </a:solidFill>
              </a:rPr>
              <a:t>FinProceso</a:t>
            </a:r>
            <a:endParaRPr lang="es-US" dirty="0">
              <a:solidFill>
                <a:srgbClr val="002060"/>
              </a:solidFill>
            </a:endParaRPr>
          </a:p>
          <a:p>
            <a:endParaRPr lang="es-US" dirty="0"/>
          </a:p>
        </p:txBody>
      </p:sp>
    </p:spTree>
    <p:extLst>
      <p:ext uri="{BB962C8B-B14F-4D97-AF65-F5344CB8AC3E}">
        <p14:creationId xmlns:p14="http://schemas.microsoft.com/office/powerpoint/2010/main" val="36350962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E4467-3E23-A5FF-F7CC-1525EB81C092}"/>
              </a:ext>
            </a:extLst>
          </p:cNvPr>
          <p:cNvSpPr>
            <a:spLocks noGrp="1"/>
          </p:cNvSpPr>
          <p:nvPr>
            <p:ph type="title"/>
          </p:nvPr>
        </p:nvSpPr>
        <p:spPr>
          <a:xfrm>
            <a:off x="609600" y="249383"/>
            <a:ext cx="1316182" cy="720436"/>
          </a:xfrm>
        </p:spPr>
        <p:txBody>
          <a:bodyPr>
            <a:normAutofit/>
          </a:bodyPr>
          <a:lstStyle/>
          <a:p>
            <a:r>
              <a:rPr lang="es-US" dirty="0"/>
              <a:t>No.2</a:t>
            </a:r>
          </a:p>
        </p:txBody>
      </p:sp>
      <p:sp>
        <p:nvSpPr>
          <p:cNvPr id="4" name="Rectángulo 3"/>
          <p:cNvSpPr/>
          <p:nvPr/>
        </p:nvSpPr>
        <p:spPr>
          <a:xfrm>
            <a:off x="1814945" y="207818"/>
            <a:ext cx="10280073" cy="6650182"/>
          </a:xfrm>
          <a:prstGeom prst="rect">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342900" indent="-342900">
              <a:buAutoNum type="arabicPeriod"/>
            </a:pPr>
            <a:r>
              <a:rPr lang="es-GT" dirty="0">
                <a:solidFill>
                  <a:srgbClr val="0070C0"/>
                </a:solidFill>
              </a:rPr>
              <a:t>Proceso</a:t>
            </a:r>
            <a:r>
              <a:rPr lang="es-GT" dirty="0">
                <a:solidFill>
                  <a:schemeClr val="tx1"/>
                </a:solidFill>
              </a:rPr>
              <a:t> </a:t>
            </a:r>
            <a:r>
              <a:rPr lang="es-GT" dirty="0" err="1">
                <a:solidFill>
                  <a:schemeClr val="tx1"/>
                </a:solidFill>
              </a:rPr>
              <a:t>Telefonica</a:t>
            </a:r>
            <a:endParaRPr lang="es-GT" dirty="0">
              <a:solidFill>
                <a:schemeClr val="tx1"/>
              </a:solidFill>
            </a:endParaRPr>
          </a:p>
          <a:p>
            <a:r>
              <a:rPr lang="es-GT" dirty="0">
                <a:solidFill>
                  <a:schemeClr val="tx1"/>
                </a:solidFill>
              </a:rPr>
              <a:t>2.  </a:t>
            </a:r>
            <a:r>
              <a:rPr lang="es-GT" dirty="0">
                <a:solidFill>
                  <a:srgbClr val="0070C0"/>
                </a:solidFill>
              </a:rPr>
              <a:t>Definir</a:t>
            </a:r>
            <a:r>
              <a:rPr lang="es-GT" dirty="0">
                <a:solidFill>
                  <a:schemeClr val="tx1"/>
                </a:solidFill>
              </a:rPr>
              <a:t> </a:t>
            </a:r>
            <a:r>
              <a:rPr lang="es-GT" dirty="0" err="1">
                <a:solidFill>
                  <a:schemeClr val="tx1"/>
                </a:solidFill>
              </a:rPr>
              <a:t>cod</a:t>
            </a:r>
            <a:r>
              <a:rPr lang="es-GT" dirty="0">
                <a:solidFill>
                  <a:schemeClr val="tx1"/>
                </a:solidFill>
              </a:rPr>
              <a:t>, des, mar, </a:t>
            </a:r>
            <a:r>
              <a:rPr lang="es-GT" dirty="0" err="1">
                <a:solidFill>
                  <a:schemeClr val="tx1"/>
                </a:solidFill>
              </a:rPr>
              <a:t>mods</a:t>
            </a:r>
            <a:r>
              <a:rPr lang="es-GT" dirty="0">
                <a:solidFill>
                  <a:schemeClr val="tx1"/>
                </a:solidFill>
              </a:rPr>
              <a:t> </a:t>
            </a:r>
            <a:r>
              <a:rPr lang="es-GT" dirty="0">
                <a:solidFill>
                  <a:srgbClr val="0070C0"/>
                </a:solidFill>
              </a:rPr>
              <a:t>Como Carácter </a:t>
            </a:r>
          </a:p>
          <a:p>
            <a:r>
              <a:rPr lang="es-GT" dirty="0">
                <a:solidFill>
                  <a:schemeClr val="tx1"/>
                </a:solidFill>
              </a:rPr>
              <a:t>3.  </a:t>
            </a:r>
            <a:r>
              <a:rPr lang="es-GT" dirty="0">
                <a:solidFill>
                  <a:srgbClr val="0070C0"/>
                </a:solidFill>
              </a:rPr>
              <a:t>Definir </a:t>
            </a:r>
            <a:r>
              <a:rPr lang="es-GT" dirty="0">
                <a:solidFill>
                  <a:schemeClr val="tx1"/>
                </a:solidFill>
              </a:rPr>
              <a:t>col, </a:t>
            </a:r>
            <a:r>
              <a:rPr lang="es-GT" dirty="0" err="1">
                <a:solidFill>
                  <a:schemeClr val="tx1"/>
                </a:solidFill>
              </a:rPr>
              <a:t>exis</a:t>
            </a:r>
            <a:r>
              <a:rPr lang="es-GT" dirty="0">
                <a:solidFill>
                  <a:schemeClr val="tx1"/>
                </a:solidFill>
              </a:rPr>
              <a:t>, </a:t>
            </a:r>
            <a:r>
              <a:rPr lang="es-GT" dirty="0" err="1">
                <a:solidFill>
                  <a:schemeClr val="tx1"/>
                </a:solidFill>
              </a:rPr>
              <a:t>precioQ</a:t>
            </a:r>
            <a:r>
              <a:rPr lang="es-GT" dirty="0">
                <a:solidFill>
                  <a:schemeClr val="tx1"/>
                </a:solidFill>
              </a:rPr>
              <a:t>, </a:t>
            </a:r>
            <a:r>
              <a:rPr lang="es-GT" dirty="0" err="1">
                <a:solidFill>
                  <a:schemeClr val="tx1"/>
                </a:solidFill>
              </a:rPr>
              <a:t>preciod</a:t>
            </a:r>
            <a:r>
              <a:rPr lang="es-GT" dirty="0">
                <a:solidFill>
                  <a:schemeClr val="tx1"/>
                </a:solidFill>
              </a:rPr>
              <a:t> </a:t>
            </a:r>
            <a:r>
              <a:rPr lang="es-GT" dirty="0">
                <a:solidFill>
                  <a:srgbClr val="0070C0"/>
                </a:solidFill>
              </a:rPr>
              <a:t>Como </a:t>
            </a:r>
            <a:r>
              <a:rPr lang="es-GT" dirty="0" err="1">
                <a:solidFill>
                  <a:srgbClr val="0070C0"/>
                </a:solidFill>
              </a:rPr>
              <a:t>Caracter</a:t>
            </a:r>
            <a:endParaRPr lang="es-GT" dirty="0">
              <a:solidFill>
                <a:srgbClr val="0070C0"/>
              </a:solidFill>
            </a:endParaRPr>
          </a:p>
          <a:p>
            <a:r>
              <a:rPr lang="es-GT" dirty="0">
                <a:solidFill>
                  <a:schemeClr val="tx1"/>
                </a:solidFill>
              </a:rPr>
              <a:t>4.  </a:t>
            </a:r>
            <a:r>
              <a:rPr lang="es-GT" dirty="0">
                <a:solidFill>
                  <a:srgbClr val="0070C0"/>
                </a:solidFill>
              </a:rPr>
              <a:t>Escribir</a:t>
            </a:r>
            <a:r>
              <a:rPr lang="es-GT" dirty="0">
                <a:solidFill>
                  <a:schemeClr val="tx1"/>
                </a:solidFill>
              </a:rPr>
              <a:t> </a:t>
            </a:r>
            <a:r>
              <a:rPr lang="es-GT" dirty="0">
                <a:solidFill>
                  <a:srgbClr val="FF0000"/>
                </a:solidFill>
              </a:rPr>
              <a:t>“Ingrese código del teléfono”</a:t>
            </a:r>
          </a:p>
          <a:p>
            <a:r>
              <a:rPr lang="es-GT" dirty="0">
                <a:solidFill>
                  <a:schemeClr val="tx1"/>
                </a:solidFill>
              </a:rPr>
              <a:t>5.  </a:t>
            </a:r>
            <a:r>
              <a:rPr lang="es-GT" dirty="0">
                <a:solidFill>
                  <a:srgbClr val="0070C0"/>
                </a:solidFill>
              </a:rPr>
              <a:t>Leer</a:t>
            </a:r>
            <a:r>
              <a:rPr lang="es-GT" dirty="0">
                <a:solidFill>
                  <a:schemeClr val="tx1"/>
                </a:solidFill>
              </a:rPr>
              <a:t> </a:t>
            </a:r>
            <a:r>
              <a:rPr lang="es-GT" dirty="0" err="1">
                <a:solidFill>
                  <a:schemeClr val="tx1"/>
                </a:solidFill>
              </a:rPr>
              <a:t>cod</a:t>
            </a:r>
            <a:endParaRPr lang="es-GT" dirty="0">
              <a:solidFill>
                <a:schemeClr val="tx1"/>
              </a:solidFill>
            </a:endParaRPr>
          </a:p>
          <a:p>
            <a:r>
              <a:rPr lang="es-GT" dirty="0">
                <a:solidFill>
                  <a:schemeClr val="tx1"/>
                </a:solidFill>
              </a:rPr>
              <a:t>6</a:t>
            </a:r>
            <a:r>
              <a:rPr lang="es-GT" dirty="0">
                <a:solidFill>
                  <a:srgbClr val="0070C0"/>
                </a:solidFill>
              </a:rPr>
              <a:t>.  Escribir </a:t>
            </a:r>
            <a:r>
              <a:rPr lang="es-GT" dirty="0">
                <a:solidFill>
                  <a:srgbClr val="FF0000"/>
                </a:solidFill>
              </a:rPr>
              <a:t>“Ingrese descripción”</a:t>
            </a:r>
          </a:p>
          <a:p>
            <a:r>
              <a:rPr lang="es-GT" dirty="0">
                <a:solidFill>
                  <a:schemeClr val="tx1"/>
                </a:solidFill>
              </a:rPr>
              <a:t>7.   </a:t>
            </a:r>
            <a:r>
              <a:rPr lang="es-GT" dirty="0">
                <a:solidFill>
                  <a:srgbClr val="0070C0"/>
                </a:solidFill>
              </a:rPr>
              <a:t>Leer </a:t>
            </a:r>
            <a:r>
              <a:rPr lang="es-GT" dirty="0">
                <a:solidFill>
                  <a:schemeClr val="tx1"/>
                </a:solidFill>
              </a:rPr>
              <a:t>des</a:t>
            </a:r>
          </a:p>
          <a:p>
            <a:r>
              <a:rPr lang="es-GT" dirty="0">
                <a:solidFill>
                  <a:schemeClr val="tx1"/>
                </a:solidFill>
              </a:rPr>
              <a:t>8.  </a:t>
            </a:r>
            <a:r>
              <a:rPr lang="es-GT" dirty="0">
                <a:solidFill>
                  <a:srgbClr val="0070C0"/>
                </a:solidFill>
              </a:rPr>
              <a:t>Escribir</a:t>
            </a:r>
            <a:r>
              <a:rPr lang="es-GT" dirty="0">
                <a:solidFill>
                  <a:schemeClr val="tx1"/>
                </a:solidFill>
              </a:rPr>
              <a:t> </a:t>
            </a:r>
            <a:r>
              <a:rPr lang="es-GT" dirty="0">
                <a:solidFill>
                  <a:srgbClr val="FF0000"/>
                </a:solidFill>
              </a:rPr>
              <a:t>“Ingrese marca”</a:t>
            </a:r>
          </a:p>
          <a:p>
            <a:r>
              <a:rPr lang="es-GT" dirty="0">
                <a:solidFill>
                  <a:schemeClr val="tx1"/>
                </a:solidFill>
              </a:rPr>
              <a:t>9.  </a:t>
            </a:r>
            <a:r>
              <a:rPr lang="es-GT" dirty="0">
                <a:solidFill>
                  <a:srgbClr val="0070C0"/>
                </a:solidFill>
              </a:rPr>
              <a:t>Leer </a:t>
            </a:r>
            <a:r>
              <a:rPr lang="es-GT" dirty="0">
                <a:solidFill>
                  <a:schemeClr val="tx1"/>
                </a:solidFill>
              </a:rPr>
              <a:t>mar</a:t>
            </a:r>
          </a:p>
          <a:p>
            <a:r>
              <a:rPr lang="es-GT" dirty="0">
                <a:solidFill>
                  <a:schemeClr val="tx1"/>
                </a:solidFill>
              </a:rPr>
              <a:t>10</a:t>
            </a:r>
            <a:r>
              <a:rPr lang="es-GT" dirty="0">
                <a:solidFill>
                  <a:srgbClr val="0070C0"/>
                </a:solidFill>
              </a:rPr>
              <a:t>. Escribir </a:t>
            </a:r>
            <a:r>
              <a:rPr lang="es-GT" dirty="0">
                <a:solidFill>
                  <a:srgbClr val="FF0000"/>
                </a:solidFill>
              </a:rPr>
              <a:t>“Ingrese modelo”</a:t>
            </a:r>
          </a:p>
          <a:p>
            <a:r>
              <a:rPr lang="es-GT" dirty="0">
                <a:solidFill>
                  <a:schemeClr val="tx1"/>
                </a:solidFill>
              </a:rPr>
              <a:t>11. </a:t>
            </a:r>
            <a:r>
              <a:rPr lang="es-GT" dirty="0">
                <a:solidFill>
                  <a:srgbClr val="0070C0"/>
                </a:solidFill>
              </a:rPr>
              <a:t>Leer</a:t>
            </a:r>
            <a:r>
              <a:rPr lang="es-GT" dirty="0">
                <a:solidFill>
                  <a:schemeClr val="tx1"/>
                </a:solidFill>
              </a:rPr>
              <a:t> </a:t>
            </a:r>
            <a:r>
              <a:rPr lang="es-GT" dirty="0" err="1">
                <a:solidFill>
                  <a:schemeClr val="tx1"/>
                </a:solidFill>
              </a:rPr>
              <a:t>mode</a:t>
            </a:r>
            <a:endParaRPr lang="es-GT" dirty="0">
              <a:solidFill>
                <a:schemeClr val="tx1"/>
              </a:solidFill>
            </a:endParaRPr>
          </a:p>
          <a:p>
            <a:r>
              <a:rPr lang="es-GT" dirty="0">
                <a:solidFill>
                  <a:schemeClr val="tx1"/>
                </a:solidFill>
              </a:rPr>
              <a:t>12</a:t>
            </a:r>
            <a:r>
              <a:rPr lang="es-GT" dirty="0">
                <a:solidFill>
                  <a:srgbClr val="0070C0"/>
                </a:solidFill>
              </a:rPr>
              <a:t>. Escribir </a:t>
            </a:r>
            <a:r>
              <a:rPr lang="es-GT" dirty="0">
                <a:solidFill>
                  <a:srgbClr val="FF0000"/>
                </a:solidFill>
              </a:rPr>
              <a:t>“Ingrese color”</a:t>
            </a:r>
          </a:p>
          <a:p>
            <a:r>
              <a:rPr lang="es-GT" dirty="0">
                <a:solidFill>
                  <a:schemeClr val="tx1"/>
                </a:solidFill>
              </a:rPr>
              <a:t>13. </a:t>
            </a:r>
            <a:r>
              <a:rPr lang="es-GT" dirty="0">
                <a:solidFill>
                  <a:srgbClr val="0070C0"/>
                </a:solidFill>
              </a:rPr>
              <a:t>Leer</a:t>
            </a:r>
            <a:r>
              <a:rPr lang="es-GT" dirty="0">
                <a:solidFill>
                  <a:schemeClr val="tx1"/>
                </a:solidFill>
              </a:rPr>
              <a:t> col</a:t>
            </a:r>
          </a:p>
          <a:p>
            <a:r>
              <a:rPr lang="es-GT" dirty="0">
                <a:solidFill>
                  <a:schemeClr val="tx1"/>
                </a:solidFill>
              </a:rPr>
              <a:t>14. </a:t>
            </a:r>
            <a:r>
              <a:rPr lang="es-GT" dirty="0">
                <a:solidFill>
                  <a:srgbClr val="0070C0"/>
                </a:solidFill>
              </a:rPr>
              <a:t>Escribir</a:t>
            </a:r>
            <a:r>
              <a:rPr lang="es-GT" dirty="0">
                <a:solidFill>
                  <a:schemeClr val="tx1"/>
                </a:solidFill>
              </a:rPr>
              <a:t> </a:t>
            </a:r>
            <a:r>
              <a:rPr lang="es-GT" dirty="0">
                <a:solidFill>
                  <a:srgbClr val="FF0000"/>
                </a:solidFill>
              </a:rPr>
              <a:t>“Ingrese precio en Quetzales”</a:t>
            </a:r>
          </a:p>
          <a:p>
            <a:r>
              <a:rPr lang="es-GT" dirty="0">
                <a:solidFill>
                  <a:schemeClr val="tx1"/>
                </a:solidFill>
              </a:rPr>
              <a:t>15. </a:t>
            </a:r>
            <a:r>
              <a:rPr lang="es-GT" dirty="0">
                <a:solidFill>
                  <a:srgbClr val="0070C0"/>
                </a:solidFill>
              </a:rPr>
              <a:t>Leer</a:t>
            </a:r>
            <a:r>
              <a:rPr lang="es-GT" dirty="0">
                <a:solidFill>
                  <a:schemeClr val="tx1"/>
                </a:solidFill>
              </a:rPr>
              <a:t> </a:t>
            </a:r>
            <a:r>
              <a:rPr lang="es-GT" dirty="0" err="1">
                <a:solidFill>
                  <a:schemeClr val="tx1"/>
                </a:solidFill>
              </a:rPr>
              <a:t>precioQ</a:t>
            </a:r>
            <a:endParaRPr lang="es-GT" dirty="0">
              <a:solidFill>
                <a:schemeClr val="tx1"/>
              </a:solidFill>
            </a:endParaRPr>
          </a:p>
          <a:p>
            <a:r>
              <a:rPr lang="es-GT" dirty="0">
                <a:solidFill>
                  <a:schemeClr val="tx1"/>
                </a:solidFill>
              </a:rPr>
              <a:t>16. </a:t>
            </a:r>
            <a:r>
              <a:rPr lang="es-GT" dirty="0">
                <a:solidFill>
                  <a:srgbClr val="0070C0"/>
                </a:solidFill>
              </a:rPr>
              <a:t>Escribir</a:t>
            </a:r>
            <a:r>
              <a:rPr lang="es-GT" dirty="0">
                <a:solidFill>
                  <a:schemeClr val="tx1"/>
                </a:solidFill>
              </a:rPr>
              <a:t> </a:t>
            </a:r>
            <a:r>
              <a:rPr lang="es-GT" dirty="0">
                <a:solidFill>
                  <a:srgbClr val="FF0000"/>
                </a:solidFill>
              </a:rPr>
              <a:t>“Ingrese precio en dólares”</a:t>
            </a:r>
          </a:p>
          <a:p>
            <a:r>
              <a:rPr lang="es-GT" dirty="0">
                <a:solidFill>
                  <a:schemeClr val="tx1"/>
                </a:solidFill>
              </a:rPr>
              <a:t>17. </a:t>
            </a:r>
            <a:r>
              <a:rPr lang="es-GT" dirty="0">
                <a:solidFill>
                  <a:srgbClr val="0070C0"/>
                </a:solidFill>
              </a:rPr>
              <a:t>Leer</a:t>
            </a:r>
            <a:r>
              <a:rPr lang="es-GT" dirty="0">
                <a:solidFill>
                  <a:schemeClr val="tx1"/>
                </a:solidFill>
              </a:rPr>
              <a:t> </a:t>
            </a:r>
            <a:r>
              <a:rPr lang="es-GT" dirty="0" err="1">
                <a:solidFill>
                  <a:schemeClr val="tx1"/>
                </a:solidFill>
              </a:rPr>
              <a:t>preciod</a:t>
            </a:r>
            <a:endParaRPr lang="es-GT" dirty="0">
              <a:solidFill>
                <a:schemeClr val="tx1"/>
              </a:solidFill>
            </a:endParaRPr>
          </a:p>
          <a:p>
            <a:r>
              <a:rPr lang="es-GT" dirty="0">
                <a:solidFill>
                  <a:schemeClr val="tx1"/>
                </a:solidFill>
              </a:rPr>
              <a:t>18. </a:t>
            </a:r>
            <a:r>
              <a:rPr lang="es-GT" dirty="0">
                <a:solidFill>
                  <a:srgbClr val="0070C0"/>
                </a:solidFill>
              </a:rPr>
              <a:t>Escribir</a:t>
            </a:r>
            <a:r>
              <a:rPr lang="es-GT" dirty="0">
                <a:solidFill>
                  <a:schemeClr val="tx1"/>
                </a:solidFill>
              </a:rPr>
              <a:t> </a:t>
            </a:r>
            <a:r>
              <a:rPr lang="es-GT" dirty="0">
                <a:solidFill>
                  <a:srgbClr val="FF0000"/>
                </a:solidFill>
              </a:rPr>
              <a:t>“”</a:t>
            </a:r>
          </a:p>
          <a:p>
            <a:r>
              <a:rPr lang="es-GT" dirty="0">
                <a:solidFill>
                  <a:schemeClr val="tx1"/>
                </a:solidFill>
              </a:rPr>
              <a:t>19. </a:t>
            </a:r>
            <a:r>
              <a:rPr lang="es-GT" dirty="0">
                <a:solidFill>
                  <a:srgbClr val="0070C0"/>
                </a:solidFill>
              </a:rPr>
              <a:t>Escribir</a:t>
            </a:r>
            <a:r>
              <a:rPr lang="es-GT" dirty="0">
                <a:solidFill>
                  <a:schemeClr val="tx1"/>
                </a:solidFill>
              </a:rPr>
              <a:t> </a:t>
            </a:r>
            <a:r>
              <a:rPr lang="es-GT" dirty="0">
                <a:solidFill>
                  <a:srgbClr val="FF0000"/>
                </a:solidFill>
              </a:rPr>
              <a:t>“”</a:t>
            </a:r>
          </a:p>
          <a:p>
            <a:r>
              <a:rPr lang="es-GT" dirty="0">
                <a:solidFill>
                  <a:schemeClr val="tx1"/>
                </a:solidFill>
              </a:rPr>
              <a:t>20. </a:t>
            </a:r>
            <a:r>
              <a:rPr lang="es-GT" dirty="0">
                <a:solidFill>
                  <a:srgbClr val="0070C0"/>
                </a:solidFill>
              </a:rPr>
              <a:t>Escribir</a:t>
            </a:r>
            <a:r>
              <a:rPr lang="es-GT" dirty="0">
                <a:solidFill>
                  <a:schemeClr val="tx1"/>
                </a:solidFill>
              </a:rPr>
              <a:t> </a:t>
            </a:r>
            <a:r>
              <a:rPr lang="es-GT" dirty="0">
                <a:solidFill>
                  <a:srgbClr val="FF0000"/>
                </a:solidFill>
              </a:rPr>
              <a:t>“Datos ingresados”</a:t>
            </a:r>
          </a:p>
          <a:p>
            <a:r>
              <a:rPr lang="es-GT" dirty="0">
                <a:solidFill>
                  <a:schemeClr val="tx1"/>
                </a:solidFill>
              </a:rPr>
              <a:t>21. </a:t>
            </a:r>
            <a:r>
              <a:rPr lang="es-GT" dirty="0">
                <a:solidFill>
                  <a:srgbClr val="0070C0"/>
                </a:solidFill>
              </a:rPr>
              <a:t>Escribir</a:t>
            </a:r>
            <a:r>
              <a:rPr lang="es-GT" dirty="0">
                <a:solidFill>
                  <a:schemeClr val="tx1"/>
                </a:solidFill>
              </a:rPr>
              <a:t> </a:t>
            </a:r>
            <a:r>
              <a:rPr lang="es-GT" dirty="0">
                <a:solidFill>
                  <a:srgbClr val="FF0000"/>
                </a:solidFill>
              </a:rPr>
              <a:t>“</a:t>
            </a:r>
            <a:r>
              <a:rPr lang="es-GT" dirty="0" err="1">
                <a:solidFill>
                  <a:srgbClr val="FF0000"/>
                </a:solidFill>
              </a:rPr>
              <a:t>Codigo</a:t>
            </a:r>
            <a:r>
              <a:rPr lang="es-GT" dirty="0">
                <a:solidFill>
                  <a:srgbClr val="FF0000"/>
                </a:solidFill>
              </a:rPr>
              <a:t>”, </a:t>
            </a:r>
            <a:r>
              <a:rPr lang="es-GT" dirty="0" err="1">
                <a:solidFill>
                  <a:schemeClr val="tx1"/>
                </a:solidFill>
              </a:rPr>
              <a:t>cod</a:t>
            </a:r>
            <a:endParaRPr lang="es-GT" dirty="0">
              <a:solidFill>
                <a:schemeClr val="tx1"/>
              </a:solidFill>
            </a:endParaRPr>
          </a:p>
          <a:p>
            <a:r>
              <a:rPr lang="es-GT" dirty="0">
                <a:solidFill>
                  <a:schemeClr val="tx1"/>
                </a:solidFill>
              </a:rPr>
              <a:t>22. </a:t>
            </a:r>
            <a:r>
              <a:rPr lang="es-GT" dirty="0">
                <a:solidFill>
                  <a:srgbClr val="0070C0"/>
                </a:solidFill>
              </a:rPr>
              <a:t>Escribir</a:t>
            </a:r>
            <a:r>
              <a:rPr lang="es-GT" dirty="0">
                <a:solidFill>
                  <a:schemeClr val="tx1"/>
                </a:solidFill>
              </a:rPr>
              <a:t> </a:t>
            </a:r>
            <a:r>
              <a:rPr lang="es-GT" dirty="0">
                <a:solidFill>
                  <a:srgbClr val="FF0000"/>
                </a:solidFill>
              </a:rPr>
              <a:t>“</a:t>
            </a:r>
            <a:r>
              <a:rPr lang="es-GT" dirty="0" err="1">
                <a:solidFill>
                  <a:srgbClr val="FF0000"/>
                </a:solidFill>
              </a:rPr>
              <a:t>Descripcion</a:t>
            </a:r>
            <a:r>
              <a:rPr lang="es-GT" dirty="0">
                <a:solidFill>
                  <a:srgbClr val="FF0000"/>
                </a:solidFill>
              </a:rPr>
              <a:t>”, </a:t>
            </a:r>
            <a:r>
              <a:rPr lang="es-GT" dirty="0">
                <a:solidFill>
                  <a:schemeClr val="tx1"/>
                </a:solidFill>
              </a:rPr>
              <a:t>des</a:t>
            </a:r>
          </a:p>
          <a:p>
            <a:r>
              <a:rPr lang="es-GT" dirty="0">
                <a:solidFill>
                  <a:schemeClr val="tx1"/>
                </a:solidFill>
              </a:rPr>
              <a:t>23. </a:t>
            </a:r>
            <a:r>
              <a:rPr lang="es-GT" dirty="0">
                <a:solidFill>
                  <a:srgbClr val="0070C0"/>
                </a:solidFill>
              </a:rPr>
              <a:t>Escribir</a:t>
            </a:r>
            <a:r>
              <a:rPr lang="es-GT" dirty="0">
                <a:solidFill>
                  <a:schemeClr val="tx1"/>
                </a:solidFill>
              </a:rPr>
              <a:t> </a:t>
            </a:r>
            <a:r>
              <a:rPr lang="es-GT" dirty="0">
                <a:solidFill>
                  <a:srgbClr val="FF0000"/>
                </a:solidFill>
              </a:rPr>
              <a:t>“Marca”, </a:t>
            </a:r>
            <a:r>
              <a:rPr lang="es-GT" dirty="0">
                <a:solidFill>
                  <a:schemeClr val="tx1"/>
                </a:solidFill>
              </a:rPr>
              <a:t>mar</a:t>
            </a:r>
          </a:p>
          <a:p>
            <a:r>
              <a:rPr lang="es-GT" dirty="0">
                <a:solidFill>
                  <a:schemeClr val="tx1"/>
                </a:solidFill>
              </a:rPr>
              <a:t>24. </a:t>
            </a:r>
            <a:r>
              <a:rPr lang="es-GT" dirty="0">
                <a:solidFill>
                  <a:srgbClr val="0070C0"/>
                </a:solidFill>
              </a:rPr>
              <a:t>Escribir </a:t>
            </a:r>
            <a:r>
              <a:rPr lang="es-GT" dirty="0">
                <a:solidFill>
                  <a:srgbClr val="FF0000"/>
                </a:solidFill>
              </a:rPr>
              <a:t>“Modelo”, </a:t>
            </a:r>
            <a:r>
              <a:rPr lang="es-GT" dirty="0" err="1">
                <a:solidFill>
                  <a:schemeClr val="tx1"/>
                </a:solidFill>
              </a:rPr>
              <a:t>mode</a:t>
            </a:r>
            <a:endParaRPr lang="es-GT" dirty="0">
              <a:solidFill>
                <a:schemeClr val="tx1"/>
              </a:solidFill>
            </a:endParaRPr>
          </a:p>
          <a:p>
            <a:r>
              <a:rPr lang="es-GT" dirty="0">
                <a:solidFill>
                  <a:schemeClr val="tx1"/>
                </a:solidFill>
              </a:rPr>
              <a:t>25. </a:t>
            </a:r>
            <a:r>
              <a:rPr lang="es-GT" dirty="0">
                <a:solidFill>
                  <a:srgbClr val="0070C0"/>
                </a:solidFill>
              </a:rPr>
              <a:t>Escribir</a:t>
            </a:r>
            <a:r>
              <a:rPr lang="es-GT" dirty="0">
                <a:solidFill>
                  <a:schemeClr val="tx1"/>
                </a:solidFill>
              </a:rPr>
              <a:t> </a:t>
            </a:r>
            <a:r>
              <a:rPr lang="es-GT" dirty="0">
                <a:solidFill>
                  <a:srgbClr val="FF0000"/>
                </a:solidFill>
              </a:rPr>
              <a:t>“Color”, </a:t>
            </a:r>
            <a:r>
              <a:rPr lang="es-GT" dirty="0">
                <a:solidFill>
                  <a:schemeClr val="tx1"/>
                </a:solidFill>
              </a:rPr>
              <a:t>col</a:t>
            </a:r>
          </a:p>
          <a:p>
            <a:r>
              <a:rPr lang="es-GT" dirty="0">
                <a:solidFill>
                  <a:schemeClr val="tx1"/>
                </a:solidFill>
              </a:rPr>
              <a:t>26. </a:t>
            </a:r>
            <a:r>
              <a:rPr lang="es-GT" dirty="0">
                <a:solidFill>
                  <a:srgbClr val="0070C0"/>
                </a:solidFill>
              </a:rPr>
              <a:t>Escribir</a:t>
            </a:r>
            <a:r>
              <a:rPr lang="es-GT" dirty="0">
                <a:solidFill>
                  <a:schemeClr val="tx1"/>
                </a:solidFill>
              </a:rPr>
              <a:t> </a:t>
            </a:r>
            <a:r>
              <a:rPr lang="es-GT" dirty="0">
                <a:solidFill>
                  <a:srgbClr val="FF0000"/>
                </a:solidFill>
              </a:rPr>
              <a:t>“</a:t>
            </a:r>
            <a:r>
              <a:rPr lang="es-GT" dirty="0" err="1">
                <a:solidFill>
                  <a:srgbClr val="FF0000"/>
                </a:solidFill>
              </a:rPr>
              <a:t>PrecioQ</a:t>
            </a:r>
            <a:r>
              <a:rPr lang="es-GT" dirty="0">
                <a:solidFill>
                  <a:srgbClr val="FF0000"/>
                </a:solidFill>
              </a:rPr>
              <a:t>”, </a:t>
            </a:r>
            <a:r>
              <a:rPr lang="es-GT" dirty="0" err="1">
                <a:solidFill>
                  <a:schemeClr val="tx1"/>
                </a:solidFill>
              </a:rPr>
              <a:t>precioQ</a:t>
            </a:r>
            <a:endParaRPr lang="es-GT" dirty="0">
              <a:solidFill>
                <a:schemeClr val="tx1"/>
              </a:solidFill>
            </a:endParaRPr>
          </a:p>
          <a:p>
            <a:r>
              <a:rPr lang="es-GT" dirty="0">
                <a:solidFill>
                  <a:schemeClr val="tx1"/>
                </a:solidFill>
              </a:rPr>
              <a:t>27. </a:t>
            </a:r>
            <a:r>
              <a:rPr lang="es-GT" dirty="0">
                <a:solidFill>
                  <a:srgbClr val="0070C0"/>
                </a:solidFill>
              </a:rPr>
              <a:t>Escribir</a:t>
            </a:r>
            <a:r>
              <a:rPr lang="es-GT" dirty="0">
                <a:solidFill>
                  <a:schemeClr val="tx1"/>
                </a:solidFill>
              </a:rPr>
              <a:t> </a:t>
            </a:r>
            <a:r>
              <a:rPr lang="es-GT" dirty="0">
                <a:solidFill>
                  <a:srgbClr val="FF0000"/>
                </a:solidFill>
              </a:rPr>
              <a:t>“Precio $”, </a:t>
            </a:r>
            <a:r>
              <a:rPr lang="es-GT" dirty="0" err="1">
                <a:solidFill>
                  <a:schemeClr val="tx1"/>
                </a:solidFill>
              </a:rPr>
              <a:t>preciod</a:t>
            </a:r>
            <a:endParaRPr lang="es-GT" dirty="0">
              <a:solidFill>
                <a:schemeClr val="tx1"/>
              </a:solidFill>
            </a:endParaRPr>
          </a:p>
          <a:p>
            <a:r>
              <a:rPr lang="es-GT" dirty="0">
                <a:solidFill>
                  <a:schemeClr val="tx1"/>
                </a:solidFill>
              </a:rPr>
              <a:t>28.  </a:t>
            </a:r>
            <a:r>
              <a:rPr lang="es-GT" dirty="0" err="1">
                <a:solidFill>
                  <a:srgbClr val="0070C0"/>
                </a:solidFill>
              </a:rPr>
              <a:t>FinProceso</a:t>
            </a:r>
            <a:endParaRPr lang="es-GT" dirty="0">
              <a:solidFill>
                <a:srgbClr val="0070C0"/>
              </a:solidFill>
            </a:endParaRPr>
          </a:p>
        </p:txBody>
      </p:sp>
    </p:spTree>
    <p:extLst>
      <p:ext uri="{BB962C8B-B14F-4D97-AF65-F5344CB8AC3E}">
        <p14:creationId xmlns:p14="http://schemas.microsoft.com/office/powerpoint/2010/main" val="28624108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 calcmode="lin" valueType="num">
                                      <p:cBhvr additive="base">
                                        <p:cTn id="2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 calcmode="lin" valueType="num">
                                      <p:cBhvr additive="base">
                                        <p:cTn id="3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 calcmode="lin" valueType="num">
                                      <p:cBhvr additive="base">
                                        <p:cTn id="4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 calcmode="lin" valueType="num">
                                      <p:cBhvr additive="base">
                                        <p:cTn id="44"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 calcmode="lin" valueType="num">
                                      <p:cBhvr additive="base">
                                        <p:cTn id="4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 calcmode="lin" valueType="num">
                                      <p:cBhvr additive="base">
                                        <p:cTn id="52"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 calcmode="lin" valueType="num">
                                      <p:cBhvr additive="base">
                                        <p:cTn id="56"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4">
                                            <p:txEl>
                                              <p:pRg st="12" end="12"/>
                                            </p:txEl>
                                          </p:spTgt>
                                        </p:tgtEl>
                                        <p:attrNameLst>
                                          <p:attrName>style.visibility</p:attrName>
                                        </p:attrNameLst>
                                      </p:cBhvr>
                                      <p:to>
                                        <p:strVal val="visible"/>
                                      </p:to>
                                    </p:set>
                                    <p:anim calcmode="lin" valueType="num">
                                      <p:cBhvr additive="base">
                                        <p:cTn id="60"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4">
                                            <p:txEl>
                                              <p:pRg st="13" end="13"/>
                                            </p:txEl>
                                          </p:spTgt>
                                        </p:tgtEl>
                                        <p:attrNameLst>
                                          <p:attrName>style.visibility</p:attrName>
                                        </p:attrNameLst>
                                      </p:cBhvr>
                                      <p:to>
                                        <p:strVal val="visible"/>
                                      </p:to>
                                    </p:set>
                                    <p:anim calcmode="lin" valueType="num">
                                      <p:cBhvr additive="base">
                                        <p:cTn id="64"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4">
                                            <p:txEl>
                                              <p:pRg st="14" end="14"/>
                                            </p:txEl>
                                          </p:spTgt>
                                        </p:tgtEl>
                                        <p:attrNameLst>
                                          <p:attrName>style.visibility</p:attrName>
                                        </p:attrNameLst>
                                      </p:cBhvr>
                                      <p:to>
                                        <p:strVal val="visible"/>
                                      </p:to>
                                    </p:set>
                                    <p:anim calcmode="lin" valueType="num">
                                      <p:cBhvr additive="base">
                                        <p:cTn id="68"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4">
                                            <p:txEl>
                                              <p:pRg st="15" end="15"/>
                                            </p:txEl>
                                          </p:spTgt>
                                        </p:tgtEl>
                                        <p:attrNameLst>
                                          <p:attrName>style.visibility</p:attrName>
                                        </p:attrNameLst>
                                      </p:cBhvr>
                                      <p:to>
                                        <p:strVal val="visible"/>
                                      </p:to>
                                    </p:set>
                                    <p:anim calcmode="lin" valueType="num">
                                      <p:cBhvr additive="base">
                                        <p:cTn id="72"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4">
                                            <p:txEl>
                                              <p:pRg st="16" end="16"/>
                                            </p:txEl>
                                          </p:spTgt>
                                        </p:tgtEl>
                                        <p:attrNameLst>
                                          <p:attrName>style.visibility</p:attrName>
                                        </p:attrNameLst>
                                      </p:cBhvr>
                                      <p:to>
                                        <p:strVal val="visible"/>
                                      </p:to>
                                    </p:set>
                                    <p:anim calcmode="lin" valueType="num">
                                      <p:cBhvr additive="base">
                                        <p:cTn id="76"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16" end="16"/>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4">
                                            <p:txEl>
                                              <p:pRg st="17" end="17"/>
                                            </p:txEl>
                                          </p:spTgt>
                                        </p:tgtEl>
                                        <p:attrNameLst>
                                          <p:attrName>style.visibility</p:attrName>
                                        </p:attrNameLst>
                                      </p:cBhvr>
                                      <p:to>
                                        <p:strVal val="visible"/>
                                      </p:to>
                                    </p:set>
                                    <p:anim calcmode="lin" valueType="num">
                                      <p:cBhvr additive="base">
                                        <p:cTn id="80"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4">
                                            <p:txEl>
                                              <p:pRg st="17" end="17"/>
                                            </p:txEl>
                                          </p:spTgt>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4">
                                            <p:txEl>
                                              <p:pRg st="18" end="18"/>
                                            </p:txEl>
                                          </p:spTgt>
                                        </p:tgtEl>
                                        <p:attrNameLst>
                                          <p:attrName>style.visibility</p:attrName>
                                        </p:attrNameLst>
                                      </p:cBhvr>
                                      <p:to>
                                        <p:strVal val="visible"/>
                                      </p:to>
                                    </p:set>
                                    <p:anim calcmode="lin" valueType="num">
                                      <p:cBhvr additive="base">
                                        <p:cTn id="84"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4">
                                            <p:txEl>
                                              <p:pRg st="18" end="18"/>
                                            </p:txEl>
                                          </p:spTgt>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4">
                                            <p:txEl>
                                              <p:pRg st="19" end="19"/>
                                            </p:txEl>
                                          </p:spTgt>
                                        </p:tgtEl>
                                        <p:attrNameLst>
                                          <p:attrName>style.visibility</p:attrName>
                                        </p:attrNameLst>
                                      </p:cBhvr>
                                      <p:to>
                                        <p:strVal val="visible"/>
                                      </p:to>
                                    </p:set>
                                    <p:anim calcmode="lin" valueType="num">
                                      <p:cBhvr additive="base">
                                        <p:cTn id="88"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4">
                                            <p:txEl>
                                              <p:pRg st="19" end="19"/>
                                            </p:txEl>
                                          </p:spTgt>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4">
                                            <p:txEl>
                                              <p:pRg st="20" end="20"/>
                                            </p:txEl>
                                          </p:spTgt>
                                        </p:tgtEl>
                                        <p:attrNameLst>
                                          <p:attrName>style.visibility</p:attrName>
                                        </p:attrNameLst>
                                      </p:cBhvr>
                                      <p:to>
                                        <p:strVal val="visible"/>
                                      </p:to>
                                    </p:set>
                                    <p:anim calcmode="lin" valueType="num">
                                      <p:cBhvr additive="base">
                                        <p:cTn id="92"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4">
                                            <p:txEl>
                                              <p:pRg st="20" end="20"/>
                                            </p:txEl>
                                          </p:spTgt>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4">
                                            <p:txEl>
                                              <p:pRg st="21" end="21"/>
                                            </p:txEl>
                                          </p:spTgt>
                                        </p:tgtEl>
                                        <p:attrNameLst>
                                          <p:attrName>style.visibility</p:attrName>
                                        </p:attrNameLst>
                                      </p:cBhvr>
                                      <p:to>
                                        <p:strVal val="visible"/>
                                      </p:to>
                                    </p:set>
                                    <p:anim calcmode="lin" valueType="num">
                                      <p:cBhvr additive="base">
                                        <p:cTn id="96"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4">
                                            <p:txEl>
                                              <p:pRg st="21" end="21"/>
                                            </p:txEl>
                                          </p:spTgt>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4">
                                            <p:txEl>
                                              <p:pRg st="22" end="22"/>
                                            </p:txEl>
                                          </p:spTgt>
                                        </p:tgtEl>
                                        <p:attrNameLst>
                                          <p:attrName>style.visibility</p:attrName>
                                        </p:attrNameLst>
                                      </p:cBhvr>
                                      <p:to>
                                        <p:strVal val="visible"/>
                                      </p:to>
                                    </p:set>
                                    <p:anim calcmode="lin" valueType="num">
                                      <p:cBhvr additive="base">
                                        <p:cTn id="100" dur="500" fill="hold"/>
                                        <p:tgtEl>
                                          <p:spTgt spid="4">
                                            <p:txEl>
                                              <p:pRg st="22" end="22"/>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4">
                                            <p:txEl>
                                              <p:pRg st="22" end="22"/>
                                            </p:txEl>
                                          </p:spTgt>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4">
                                            <p:txEl>
                                              <p:pRg st="23" end="23"/>
                                            </p:txEl>
                                          </p:spTgt>
                                        </p:tgtEl>
                                        <p:attrNameLst>
                                          <p:attrName>style.visibility</p:attrName>
                                        </p:attrNameLst>
                                      </p:cBhvr>
                                      <p:to>
                                        <p:strVal val="visible"/>
                                      </p:to>
                                    </p:set>
                                    <p:anim calcmode="lin" valueType="num">
                                      <p:cBhvr additive="base">
                                        <p:cTn id="104" dur="500" fill="hold"/>
                                        <p:tgtEl>
                                          <p:spTgt spid="4">
                                            <p:txEl>
                                              <p:pRg st="23" end="23"/>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4">
                                            <p:txEl>
                                              <p:pRg st="23" end="23"/>
                                            </p:txEl>
                                          </p:spTgt>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4">
                                            <p:txEl>
                                              <p:pRg st="24" end="24"/>
                                            </p:txEl>
                                          </p:spTgt>
                                        </p:tgtEl>
                                        <p:attrNameLst>
                                          <p:attrName>style.visibility</p:attrName>
                                        </p:attrNameLst>
                                      </p:cBhvr>
                                      <p:to>
                                        <p:strVal val="visible"/>
                                      </p:to>
                                    </p:set>
                                    <p:anim calcmode="lin" valueType="num">
                                      <p:cBhvr additive="base">
                                        <p:cTn id="108" dur="500" fill="hold"/>
                                        <p:tgtEl>
                                          <p:spTgt spid="4">
                                            <p:txEl>
                                              <p:pRg st="24" end="24"/>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4">
                                            <p:txEl>
                                              <p:pRg st="24" end="24"/>
                                            </p:txEl>
                                          </p:spTgt>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4">
                                            <p:txEl>
                                              <p:pRg st="25" end="25"/>
                                            </p:txEl>
                                          </p:spTgt>
                                        </p:tgtEl>
                                        <p:attrNameLst>
                                          <p:attrName>style.visibility</p:attrName>
                                        </p:attrNameLst>
                                      </p:cBhvr>
                                      <p:to>
                                        <p:strVal val="visible"/>
                                      </p:to>
                                    </p:set>
                                    <p:anim calcmode="lin" valueType="num">
                                      <p:cBhvr additive="base">
                                        <p:cTn id="112" dur="500" fill="hold"/>
                                        <p:tgtEl>
                                          <p:spTgt spid="4">
                                            <p:txEl>
                                              <p:pRg st="25" end="25"/>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4">
                                            <p:txEl>
                                              <p:pRg st="25" end="25"/>
                                            </p:txEl>
                                          </p:spTgt>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4">
                                            <p:txEl>
                                              <p:pRg st="26" end="26"/>
                                            </p:txEl>
                                          </p:spTgt>
                                        </p:tgtEl>
                                        <p:attrNameLst>
                                          <p:attrName>style.visibility</p:attrName>
                                        </p:attrNameLst>
                                      </p:cBhvr>
                                      <p:to>
                                        <p:strVal val="visible"/>
                                      </p:to>
                                    </p:set>
                                    <p:anim calcmode="lin" valueType="num">
                                      <p:cBhvr additive="base">
                                        <p:cTn id="116" dur="500" fill="hold"/>
                                        <p:tgtEl>
                                          <p:spTgt spid="4">
                                            <p:txEl>
                                              <p:pRg st="26" end="26"/>
                                            </p:txEl>
                                          </p:spTgt>
                                        </p:tgtEl>
                                        <p:attrNameLst>
                                          <p:attrName>ppt_x</p:attrName>
                                        </p:attrNameLst>
                                      </p:cBhvr>
                                      <p:tavLst>
                                        <p:tav tm="0">
                                          <p:val>
                                            <p:strVal val="#ppt_x"/>
                                          </p:val>
                                        </p:tav>
                                        <p:tav tm="100000">
                                          <p:val>
                                            <p:strVal val="#ppt_x"/>
                                          </p:val>
                                        </p:tav>
                                      </p:tavLst>
                                    </p:anim>
                                    <p:anim calcmode="lin" valueType="num">
                                      <p:cBhvr additive="base">
                                        <p:cTn id="117" dur="500" fill="hold"/>
                                        <p:tgtEl>
                                          <p:spTgt spid="4">
                                            <p:txEl>
                                              <p:pRg st="26" end="26"/>
                                            </p:txEl>
                                          </p:spTgt>
                                        </p:tgtEl>
                                        <p:attrNameLst>
                                          <p:attrName>ppt_y</p:attrName>
                                        </p:attrNameLst>
                                      </p:cBhvr>
                                      <p:tavLst>
                                        <p:tav tm="0">
                                          <p:val>
                                            <p:strVal val="1+#ppt_h/2"/>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4">
                                            <p:txEl>
                                              <p:pRg st="27" end="27"/>
                                            </p:txEl>
                                          </p:spTgt>
                                        </p:tgtEl>
                                        <p:attrNameLst>
                                          <p:attrName>style.visibility</p:attrName>
                                        </p:attrNameLst>
                                      </p:cBhvr>
                                      <p:to>
                                        <p:strVal val="visible"/>
                                      </p:to>
                                    </p:set>
                                    <p:anim calcmode="lin" valueType="num">
                                      <p:cBhvr additive="base">
                                        <p:cTn id="120" dur="500" fill="hold"/>
                                        <p:tgtEl>
                                          <p:spTgt spid="4">
                                            <p:txEl>
                                              <p:pRg st="27" end="27"/>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4">
                                            <p:txEl>
                                              <p:pRg st="27" end="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F280EDDE-9A8C-698B-3871-42721CF540EF}"/>
              </a:ext>
            </a:extLst>
          </p:cNvPr>
          <p:cNvSpPr>
            <a:spLocks noGrp="1"/>
          </p:cNvSpPr>
          <p:nvPr>
            <p:ph type="title"/>
          </p:nvPr>
        </p:nvSpPr>
        <p:spPr>
          <a:xfrm>
            <a:off x="499331" y="1318497"/>
            <a:ext cx="10286341" cy="3088230"/>
          </a:xfrm>
        </p:spPr>
        <p:txBody>
          <a:bodyPr anchor="ctr">
            <a:normAutofit/>
          </a:bodyPr>
          <a:lstStyle/>
          <a:p>
            <a:pPr algn="ctr"/>
            <a:r>
              <a:rPr lang="es-US" sz="8000" dirty="0">
                <a:solidFill>
                  <a:schemeClr val="tx1"/>
                </a:solidFill>
              </a:rPr>
              <a:t>Tipos de dato</a:t>
            </a:r>
          </a:p>
        </p:txBody>
      </p:sp>
      <p:sp>
        <p:nvSpPr>
          <p:cNvPr id="8" name="Subtítulo 7">
            <a:extLst>
              <a:ext uri="{FF2B5EF4-FFF2-40B4-BE49-F238E27FC236}">
                <a16:creationId xmlns:a16="http://schemas.microsoft.com/office/drawing/2014/main" id="{DC7CA85C-BEBC-3000-A3F9-B07A6AFB49E5}"/>
              </a:ext>
            </a:extLst>
          </p:cNvPr>
          <p:cNvSpPr>
            <a:spLocks noGrp="1"/>
          </p:cNvSpPr>
          <p:nvPr>
            <p:ph type="body" idx="1"/>
          </p:nvPr>
        </p:nvSpPr>
        <p:spPr>
          <a:xfrm>
            <a:off x="623035" y="3979682"/>
            <a:ext cx="9612971" cy="1143324"/>
          </a:xfrm>
        </p:spPr>
        <p:txBody>
          <a:bodyPr vert="horz" anchor="t">
            <a:noAutofit/>
          </a:bodyPr>
          <a:lstStyle/>
          <a:p>
            <a:pPr algn="ctr"/>
            <a:r>
              <a:rPr lang="es-US" sz="6600" dirty="0"/>
              <a:t>Como real</a:t>
            </a:r>
          </a:p>
        </p:txBody>
      </p:sp>
    </p:spTree>
    <p:extLst>
      <p:ext uri="{BB962C8B-B14F-4D97-AF65-F5344CB8AC3E}">
        <p14:creationId xmlns:p14="http://schemas.microsoft.com/office/powerpoint/2010/main" val="21878204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EBB89-C0DF-9D34-F0B9-A099BAEFE13B}"/>
              </a:ext>
            </a:extLst>
          </p:cNvPr>
          <p:cNvSpPr>
            <a:spLocks noGrp="1"/>
          </p:cNvSpPr>
          <p:nvPr>
            <p:ph type="title"/>
          </p:nvPr>
        </p:nvSpPr>
        <p:spPr>
          <a:xfrm>
            <a:off x="363796" y="970248"/>
            <a:ext cx="10014200" cy="3246080"/>
          </a:xfrm>
        </p:spPr>
        <p:txBody>
          <a:bodyPr>
            <a:normAutofit fontScale="90000"/>
          </a:bodyPr>
          <a:lstStyle/>
          <a:p>
            <a:r>
              <a:rPr lang="es-US" b="0" i="0" dirty="0">
                <a:solidFill>
                  <a:srgbClr val="E8EAED"/>
                </a:solidFill>
                <a:effectLst/>
                <a:latin typeface="Google Sans"/>
              </a:rPr>
              <a:t>Un </a:t>
            </a:r>
            <a:r>
              <a:rPr lang="es-US" sz="3200" b="0" i="0" dirty="0">
                <a:solidFill>
                  <a:srgbClr val="E8EAED"/>
                </a:solidFill>
                <a:effectLst/>
                <a:latin typeface="Google Sans"/>
              </a:rPr>
              <a:t>dato de tipo real es </a:t>
            </a:r>
            <a:r>
              <a:rPr lang="es-US" sz="3200" b="0" i="0" dirty="0">
                <a:solidFill>
                  <a:srgbClr val="E2EEFF"/>
                </a:solidFill>
                <a:effectLst/>
                <a:latin typeface="Google Sans"/>
              </a:rPr>
              <a:t>aquel que puede tomar por valor un número perteneciente al conjunto de los números reales (R), el cual está formado por los números racionales e irracionales</a:t>
            </a:r>
            <a:r>
              <a:rPr lang="es-US" sz="3200" b="0" i="0" dirty="0">
                <a:solidFill>
                  <a:srgbClr val="E8EAED"/>
                </a:solidFill>
                <a:effectLst/>
                <a:latin typeface="Google Sans"/>
              </a:rPr>
              <a:t>. Ejemplo: El peso de una persona (en kilogramos) y su altura (en centímetros), son datos que pueden considerarse de tipo real.</a:t>
            </a:r>
            <a:endParaRPr lang="es-US" sz="3200" dirty="0"/>
          </a:p>
        </p:txBody>
      </p:sp>
      <p:sp>
        <p:nvSpPr>
          <p:cNvPr id="7" name="Marcador de texto 2">
            <a:extLst>
              <a:ext uri="{FF2B5EF4-FFF2-40B4-BE49-F238E27FC236}">
                <a16:creationId xmlns:a16="http://schemas.microsoft.com/office/drawing/2014/main" id="{01AA99D2-76BD-1373-5475-61AFB08A934E}"/>
              </a:ext>
            </a:extLst>
          </p:cNvPr>
          <p:cNvSpPr>
            <a:spLocks noGrp="1"/>
          </p:cNvSpPr>
          <p:nvPr>
            <p:ph type="body" idx="1"/>
          </p:nvPr>
        </p:nvSpPr>
        <p:spPr>
          <a:xfrm>
            <a:off x="1060832" y="4441142"/>
            <a:ext cx="9317164" cy="930721"/>
          </a:xfrm>
          <a:noFill/>
        </p:spPr>
        <p:txBody>
          <a:bodyPr>
            <a:normAutofit/>
          </a:bodyPr>
          <a:lstStyle/>
          <a:p>
            <a:r>
              <a:rPr lang="es-US" b="1" dirty="0">
                <a:solidFill>
                  <a:srgbClr val="C65D09"/>
                </a:solidFill>
                <a:effectLst/>
              </a:rPr>
              <a:t>&gt;&gt;&gt; </a:t>
            </a:r>
            <a:r>
              <a:rPr lang="es-US" dirty="0">
                <a:solidFill>
                  <a:srgbClr val="666666"/>
                </a:solidFill>
                <a:effectLst/>
              </a:rPr>
              <a:t>-</a:t>
            </a:r>
            <a:r>
              <a:rPr lang="es-US" dirty="0">
                <a:solidFill>
                  <a:srgbClr val="208050"/>
                </a:solidFill>
                <a:effectLst/>
              </a:rPr>
              <a:t>2.45E4</a:t>
            </a:r>
            <a:r>
              <a:rPr lang="es-US" dirty="0"/>
              <a:t> </a:t>
            </a:r>
            <a:r>
              <a:rPr lang="es-US" dirty="0">
                <a:solidFill>
                  <a:srgbClr val="303030"/>
                </a:solidFill>
                <a:effectLst/>
              </a:rPr>
              <a:t>-</a:t>
            </a:r>
            <a:r>
              <a:rPr lang="es-US" dirty="0">
                <a:solidFill>
                  <a:schemeClr val="tx1"/>
                </a:solidFill>
                <a:effectLst/>
              </a:rPr>
              <a:t>24500.0</a:t>
            </a:r>
            <a:r>
              <a:rPr lang="es-US" dirty="0"/>
              <a:t> </a:t>
            </a:r>
            <a:r>
              <a:rPr lang="es-US" b="1" dirty="0">
                <a:solidFill>
                  <a:srgbClr val="C65D09"/>
                </a:solidFill>
                <a:effectLst/>
              </a:rPr>
              <a:t>&gt;&gt;&gt; </a:t>
            </a:r>
            <a:r>
              <a:rPr lang="es-US" dirty="0">
                <a:solidFill>
                  <a:srgbClr val="208050"/>
                </a:solidFill>
                <a:effectLst/>
              </a:rPr>
              <a:t>7e-2</a:t>
            </a:r>
            <a:r>
              <a:rPr lang="es-US" dirty="0"/>
              <a:t> </a:t>
            </a:r>
            <a:r>
              <a:rPr lang="es-US" dirty="0">
                <a:solidFill>
                  <a:schemeClr val="tx1"/>
                </a:solidFill>
                <a:effectLst/>
              </a:rPr>
              <a:t>0.07</a:t>
            </a:r>
            <a:r>
              <a:rPr lang="es-US" dirty="0"/>
              <a:t> </a:t>
            </a:r>
            <a:r>
              <a:rPr lang="es-US" b="1" dirty="0">
                <a:solidFill>
                  <a:srgbClr val="C65D09"/>
                </a:solidFill>
                <a:effectLst/>
              </a:rPr>
              <a:t>&gt;&gt;&gt; </a:t>
            </a:r>
            <a:r>
              <a:rPr lang="es-US" dirty="0">
                <a:solidFill>
                  <a:srgbClr val="208050"/>
                </a:solidFill>
                <a:effectLst/>
              </a:rPr>
              <a:t>6.02e23</a:t>
            </a:r>
            <a:r>
              <a:rPr lang="es-US" dirty="0"/>
              <a:t> </a:t>
            </a:r>
            <a:r>
              <a:rPr lang="es-US" dirty="0">
                <a:solidFill>
                  <a:schemeClr val="tx1"/>
                </a:solidFill>
                <a:effectLst/>
              </a:rPr>
              <a:t>6.02e+23</a:t>
            </a:r>
            <a:r>
              <a:rPr lang="es-US" dirty="0"/>
              <a:t> </a:t>
            </a:r>
            <a:r>
              <a:rPr lang="es-US" b="1" dirty="0">
                <a:solidFill>
                  <a:srgbClr val="C65D09"/>
                </a:solidFill>
                <a:effectLst/>
              </a:rPr>
              <a:t>&gt;&gt;&gt; </a:t>
            </a:r>
            <a:r>
              <a:rPr lang="es-US" dirty="0">
                <a:solidFill>
                  <a:srgbClr val="208050"/>
                </a:solidFill>
                <a:effectLst/>
              </a:rPr>
              <a:t>9.1094E-31</a:t>
            </a:r>
            <a:r>
              <a:rPr lang="es-US" dirty="0"/>
              <a:t> </a:t>
            </a:r>
            <a:r>
              <a:rPr lang="es-US" dirty="0" err="1">
                <a:solidFill>
                  <a:schemeClr val="tx1"/>
                </a:solidFill>
                <a:effectLst/>
              </a:rPr>
              <a:t>9.1094e-31</a:t>
            </a:r>
            <a:endParaRPr lang="es-US" dirty="0">
              <a:solidFill>
                <a:schemeClr val="tx1"/>
              </a:solidFill>
            </a:endParaRPr>
          </a:p>
        </p:txBody>
      </p:sp>
    </p:spTree>
    <p:extLst>
      <p:ext uri="{BB962C8B-B14F-4D97-AF65-F5344CB8AC3E}">
        <p14:creationId xmlns:p14="http://schemas.microsoft.com/office/powerpoint/2010/main" val="36518738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32C470-B644-529B-069F-65865DFFBCA2}"/>
              </a:ext>
            </a:extLst>
          </p:cNvPr>
          <p:cNvSpPr>
            <a:spLocks noGrp="1"/>
          </p:cNvSpPr>
          <p:nvPr>
            <p:ph type="title"/>
          </p:nvPr>
        </p:nvSpPr>
        <p:spPr>
          <a:xfrm>
            <a:off x="253272" y="656694"/>
            <a:ext cx="10454957" cy="4863074"/>
          </a:xfrm>
        </p:spPr>
        <p:txBody>
          <a:bodyPr>
            <a:noAutofit/>
          </a:bodyPr>
          <a:lstStyle/>
          <a:p>
            <a:r>
              <a:rPr lang="es-US" sz="2800" b="0" i="0" dirty="0">
                <a:solidFill>
                  <a:schemeClr val="tx1"/>
                </a:solidFill>
                <a:effectLst/>
                <a:latin typeface="Palatino Linotype" panose="02040502050505030304" pitchFamily="18" charset="0"/>
              </a:rPr>
              <a:t>Hay que tener mucho cuidado, porque los números reales no se pueden representar de manera exacta en un computador. Por ejemplo, el número decimal 0.7 es representado internamente por el computador mediante la aproximación 0.69999999999999996. Todas las operaciones entre valores </a:t>
            </a:r>
            <a:r>
              <a:rPr lang="es-US" sz="2800" b="0" i="0" dirty="0" err="1">
                <a:solidFill>
                  <a:schemeClr val="tx1"/>
                </a:solidFill>
                <a:effectLst/>
                <a:latin typeface="Palatino Linotype" panose="02040502050505030304" pitchFamily="18" charset="0"/>
              </a:rPr>
              <a:t>float</a:t>
            </a:r>
            <a:r>
              <a:rPr lang="es-US" sz="2800" b="0" i="0" dirty="0">
                <a:solidFill>
                  <a:schemeClr val="tx1"/>
                </a:solidFill>
                <a:effectLst/>
                <a:latin typeface="Palatino Linotype" panose="02040502050505030304" pitchFamily="18" charset="0"/>
              </a:rPr>
              <a:t> son aproximaciones. Esto puede conducir a resultados algo sorpresivos:</a:t>
            </a:r>
            <a:br>
              <a:rPr lang="es-US" sz="2400" b="0" i="0" dirty="0">
                <a:solidFill>
                  <a:schemeClr val="tx1"/>
                </a:solidFill>
                <a:effectLst/>
                <a:latin typeface="Palatino Linotype" panose="02040502050505030304" pitchFamily="18" charset="0"/>
              </a:rPr>
            </a:br>
            <a:br>
              <a:rPr lang="es-US" sz="2400" b="0" i="0" dirty="0">
                <a:solidFill>
                  <a:schemeClr val="tx1"/>
                </a:solidFill>
                <a:effectLst/>
                <a:latin typeface="Palatino Linotype" panose="02040502050505030304" pitchFamily="18" charset="0"/>
              </a:rPr>
            </a:br>
            <a:br>
              <a:rPr lang="es-US" sz="2400" b="0" i="0" dirty="0">
                <a:solidFill>
                  <a:schemeClr val="tx1"/>
                </a:solidFill>
                <a:effectLst/>
                <a:latin typeface="Palatino Linotype" panose="02040502050505030304" pitchFamily="18" charset="0"/>
              </a:rPr>
            </a:br>
            <a:r>
              <a:rPr lang="es-US" sz="2400" b="1" dirty="0">
                <a:solidFill>
                  <a:srgbClr val="C65D09"/>
                </a:solidFill>
                <a:effectLst/>
              </a:rPr>
              <a:t>&gt;&gt;&gt; </a:t>
            </a:r>
            <a:r>
              <a:rPr lang="es-US" sz="2400" dirty="0">
                <a:solidFill>
                  <a:schemeClr val="tx1"/>
                </a:solidFill>
                <a:effectLst/>
              </a:rPr>
              <a:t>1</a:t>
            </a:r>
            <a:r>
              <a:rPr lang="es-US" sz="2400" dirty="0">
                <a:solidFill>
                  <a:schemeClr val="tx1"/>
                </a:solidFill>
              </a:rPr>
              <a:t>/</a:t>
            </a:r>
            <a:r>
              <a:rPr lang="es-US" sz="2400" dirty="0">
                <a:solidFill>
                  <a:schemeClr val="tx1"/>
                </a:solidFill>
                <a:effectLst/>
              </a:rPr>
              <a:t>7</a:t>
            </a:r>
            <a:r>
              <a:rPr lang="es-US" sz="2400" dirty="0"/>
              <a:t> </a:t>
            </a:r>
            <a:r>
              <a:rPr lang="es-US" sz="2400" dirty="0">
                <a:solidFill>
                  <a:schemeClr val="tx1"/>
                </a:solidFill>
                <a:effectLst/>
              </a:rPr>
              <a:t>+</a:t>
            </a:r>
            <a:r>
              <a:rPr lang="es-US" sz="2400" dirty="0">
                <a:solidFill>
                  <a:schemeClr val="tx1"/>
                </a:solidFill>
              </a:rPr>
              <a:t> </a:t>
            </a:r>
            <a:r>
              <a:rPr lang="es-US" sz="2400" dirty="0">
                <a:solidFill>
                  <a:schemeClr val="tx1"/>
                </a:solidFill>
                <a:effectLst/>
              </a:rPr>
              <a:t>1/7</a:t>
            </a:r>
            <a:r>
              <a:rPr lang="es-US" sz="2400" dirty="0">
                <a:solidFill>
                  <a:schemeClr val="tx1"/>
                </a:solidFill>
              </a:rPr>
              <a:t> </a:t>
            </a:r>
            <a:r>
              <a:rPr lang="es-US" sz="2400" dirty="0">
                <a:solidFill>
                  <a:schemeClr val="tx1"/>
                </a:solidFill>
                <a:effectLst/>
              </a:rPr>
              <a:t>+</a:t>
            </a:r>
            <a:r>
              <a:rPr lang="es-US" sz="2400" dirty="0">
                <a:solidFill>
                  <a:schemeClr val="tx1"/>
                </a:solidFill>
              </a:rPr>
              <a:t> </a:t>
            </a:r>
            <a:r>
              <a:rPr lang="es-US" sz="2400" dirty="0">
                <a:solidFill>
                  <a:schemeClr val="tx1"/>
                </a:solidFill>
                <a:effectLst/>
              </a:rPr>
              <a:t>1/7</a:t>
            </a:r>
            <a:r>
              <a:rPr lang="es-US" sz="2400" dirty="0">
                <a:solidFill>
                  <a:schemeClr val="tx1"/>
                </a:solidFill>
              </a:rPr>
              <a:t> </a:t>
            </a:r>
            <a:r>
              <a:rPr lang="es-US" sz="2400" dirty="0">
                <a:solidFill>
                  <a:schemeClr val="tx1"/>
                </a:solidFill>
                <a:effectLst/>
              </a:rPr>
              <a:t>+</a:t>
            </a:r>
            <a:r>
              <a:rPr lang="es-US" sz="2400" dirty="0">
                <a:solidFill>
                  <a:schemeClr val="tx1"/>
                </a:solidFill>
              </a:rPr>
              <a:t> </a:t>
            </a:r>
            <a:r>
              <a:rPr lang="es-US" sz="2400" dirty="0">
                <a:solidFill>
                  <a:schemeClr val="tx1"/>
                </a:solidFill>
                <a:effectLst/>
              </a:rPr>
              <a:t>1/7</a:t>
            </a:r>
            <a:r>
              <a:rPr lang="es-US" sz="2400" dirty="0">
                <a:solidFill>
                  <a:schemeClr val="tx1"/>
                </a:solidFill>
              </a:rPr>
              <a:t> </a:t>
            </a:r>
            <a:r>
              <a:rPr lang="es-US" sz="2400" dirty="0">
                <a:solidFill>
                  <a:schemeClr val="tx1"/>
                </a:solidFill>
                <a:effectLst/>
              </a:rPr>
              <a:t>+</a:t>
            </a:r>
            <a:r>
              <a:rPr lang="es-US" sz="2400" dirty="0">
                <a:solidFill>
                  <a:schemeClr val="tx1"/>
                </a:solidFill>
              </a:rPr>
              <a:t> </a:t>
            </a:r>
            <a:r>
              <a:rPr lang="es-US" sz="2400" dirty="0">
                <a:solidFill>
                  <a:schemeClr val="tx1"/>
                </a:solidFill>
                <a:effectLst/>
              </a:rPr>
              <a:t>1/7</a:t>
            </a:r>
            <a:r>
              <a:rPr lang="es-US" sz="2400" dirty="0">
                <a:solidFill>
                  <a:schemeClr val="tx1"/>
                </a:solidFill>
              </a:rPr>
              <a:t> </a:t>
            </a:r>
            <a:r>
              <a:rPr lang="es-US" sz="2400" dirty="0">
                <a:solidFill>
                  <a:schemeClr val="tx1"/>
                </a:solidFill>
                <a:effectLst/>
              </a:rPr>
              <a:t>+</a:t>
            </a:r>
            <a:r>
              <a:rPr lang="es-US" sz="2400" dirty="0">
                <a:solidFill>
                  <a:schemeClr val="tx1"/>
                </a:solidFill>
              </a:rPr>
              <a:t> </a:t>
            </a:r>
            <a:r>
              <a:rPr lang="es-US" sz="2400" dirty="0">
                <a:solidFill>
                  <a:schemeClr val="tx1"/>
                </a:solidFill>
                <a:effectLst/>
              </a:rPr>
              <a:t>1/7</a:t>
            </a:r>
            <a:r>
              <a:rPr lang="es-US" sz="2400" dirty="0">
                <a:solidFill>
                  <a:schemeClr val="tx1"/>
                </a:solidFill>
              </a:rPr>
              <a:t> </a:t>
            </a:r>
            <a:r>
              <a:rPr lang="es-US" sz="2400" dirty="0">
                <a:solidFill>
                  <a:schemeClr val="tx1"/>
                </a:solidFill>
                <a:effectLst/>
              </a:rPr>
              <a:t>+</a:t>
            </a:r>
            <a:r>
              <a:rPr lang="es-US" sz="2400" dirty="0">
                <a:solidFill>
                  <a:schemeClr val="tx1"/>
                </a:solidFill>
              </a:rPr>
              <a:t> </a:t>
            </a:r>
            <a:r>
              <a:rPr lang="es-US" sz="2400" dirty="0">
                <a:solidFill>
                  <a:schemeClr val="tx1"/>
                </a:solidFill>
                <a:effectLst/>
              </a:rPr>
              <a:t>1/7</a:t>
            </a:r>
            <a:r>
              <a:rPr lang="es-US" sz="2400" dirty="0"/>
              <a:t> </a:t>
            </a:r>
            <a:r>
              <a:rPr lang="es-US" sz="2400" dirty="0">
                <a:solidFill>
                  <a:schemeClr val="tx1"/>
                </a:solidFill>
                <a:effectLst/>
              </a:rPr>
              <a:t>0.9999999999999998</a:t>
            </a:r>
            <a:endParaRPr lang="es-US" sz="2400" dirty="0">
              <a:solidFill>
                <a:schemeClr val="tx1"/>
              </a:solidFill>
            </a:endParaRPr>
          </a:p>
        </p:txBody>
      </p:sp>
    </p:spTree>
    <p:extLst>
      <p:ext uri="{BB962C8B-B14F-4D97-AF65-F5344CB8AC3E}">
        <p14:creationId xmlns:p14="http://schemas.microsoft.com/office/powerpoint/2010/main" val="225551980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FD8386D-EC93-D0DF-1B77-B52D57772038}"/>
              </a:ext>
            </a:extLst>
          </p:cNvPr>
          <p:cNvSpPr>
            <a:spLocks noGrp="1"/>
          </p:cNvSpPr>
          <p:nvPr>
            <p:ph idx="1"/>
          </p:nvPr>
        </p:nvSpPr>
        <p:spPr>
          <a:xfrm>
            <a:off x="1295400" y="881063"/>
            <a:ext cx="9601200" cy="3786188"/>
          </a:xfrm>
        </p:spPr>
        <p:txBody>
          <a:bodyPr>
            <a:normAutofit/>
          </a:bodyPr>
          <a:lstStyle/>
          <a:p>
            <a:pPr marL="0" indent="0">
              <a:buNone/>
            </a:pPr>
            <a:r>
              <a:rPr lang="es-MX" dirty="0"/>
              <a:t>A  la  variable  hay  que  darle  un  nombre  para  identificarla,  este  nombre  preferiblemente  que identifique el tipo de dato y ese nombre estará formado solo por letras, números y el guion bajo únicamente;  no  debe  contener  espacios  ni  operadores,  ni  palabras  claves  del  lenguaje. Identificadores de variable correctos podrían ser:  </a:t>
            </a:r>
          </a:p>
          <a:p>
            <a:r>
              <a:rPr lang="es-MX" dirty="0"/>
              <a:t> Nombre usuario </a:t>
            </a:r>
          </a:p>
          <a:p>
            <a:r>
              <a:rPr lang="es-MX" dirty="0"/>
              <a:t> EDAD </a:t>
            </a:r>
          </a:p>
          <a:p>
            <a:r>
              <a:rPr lang="es-MX" dirty="0"/>
              <a:t> Salario</a:t>
            </a:r>
          </a:p>
          <a:p>
            <a:r>
              <a:rPr lang="es-MX" dirty="0"/>
              <a:t> estado</a:t>
            </a:r>
            <a:endParaRPr lang="es-GT" dirty="0"/>
          </a:p>
        </p:txBody>
      </p:sp>
      <p:pic>
        <p:nvPicPr>
          <p:cNvPr id="4" name="Imagen 4">
            <a:extLst>
              <a:ext uri="{FF2B5EF4-FFF2-40B4-BE49-F238E27FC236}">
                <a16:creationId xmlns:a16="http://schemas.microsoft.com/office/drawing/2014/main" id="{A1C3EB68-D334-4F3F-3F34-2CF3D72E5C93}"/>
              </a:ext>
            </a:extLst>
          </p:cNvPr>
          <p:cNvPicPr>
            <a:picLocks noChangeAspect="1"/>
          </p:cNvPicPr>
          <p:nvPr/>
        </p:nvPicPr>
        <p:blipFill>
          <a:blip r:embed="rId2"/>
          <a:stretch>
            <a:fillRect/>
          </a:stretch>
        </p:blipFill>
        <p:spPr>
          <a:xfrm>
            <a:off x="5255929" y="3369470"/>
            <a:ext cx="5443027" cy="2959894"/>
          </a:xfrm>
          <a:prstGeom prst="rect">
            <a:avLst/>
          </a:prstGeom>
        </p:spPr>
      </p:pic>
    </p:spTree>
    <p:extLst>
      <p:ext uri="{BB962C8B-B14F-4D97-AF65-F5344CB8AC3E}">
        <p14:creationId xmlns:p14="http://schemas.microsoft.com/office/powerpoint/2010/main" val="25689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CE3C49-E33E-97DD-704E-F3CABFE1002B}"/>
              </a:ext>
            </a:extLst>
          </p:cNvPr>
          <p:cNvSpPr>
            <a:spLocks noGrp="1"/>
          </p:cNvSpPr>
          <p:nvPr>
            <p:ph type="title"/>
          </p:nvPr>
        </p:nvSpPr>
        <p:spPr/>
        <p:txBody>
          <a:bodyPr>
            <a:normAutofit/>
          </a:bodyPr>
          <a:lstStyle/>
          <a:p>
            <a:pPr algn="ctr"/>
            <a:r>
              <a:rPr lang="es-US" sz="8000" dirty="0"/>
              <a:t>Tipos de dato </a:t>
            </a:r>
            <a:br>
              <a:rPr lang="es-US" sz="8000" dirty="0"/>
            </a:br>
            <a:endParaRPr lang="es-US" sz="8000" dirty="0"/>
          </a:p>
        </p:txBody>
      </p:sp>
      <p:sp>
        <p:nvSpPr>
          <p:cNvPr id="3" name="Subtítulo 2">
            <a:extLst>
              <a:ext uri="{FF2B5EF4-FFF2-40B4-BE49-F238E27FC236}">
                <a16:creationId xmlns:a16="http://schemas.microsoft.com/office/drawing/2014/main" id="{9643B99F-04B6-102A-7B13-8E045EBCEB41}"/>
              </a:ext>
            </a:extLst>
          </p:cNvPr>
          <p:cNvSpPr>
            <a:spLocks noGrp="1"/>
          </p:cNvSpPr>
          <p:nvPr>
            <p:ph type="body" idx="1"/>
          </p:nvPr>
        </p:nvSpPr>
        <p:spPr>
          <a:xfrm>
            <a:off x="765025" y="3429000"/>
            <a:ext cx="9612971" cy="1930652"/>
          </a:xfrm>
        </p:spPr>
        <p:txBody>
          <a:bodyPr anchor="ctr">
            <a:normAutofit/>
          </a:bodyPr>
          <a:lstStyle/>
          <a:p>
            <a:pPr algn="ctr"/>
            <a:r>
              <a:rPr lang="es-US" sz="6600" dirty="0"/>
              <a:t>Cómo Carácter</a:t>
            </a:r>
          </a:p>
        </p:txBody>
      </p:sp>
    </p:spTree>
    <p:extLst>
      <p:ext uri="{BB962C8B-B14F-4D97-AF65-F5344CB8AC3E}">
        <p14:creationId xmlns:p14="http://schemas.microsoft.com/office/powerpoint/2010/main" val="14380708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B4754-3168-B8CC-C1E1-6738ED57B812}"/>
              </a:ext>
            </a:extLst>
          </p:cNvPr>
          <p:cNvSpPr>
            <a:spLocks noGrp="1"/>
          </p:cNvSpPr>
          <p:nvPr>
            <p:ph type="title"/>
          </p:nvPr>
        </p:nvSpPr>
        <p:spPr/>
        <p:txBody>
          <a:bodyPr>
            <a:normAutofit fontScale="90000"/>
          </a:bodyPr>
          <a:lstStyle/>
          <a:p>
            <a:pPr algn="l"/>
            <a:br>
              <a:rPr lang="es-US" sz="4800" dirty="0"/>
            </a:br>
            <a:br>
              <a:rPr lang="es-US" sz="4800" dirty="0"/>
            </a:br>
            <a:br>
              <a:rPr lang="es-US" sz="4800" dirty="0"/>
            </a:br>
            <a:br>
              <a:rPr lang="es-US" sz="4800" dirty="0"/>
            </a:br>
            <a:br>
              <a:rPr lang="es-US" sz="4800" dirty="0"/>
            </a:br>
            <a:br>
              <a:rPr lang="es-US" sz="4800" dirty="0"/>
            </a:br>
            <a:br>
              <a:rPr lang="es-US" sz="4800" dirty="0"/>
            </a:br>
            <a:br>
              <a:rPr lang="es-US" sz="4800" dirty="0"/>
            </a:br>
            <a:r>
              <a:rPr lang="es-US" sz="4800" dirty="0"/>
              <a:t>Un </a:t>
            </a:r>
            <a:r>
              <a:rPr lang="es-US" sz="3100" dirty="0"/>
              <a:t>DATO DE TIPO CARÁCTER ES AQUEL que puede tomar </a:t>
            </a:r>
            <a:br>
              <a:rPr lang="es-US" sz="3100" dirty="0"/>
            </a:br>
            <a:r>
              <a:rPr lang="es-US" sz="3100" dirty="0"/>
              <a:t>por un valor un carácter perteneciente al conjunto de los caracteres que puede representar el ordenador ,En este tipo de dato de carácter se van a utilizar solamente las comillas simples .</a:t>
            </a:r>
          </a:p>
        </p:txBody>
      </p:sp>
    </p:spTree>
    <p:extLst>
      <p:ext uri="{BB962C8B-B14F-4D97-AF65-F5344CB8AC3E}">
        <p14:creationId xmlns:p14="http://schemas.microsoft.com/office/powerpoint/2010/main" val="166474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A8CF7-3116-AEAA-C340-15F2AC23D5D5}"/>
              </a:ext>
            </a:extLst>
          </p:cNvPr>
          <p:cNvSpPr>
            <a:spLocks noGrp="1"/>
          </p:cNvSpPr>
          <p:nvPr>
            <p:ph type="title"/>
          </p:nvPr>
        </p:nvSpPr>
        <p:spPr>
          <a:xfrm>
            <a:off x="765025" y="1301360"/>
            <a:ext cx="9612971" cy="1891783"/>
          </a:xfrm>
        </p:spPr>
        <p:txBody>
          <a:bodyPr>
            <a:normAutofit/>
          </a:bodyPr>
          <a:lstStyle/>
          <a:p>
            <a:pPr algn="ctr"/>
            <a:r>
              <a:rPr lang="es-US" sz="8000" dirty="0"/>
              <a:t>Tipo de dato </a:t>
            </a:r>
          </a:p>
        </p:txBody>
      </p:sp>
      <p:sp>
        <p:nvSpPr>
          <p:cNvPr id="3" name="Subtítulo 2">
            <a:extLst>
              <a:ext uri="{FF2B5EF4-FFF2-40B4-BE49-F238E27FC236}">
                <a16:creationId xmlns:a16="http://schemas.microsoft.com/office/drawing/2014/main" id="{6A6A7079-3E18-1910-8F75-C487D2AF10E1}"/>
              </a:ext>
            </a:extLst>
          </p:cNvPr>
          <p:cNvSpPr>
            <a:spLocks noGrp="1"/>
          </p:cNvSpPr>
          <p:nvPr>
            <p:ph type="body" idx="1"/>
          </p:nvPr>
        </p:nvSpPr>
        <p:spPr>
          <a:xfrm>
            <a:off x="765025" y="3467868"/>
            <a:ext cx="9612971" cy="1891783"/>
          </a:xfrm>
        </p:spPr>
        <p:txBody>
          <a:bodyPr>
            <a:normAutofit/>
          </a:bodyPr>
          <a:lstStyle/>
          <a:p>
            <a:pPr algn="ctr"/>
            <a:r>
              <a:rPr lang="es-US" sz="6600" dirty="0"/>
              <a:t>Cómo Entero </a:t>
            </a:r>
          </a:p>
        </p:txBody>
      </p:sp>
    </p:spTree>
    <p:extLst>
      <p:ext uri="{BB962C8B-B14F-4D97-AF65-F5344CB8AC3E}">
        <p14:creationId xmlns:p14="http://schemas.microsoft.com/office/powerpoint/2010/main" val="1502285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E52E91-00CF-46A9-2AA1-B83C7CB6377E}"/>
              </a:ext>
            </a:extLst>
          </p:cNvPr>
          <p:cNvSpPr>
            <a:spLocks noGrp="1"/>
          </p:cNvSpPr>
          <p:nvPr>
            <p:ph type="title"/>
          </p:nvPr>
        </p:nvSpPr>
        <p:spPr>
          <a:xfrm>
            <a:off x="765025" y="1301360"/>
            <a:ext cx="9612971" cy="4012572"/>
          </a:xfrm>
        </p:spPr>
        <p:txBody>
          <a:bodyPr>
            <a:normAutofit/>
          </a:bodyPr>
          <a:lstStyle/>
          <a:p>
            <a:pPr algn="l"/>
            <a:r>
              <a:rPr lang="es-US" dirty="0"/>
              <a:t>Un </a:t>
            </a:r>
            <a:r>
              <a:rPr lang="es-US" sz="2800" dirty="0"/>
              <a:t>dato de tipo entero es aquel que puede tomar un valor un número perteneciente al conjunto de los números enteros (z) , el cual está formado por los números naturales , su opuesto ( números negativos) y el cero .</a:t>
            </a:r>
            <a:br>
              <a:rPr lang="es-US" sz="2800" dirty="0"/>
            </a:br>
            <a:r>
              <a:rPr lang="es-US" sz="2800" dirty="0"/>
              <a:t>Z={…,-3,-2,-1,0,1,2,3…}</a:t>
            </a:r>
          </a:p>
        </p:txBody>
      </p:sp>
    </p:spTree>
    <p:extLst>
      <p:ext uri="{BB962C8B-B14F-4D97-AF65-F5344CB8AC3E}">
        <p14:creationId xmlns:p14="http://schemas.microsoft.com/office/powerpoint/2010/main" val="2009147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3E8E2-39C6-D1E0-A456-2E98878EB955}"/>
              </a:ext>
            </a:extLst>
          </p:cNvPr>
          <p:cNvSpPr>
            <a:spLocks noGrp="1"/>
          </p:cNvSpPr>
          <p:nvPr>
            <p:ph type="ctrTitle"/>
          </p:nvPr>
        </p:nvSpPr>
        <p:spPr>
          <a:xfrm>
            <a:off x="1773141" y="1656522"/>
            <a:ext cx="8361229" cy="1561863"/>
          </a:xfrm>
        </p:spPr>
        <p:txBody>
          <a:bodyPr/>
          <a:lstStyle/>
          <a:p>
            <a:r>
              <a:rPr lang="es-US" sz="6000" dirty="0"/>
              <a:t>Ejemplos de tipos de variables </a:t>
            </a:r>
          </a:p>
        </p:txBody>
      </p:sp>
      <p:sp>
        <p:nvSpPr>
          <p:cNvPr id="3" name="Subtítulo 2">
            <a:extLst>
              <a:ext uri="{FF2B5EF4-FFF2-40B4-BE49-F238E27FC236}">
                <a16:creationId xmlns:a16="http://schemas.microsoft.com/office/drawing/2014/main" id="{B8E14E54-CC29-9F54-6724-46737B6A0711}"/>
              </a:ext>
            </a:extLst>
          </p:cNvPr>
          <p:cNvSpPr>
            <a:spLocks noGrp="1"/>
          </p:cNvSpPr>
          <p:nvPr>
            <p:ph type="subTitle" idx="1"/>
          </p:nvPr>
        </p:nvSpPr>
        <p:spPr>
          <a:xfrm>
            <a:off x="2679906" y="3480655"/>
            <a:ext cx="6831673" cy="2187016"/>
          </a:xfrm>
        </p:spPr>
        <p:txBody>
          <a:bodyPr>
            <a:noAutofit/>
          </a:bodyPr>
          <a:lstStyle/>
          <a:p>
            <a:pPr algn="l" fontAlgn="base" latinLnBrk="1"/>
            <a:r>
              <a:rPr lang="es-US" sz="2800" b="0" i="0" dirty="0">
                <a:solidFill>
                  <a:srgbClr val="FF0000"/>
                </a:solidFill>
                <a:effectLst/>
                <a:latin typeface="inherit"/>
              </a:rPr>
              <a:t>1&lt;script&gt;</a:t>
            </a:r>
            <a:endParaRPr lang="es-US" sz="2800" b="0" i="0" dirty="0">
              <a:solidFill>
                <a:srgbClr val="000000"/>
              </a:solidFill>
              <a:effectLst/>
              <a:latin typeface="Courier New" panose="02000000000000000000" pitchFamily="2" charset="0"/>
            </a:endParaRPr>
          </a:p>
          <a:p>
            <a:pPr algn="l" fontAlgn="base" latinLnBrk="1"/>
            <a:r>
              <a:rPr lang="es-US" sz="2800" dirty="0">
                <a:solidFill>
                  <a:srgbClr val="004ED0"/>
                </a:solidFill>
                <a:latin typeface="inherit"/>
              </a:rPr>
              <a:t>2</a:t>
            </a:r>
            <a:r>
              <a:rPr lang="es-US" sz="2800" b="0" i="0" dirty="0">
                <a:solidFill>
                  <a:srgbClr val="004ED0"/>
                </a:solidFill>
                <a:effectLst/>
                <a:latin typeface="inherit"/>
              </a:rPr>
              <a:t>var </a:t>
            </a:r>
            <a:r>
              <a:rPr lang="es-US" sz="2800" b="0" i="0" dirty="0" err="1">
                <a:solidFill>
                  <a:srgbClr val="004ED0"/>
                </a:solidFill>
                <a:effectLst/>
                <a:latin typeface="inherit"/>
              </a:rPr>
              <a:t>cambioTipo</a:t>
            </a:r>
            <a:r>
              <a:rPr lang="es-US" sz="2800" b="0" i="0" dirty="0">
                <a:solidFill>
                  <a:srgbClr val="006FE0"/>
                </a:solidFill>
                <a:effectLst/>
                <a:latin typeface="inherit"/>
              </a:rPr>
              <a:t> </a:t>
            </a:r>
            <a:r>
              <a:rPr lang="es-US" sz="2800" b="0" i="0" dirty="0">
                <a:solidFill>
                  <a:srgbClr val="000000"/>
                </a:solidFill>
                <a:effectLst/>
                <a:latin typeface="Courier New" panose="02000000000000000000" pitchFamily="2" charset="0"/>
              </a:rPr>
              <a:t>=</a:t>
            </a:r>
            <a:r>
              <a:rPr lang="es-US" sz="2800" b="0" i="0" dirty="0">
                <a:solidFill>
                  <a:srgbClr val="006FE0"/>
                </a:solidFill>
                <a:effectLst/>
                <a:latin typeface="inherit"/>
              </a:rPr>
              <a:t> </a:t>
            </a:r>
            <a:r>
              <a:rPr lang="es-US" sz="2800" b="0" i="0" dirty="0">
                <a:solidFill>
                  <a:srgbClr val="008000"/>
                </a:solidFill>
                <a:effectLst/>
                <a:latin typeface="inherit"/>
              </a:rPr>
              <a:t>"hola"</a:t>
            </a:r>
            <a:r>
              <a:rPr lang="es-US" sz="2800" b="0" i="0" dirty="0">
                <a:solidFill>
                  <a:srgbClr val="000000"/>
                </a:solidFill>
                <a:effectLst/>
                <a:latin typeface="Courier New" panose="02000000000000000000" pitchFamily="2" charset="0"/>
              </a:rPr>
              <a:t>;</a:t>
            </a:r>
            <a:r>
              <a:rPr lang="es-US" sz="2800" b="0" i="0" dirty="0">
                <a:solidFill>
                  <a:srgbClr val="006FE0"/>
                </a:solidFill>
                <a:effectLst/>
                <a:latin typeface="inherit"/>
              </a:rPr>
              <a:t> </a:t>
            </a:r>
            <a:r>
              <a:rPr lang="es-US" sz="2800" b="0" i="0" dirty="0">
                <a:solidFill>
                  <a:srgbClr val="000000"/>
                </a:solidFill>
                <a:effectLst/>
                <a:latin typeface="Courier New" panose="02000000000000000000" pitchFamily="2" charset="0"/>
              </a:rPr>
              <a:t> </a:t>
            </a:r>
            <a:r>
              <a:rPr lang="es-US" sz="2800" b="0" i="0" dirty="0">
                <a:solidFill>
                  <a:srgbClr val="FF8000"/>
                </a:solidFill>
                <a:effectLst/>
                <a:latin typeface="inherit"/>
              </a:rPr>
              <a:t>//es un </a:t>
            </a:r>
            <a:r>
              <a:rPr lang="es-US" sz="2800" b="0" i="0" dirty="0" err="1">
                <a:solidFill>
                  <a:srgbClr val="FF8000"/>
                </a:solidFill>
                <a:effectLst/>
                <a:latin typeface="inherit"/>
              </a:rPr>
              <a:t>string</a:t>
            </a:r>
            <a:endParaRPr lang="es-US" sz="2800" b="0" i="0" dirty="0">
              <a:solidFill>
                <a:srgbClr val="000000"/>
              </a:solidFill>
              <a:effectLst/>
              <a:latin typeface="Courier New" panose="02000000000000000000" pitchFamily="2" charset="0"/>
            </a:endParaRPr>
          </a:p>
          <a:p>
            <a:pPr algn="l" fontAlgn="base" latinLnBrk="1"/>
            <a:r>
              <a:rPr lang="es-US" sz="2800" b="0" i="0" dirty="0">
                <a:solidFill>
                  <a:srgbClr val="000000"/>
                </a:solidFill>
                <a:effectLst/>
                <a:latin typeface="inherit"/>
              </a:rPr>
              <a:t>3cambioTipo</a:t>
            </a:r>
            <a:r>
              <a:rPr lang="es-US" sz="2800" b="0" i="0" dirty="0">
                <a:solidFill>
                  <a:srgbClr val="006FE0"/>
                </a:solidFill>
                <a:effectLst/>
                <a:latin typeface="inherit"/>
              </a:rPr>
              <a:t> </a:t>
            </a:r>
            <a:r>
              <a:rPr lang="es-US" sz="2800" b="0" i="0" dirty="0">
                <a:solidFill>
                  <a:srgbClr val="000000"/>
                </a:solidFill>
                <a:effectLst/>
                <a:latin typeface="Courier New" panose="02000000000000000000" pitchFamily="2" charset="0"/>
              </a:rPr>
              <a:t>=</a:t>
            </a:r>
            <a:r>
              <a:rPr lang="es-US" sz="2800" b="0" i="0" dirty="0">
                <a:solidFill>
                  <a:srgbClr val="006FE0"/>
                </a:solidFill>
                <a:effectLst/>
                <a:latin typeface="inherit"/>
              </a:rPr>
              <a:t> </a:t>
            </a:r>
            <a:r>
              <a:rPr lang="es-US" sz="2800" b="0" i="0" dirty="0">
                <a:solidFill>
                  <a:srgbClr val="CE0000"/>
                </a:solidFill>
                <a:effectLst/>
                <a:latin typeface="inherit"/>
              </a:rPr>
              <a:t>89</a:t>
            </a:r>
            <a:r>
              <a:rPr lang="es-US" sz="2800" b="0" i="0" dirty="0">
                <a:solidFill>
                  <a:srgbClr val="000000"/>
                </a:solidFill>
                <a:effectLst/>
                <a:latin typeface="Courier New" panose="02000000000000000000" pitchFamily="2" charset="0"/>
              </a:rPr>
              <a:t>;</a:t>
            </a:r>
            <a:r>
              <a:rPr lang="es-US" sz="2800" b="0" i="0" dirty="0">
                <a:solidFill>
                  <a:srgbClr val="006FE0"/>
                </a:solidFill>
                <a:effectLst/>
                <a:latin typeface="inherit"/>
              </a:rPr>
              <a:t> </a:t>
            </a:r>
            <a:r>
              <a:rPr lang="es-US" sz="2800" b="0" i="0" dirty="0">
                <a:solidFill>
                  <a:srgbClr val="000000"/>
                </a:solidFill>
                <a:effectLst/>
                <a:latin typeface="Courier New" panose="02000000000000000000" pitchFamily="2" charset="0"/>
              </a:rPr>
              <a:t> </a:t>
            </a:r>
            <a:r>
              <a:rPr lang="es-US" sz="2800" b="0" i="0" dirty="0">
                <a:solidFill>
                  <a:srgbClr val="FF8000"/>
                </a:solidFill>
                <a:effectLst/>
                <a:latin typeface="inherit"/>
              </a:rPr>
              <a:t>//es un número</a:t>
            </a:r>
            <a:endParaRPr lang="es-US" sz="2800" b="0" i="0" dirty="0">
              <a:solidFill>
                <a:srgbClr val="000000"/>
              </a:solidFill>
              <a:effectLst/>
              <a:latin typeface="Courier New" panose="02000000000000000000" pitchFamily="2" charset="0"/>
            </a:endParaRPr>
          </a:p>
          <a:p>
            <a:pPr algn="l" fontAlgn="base" latinLnBrk="1"/>
            <a:r>
              <a:rPr lang="es-US" sz="2800" b="0" i="0" dirty="0">
                <a:solidFill>
                  <a:srgbClr val="FF0000"/>
                </a:solidFill>
                <a:effectLst/>
                <a:latin typeface="inherit"/>
              </a:rPr>
              <a:t>4&lt;/script&gt;</a:t>
            </a:r>
            <a:endParaRPr lang="es-US" sz="2800" b="0" i="0" dirty="0">
              <a:solidFill>
                <a:srgbClr val="000000"/>
              </a:solidFill>
              <a:effectLst/>
              <a:latin typeface="Courier New" panose="02000000000000000000" pitchFamily="2" charset="0"/>
            </a:endParaRPr>
          </a:p>
          <a:p>
            <a:pPr algn="l"/>
            <a:endParaRPr lang="es-US" sz="2800" dirty="0"/>
          </a:p>
        </p:txBody>
      </p:sp>
    </p:spTree>
    <p:extLst>
      <p:ext uri="{BB962C8B-B14F-4D97-AF65-F5344CB8AC3E}">
        <p14:creationId xmlns:p14="http://schemas.microsoft.com/office/powerpoint/2010/main" val="10745695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70544357-D1E6-1FB0-BDDD-74C75B523C02}"/>
              </a:ext>
            </a:extLst>
          </p:cNvPr>
          <p:cNvPicPr>
            <a:picLocks noGrp="1" noChangeAspect="1"/>
          </p:cNvPicPr>
          <p:nvPr>
            <p:ph idx="1"/>
          </p:nvPr>
        </p:nvPicPr>
        <p:blipFill>
          <a:blip r:embed="rId2"/>
          <a:stretch>
            <a:fillRect/>
          </a:stretch>
        </p:blipFill>
        <p:spPr>
          <a:xfrm>
            <a:off x="1229613" y="869437"/>
            <a:ext cx="4272406" cy="5119125"/>
          </a:xfrm>
        </p:spPr>
      </p:pic>
      <p:pic>
        <p:nvPicPr>
          <p:cNvPr id="7" name="Imagen 7">
            <a:extLst>
              <a:ext uri="{FF2B5EF4-FFF2-40B4-BE49-F238E27FC236}">
                <a16:creationId xmlns:a16="http://schemas.microsoft.com/office/drawing/2014/main" id="{599195AB-D3EB-0379-C0F1-D38CFEC59724}"/>
              </a:ext>
            </a:extLst>
          </p:cNvPr>
          <p:cNvPicPr>
            <a:picLocks noChangeAspect="1"/>
          </p:cNvPicPr>
          <p:nvPr/>
        </p:nvPicPr>
        <p:blipFill>
          <a:blip r:embed="rId3"/>
          <a:stretch>
            <a:fillRect/>
          </a:stretch>
        </p:blipFill>
        <p:spPr>
          <a:xfrm>
            <a:off x="6779907" y="869437"/>
            <a:ext cx="4042506" cy="5119125"/>
          </a:xfrm>
          <a:prstGeom prst="rect">
            <a:avLst/>
          </a:prstGeom>
        </p:spPr>
      </p:pic>
    </p:spTree>
    <p:extLst>
      <p:ext uri="{BB962C8B-B14F-4D97-AF65-F5344CB8AC3E}">
        <p14:creationId xmlns:p14="http://schemas.microsoft.com/office/powerpoint/2010/main" val="16316351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1474</Words>
  <Application>Microsoft Office PowerPoint</Application>
  <PresentationFormat>Panorámica</PresentationFormat>
  <Paragraphs>113</Paragraphs>
  <Slides>26</Slides>
  <Notes>1</Notes>
  <HiddenSlides>0</HiddenSlides>
  <MMClips>0</MMClips>
  <ScaleCrop>false</ScaleCrop>
  <HeadingPairs>
    <vt:vector size="6" baseType="variant">
      <vt:variant>
        <vt:lpstr>Fuentes usadas</vt:lpstr>
      </vt:variant>
      <vt:variant>
        <vt:i4>15</vt:i4>
      </vt:variant>
      <vt:variant>
        <vt:lpstr>Tema</vt:lpstr>
      </vt:variant>
      <vt:variant>
        <vt:i4>1</vt:i4>
      </vt:variant>
      <vt:variant>
        <vt:lpstr>Títulos de diapositiva</vt:lpstr>
      </vt:variant>
      <vt:variant>
        <vt:i4>26</vt:i4>
      </vt:variant>
    </vt:vector>
  </HeadingPairs>
  <TitlesOfParts>
    <vt:vector size="42" baseType="lpstr">
      <vt:lpstr>ADLaM Display</vt:lpstr>
      <vt:lpstr>Amasis MT Pro Medium</vt:lpstr>
      <vt:lpstr>-apple-system</vt:lpstr>
      <vt:lpstr>Arial</vt:lpstr>
      <vt:lpstr>Baguet Script</vt:lpstr>
      <vt:lpstr>Baskerville Old Face</vt:lpstr>
      <vt:lpstr>Broadway</vt:lpstr>
      <vt:lpstr>Calibri</vt:lpstr>
      <vt:lpstr>Colonna MT</vt:lpstr>
      <vt:lpstr>Courier New</vt:lpstr>
      <vt:lpstr>Franklin Gothic Book</vt:lpstr>
      <vt:lpstr>Google Sans</vt:lpstr>
      <vt:lpstr>inherit</vt:lpstr>
      <vt:lpstr>Palatino Linotype</vt:lpstr>
      <vt:lpstr>Trebuchet MS</vt:lpstr>
      <vt:lpstr>TF10001025</vt:lpstr>
      <vt:lpstr>Variables y tipos de datos </vt:lpstr>
      <vt:lpstr>¿Que es una variable? </vt:lpstr>
      <vt:lpstr>Presentación de PowerPoint</vt:lpstr>
      <vt:lpstr>Tipos de dato  </vt:lpstr>
      <vt:lpstr>        Un DATO DE TIPO CARÁCTER ES AQUEL que puede tomar  por un valor un carácter perteneciente al conjunto de los caracteres que puede representar el ordenador ,En este tipo de dato de carácter se van a utilizar solamente las comillas simples .</vt:lpstr>
      <vt:lpstr>Tipo de dato </vt:lpstr>
      <vt:lpstr>Un dato de tipo entero es aquel que puede tomar un valor un número perteneciente al conjunto de los números enteros (z) , el cual está formado por los números naturales , su opuesto ( números negativos) y el cero . Z={…,-3,-2,-1,0,1,2,3…}</vt:lpstr>
      <vt:lpstr>Ejemplos de tipos de variables </vt:lpstr>
      <vt:lpstr>Presentación de PowerPoint</vt:lpstr>
      <vt:lpstr>El espacio en el sistema de almacenaje puede ser referido por diferentes identificadores . Esta situación es conocida entre los angloparlantes como "aliasing" y podría traducirse como "sobre nombramiento" para los hispanoparlantes. Asignarle un valor a una variable utilizando uno de los identificadores cambiará el valor al que se puede acceder a través de los otros identificadores.</vt:lpstr>
      <vt:lpstr>Presentación de PowerPoint</vt:lpstr>
      <vt:lpstr>Tipo de datos </vt:lpstr>
      <vt:lpstr>Presentación de PowerPoint</vt:lpstr>
      <vt:lpstr>Presentación de PowerPoint</vt:lpstr>
      <vt:lpstr>Variables….</vt:lpstr>
      <vt:lpstr>COMO IDENTIFICAMOS UNA VARIABLE </vt:lpstr>
      <vt:lpstr>Presentación de PowerPoint</vt:lpstr>
      <vt:lpstr>EJEMPLOS DE TIPOS COMO CARÁCTER </vt:lpstr>
      <vt:lpstr>Los enteros son números que no tienen parte decimal</vt:lpstr>
      <vt:lpstr>Puede ser:</vt:lpstr>
      <vt:lpstr>EJEMPLOS De tipos de COMO CARACTER</vt:lpstr>
      <vt:lpstr>No.1</vt:lpstr>
      <vt:lpstr>No.2</vt:lpstr>
      <vt:lpstr>Tipos de dato</vt:lpstr>
      <vt:lpstr>Un dato de tipo real es aquel que puede tomar por valor un número perteneciente al conjunto de los números reales (R), el cual está formado por los números racionales e irracionales. Ejemplo: El peso de una persona (en kilogramos) y su altura (en centímetros), son datos que pueden considerarse de tipo real.</vt:lpstr>
      <vt:lpstr>Hay que tener mucho cuidado, porque los números reales no se pueden representar de manera exacta en un computador. Por ejemplo, el número decimal 0.7 es representado internamente por el computador mediante la aproximación 0.69999999999999996. Todas las operaciones entre valores float son aproximaciones. Esto puede conducir a resultados algo sorpresivos:   &gt;&gt;&gt; 1/7 + 1/7 + 1/7 + 1/7 + 1/7 + 1/7 + 1/7 0.9999999999999998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y tipos de datos</dc:title>
  <dc:creator>lapex6503@gmail.com</dc:creator>
  <cp:lastModifiedBy>Jonatan Noe Perez Morales</cp:lastModifiedBy>
  <cp:revision>6</cp:revision>
  <dcterms:created xsi:type="dcterms:W3CDTF">2023-09-28T02:09:29Z</dcterms:created>
  <dcterms:modified xsi:type="dcterms:W3CDTF">2023-10-02T17:01:40Z</dcterms:modified>
</cp:coreProperties>
</file>