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9"/>
  </p:notesMasterIdLst>
  <p:sldIdLst>
    <p:sldId id="256" r:id="rId2"/>
    <p:sldId id="257" r:id="rId3"/>
    <p:sldId id="258" r:id="rId4"/>
    <p:sldId id="265" r:id="rId5"/>
    <p:sldId id="259" r:id="rId6"/>
    <p:sldId id="266" r:id="rId7"/>
    <p:sldId id="267" r:id="rId8"/>
    <p:sldId id="262" r:id="rId9"/>
    <p:sldId id="275" r:id="rId10"/>
    <p:sldId id="263" r:id="rId11"/>
    <p:sldId id="272" r:id="rId12"/>
    <p:sldId id="270" r:id="rId13"/>
    <p:sldId id="271" r:id="rId14"/>
    <p:sldId id="273" r:id="rId15"/>
    <p:sldId id="264"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2D19E-82B4-A410-CC7F-7EC105F4683C}" v="87" dt="2021-04-01T23:27:37.171"/>
    <p1510:client id="{41736EDE-70C9-4F37-B1CB-84F84DEAA663}" v="1" dt="2021-04-01T23:15:58.806"/>
    <p1510:client id="{426CC0D1-8E51-34C4-22F7-6B4A85BBAB20}" v="110" dt="2021-04-05T18:20:09.218"/>
    <p1510:client id="{42E527F7-9F28-111E-95F9-018D8287360D}" v="2" dt="2021-04-05T17:37:42.159"/>
    <p1510:client id="{47289264-6F66-6C67-FDC8-2CFE44345172}" v="1091" dt="2021-03-31T23:44:05.166"/>
    <p1510:client id="{4A44430A-4A95-F50C-4AA4-ED5FD4497846}" v="571" dt="2021-04-05T18:15:37.716"/>
    <p1510:client id="{53859A1E-C2B2-7150-DB25-76C965318AE1}" v="44" dt="2021-03-31T23:01:05.676"/>
    <p1510:client id="{5A817E5A-6DB6-8A2B-7252-4430C53ECCB9}" v="16" dt="2021-03-31T18:53:46.875"/>
    <p1510:client id="{7DD5B363-7729-5C29-0616-7357877CB59A}" v="268" dt="2021-04-05T02:39:47.723"/>
    <p1510:client id="{9AF72E94-C977-506B-3D37-16224A22D469}" v="9" dt="2021-04-03T23:31:27.449"/>
    <p1510:client id="{9EEC11E3-84E5-296A-AFEA-CC4C9B21C5A5}" v="75" dt="2021-04-05T18:31:38.118"/>
    <p1510:client id="{BB3F2E86-AA9A-F972-A6CC-07123C5A1FEA}" v="769" dt="2021-04-05T18:16:56.367"/>
    <p1510:client id="{D9F33BCB-88FA-6C22-B558-C3FD79AF754A}" v="147" dt="2021-04-05T19:18:04.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1BC6B-DBF3-4C20-86A7-BB47E1B397E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0A3685-600B-42A8-979E-38C05C25102C}">
      <dgm:prSet/>
      <dgm:spPr/>
      <dgm:t>
        <a:bodyPr/>
        <a:lstStyle/>
        <a:p>
          <a:r>
            <a:rPr lang="en-US"/>
            <a:t>What is the point of this (great) application.</a:t>
          </a:r>
        </a:p>
      </dgm:t>
    </dgm:pt>
    <dgm:pt modelId="{65359122-ED51-44A8-A556-56F1890BA858}" type="parTrans" cxnId="{7067FCC7-EAFC-4999-9B0F-C0209A5483CC}">
      <dgm:prSet/>
      <dgm:spPr/>
      <dgm:t>
        <a:bodyPr/>
        <a:lstStyle/>
        <a:p>
          <a:endParaRPr lang="en-US"/>
        </a:p>
      </dgm:t>
    </dgm:pt>
    <dgm:pt modelId="{2EC0650A-8B4E-421D-8DE1-8059D41CD43D}" type="sibTrans" cxnId="{7067FCC7-EAFC-4999-9B0F-C0209A5483CC}">
      <dgm:prSet/>
      <dgm:spPr/>
      <dgm:t>
        <a:bodyPr/>
        <a:lstStyle/>
        <a:p>
          <a:endParaRPr lang="en-US"/>
        </a:p>
      </dgm:t>
    </dgm:pt>
    <dgm:pt modelId="{64EB713E-1C27-48CF-870F-BA5693C8B22C}">
      <dgm:prSet/>
      <dgm:spPr/>
      <dgm:t>
        <a:bodyPr/>
        <a:lstStyle/>
        <a:p>
          <a:r>
            <a:rPr lang="en-US"/>
            <a:t>Why did we decide to bring this great app into existence.</a:t>
          </a:r>
        </a:p>
      </dgm:t>
    </dgm:pt>
    <dgm:pt modelId="{1BDBD164-D8ED-45E9-824B-673C6F3F3C87}" type="parTrans" cxnId="{3D316CA0-9BA1-4B3E-9CBF-D0A78EB120A9}">
      <dgm:prSet/>
      <dgm:spPr/>
      <dgm:t>
        <a:bodyPr/>
        <a:lstStyle/>
        <a:p>
          <a:endParaRPr lang="en-US"/>
        </a:p>
      </dgm:t>
    </dgm:pt>
    <dgm:pt modelId="{640BC7A9-48F6-48CB-A6A4-591C3898782D}" type="sibTrans" cxnId="{3D316CA0-9BA1-4B3E-9CBF-D0A78EB120A9}">
      <dgm:prSet/>
      <dgm:spPr/>
      <dgm:t>
        <a:bodyPr/>
        <a:lstStyle/>
        <a:p>
          <a:endParaRPr lang="en-US"/>
        </a:p>
      </dgm:t>
    </dgm:pt>
    <dgm:pt modelId="{23F22354-076A-4931-9CB2-A11D89BA17FA}" type="pres">
      <dgm:prSet presAssocID="{D721BC6B-DBF3-4C20-86A7-BB47E1B397E1}" presName="root" presStyleCnt="0">
        <dgm:presLayoutVars>
          <dgm:dir/>
          <dgm:resizeHandles val="exact"/>
        </dgm:presLayoutVars>
      </dgm:prSet>
      <dgm:spPr/>
    </dgm:pt>
    <dgm:pt modelId="{1004A30E-814C-4338-A46C-4B041733CB29}" type="pres">
      <dgm:prSet presAssocID="{FC0A3685-600B-42A8-979E-38C05C25102C}" presName="compNode" presStyleCnt="0"/>
      <dgm:spPr/>
    </dgm:pt>
    <dgm:pt modelId="{284AD901-A8CD-41CE-B086-949E82125515}" type="pres">
      <dgm:prSet presAssocID="{FC0A3685-600B-42A8-979E-38C05C2510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1BA01B0-A311-420F-B276-7B1FA80C042D}" type="pres">
      <dgm:prSet presAssocID="{FC0A3685-600B-42A8-979E-38C05C25102C}" presName="spaceRect" presStyleCnt="0"/>
      <dgm:spPr/>
    </dgm:pt>
    <dgm:pt modelId="{641F497F-AEB7-4709-8799-77C4E4DA3F77}" type="pres">
      <dgm:prSet presAssocID="{FC0A3685-600B-42A8-979E-38C05C25102C}" presName="textRect" presStyleLbl="revTx" presStyleIdx="0" presStyleCnt="2">
        <dgm:presLayoutVars>
          <dgm:chMax val="1"/>
          <dgm:chPref val="1"/>
        </dgm:presLayoutVars>
      </dgm:prSet>
      <dgm:spPr/>
    </dgm:pt>
    <dgm:pt modelId="{37293E45-DF76-46D8-BFD7-220FE8B6B1F3}" type="pres">
      <dgm:prSet presAssocID="{2EC0650A-8B4E-421D-8DE1-8059D41CD43D}" presName="sibTrans" presStyleCnt="0"/>
      <dgm:spPr/>
    </dgm:pt>
    <dgm:pt modelId="{598CF32F-44CC-4143-978D-C52A71763A8E}" type="pres">
      <dgm:prSet presAssocID="{64EB713E-1C27-48CF-870F-BA5693C8B22C}" presName="compNode" presStyleCnt="0"/>
      <dgm:spPr/>
    </dgm:pt>
    <dgm:pt modelId="{96511918-4E5B-475D-8252-3551C9ADBE8D}" type="pres">
      <dgm:prSet presAssocID="{64EB713E-1C27-48CF-870F-BA5693C8B22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bubble"/>
        </a:ext>
      </dgm:extLst>
    </dgm:pt>
    <dgm:pt modelId="{8063B398-C813-48CA-A0C0-BD9767B71DEF}" type="pres">
      <dgm:prSet presAssocID="{64EB713E-1C27-48CF-870F-BA5693C8B22C}" presName="spaceRect" presStyleCnt="0"/>
      <dgm:spPr/>
    </dgm:pt>
    <dgm:pt modelId="{9C99233D-9516-44F5-B0F4-13CD352D72A1}" type="pres">
      <dgm:prSet presAssocID="{64EB713E-1C27-48CF-870F-BA5693C8B22C}" presName="textRect" presStyleLbl="revTx" presStyleIdx="1" presStyleCnt="2">
        <dgm:presLayoutVars>
          <dgm:chMax val="1"/>
          <dgm:chPref val="1"/>
        </dgm:presLayoutVars>
      </dgm:prSet>
      <dgm:spPr/>
    </dgm:pt>
  </dgm:ptLst>
  <dgm:cxnLst>
    <dgm:cxn modelId="{119B8D27-93FD-4F22-8E33-981D53718C85}" type="presOf" srcId="{64EB713E-1C27-48CF-870F-BA5693C8B22C}" destId="{9C99233D-9516-44F5-B0F4-13CD352D72A1}" srcOrd="0" destOrd="0" presId="urn:microsoft.com/office/officeart/2018/2/layout/IconLabelList"/>
    <dgm:cxn modelId="{3D316CA0-9BA1-4B3E-9CBF-D0A78EB120A9}" srcId="{D721BC6B-DBF3-4C20-86A7-BB47E1B397E1}" destId="{64EB713E-1C27-48CF-870F-BA5693C8B22C}" srcOrd="1" destOrd="0" parTransId="{1BDBD164-D8ED-45E9-824B-673C6F3F3C87}" sibTransId="{640BC7A9-48F6-48CB-A6A4-591C3898782D}"/>
    <dgm:cxn modelId="{1CE1D7B3-A341-4DA0-89AD-DE891D6527E1}" type="presOf" srcId="{D721BC6B-DBF3-4C20-86A7-BB47E1B397E1}" destId="{23F22354-076A-4931-9CB2-A11D89BA17FA}" srcOrd="0" destOrd="0" presId="urn:microsoft.com/office/officeart/2018/2/layout/IconLabelList"/>
    <dgm:cxn modelId="{7067FCC7-EAFC-4999-9B0F-C0209A5483CC}" srcId="{D721BC6B-DBF3-4C20-86A7-BB47E1B397E1}" destId="{FC0A3685-600B-42A8-979E-38C05C25102C}" srcOrd="0" destOrd="0" parTransId="{65359122-ED51-44A8-A556-56F1890BA858}" sibTransId="{2EC0650A-8B4E-421D-8DE1-8059D41CD43D}"/>
    <dgm:cxn modelId="{CD7B90F9-BA62-49F8-93A0-7FDE9D07E392}" type="presOf" srcId="{FC0A3685-600B-42A8-979E-38C05C25102C}" destId="{641F497F-AEB7-4709-8799-77C4E4DA3F77}" srcOrd="0" destOrd="0" presId="urn:microsoft.com/office/officeart/2018/2/layout/IconLabelList"/>
    <dgm:cxn modelId="{7733E89A-8E52-49D8-B150-DEFEB303C76D}" type="presParOf" srcId="{23F22354-076A-4931-9CB2-A11D89BA17FA}" destId="{1004A30E-814C-4338-A46C-4B041733CB29}" srcOrd="0" destOrd="0" presId="urn:microsoft.com/office/officeart/2018/2/layout/IconLabelList"/>
    <dgm:cxn modelId="{322AA19C-DA69-44DC-9E26-3477C2436F52}" type="presParOf" srcId="{1004A30E-814C-4338-A46C-4B041733CB29}" destId="{284AD901-A8CD-41CE-B086-949E82125515}" srcOrd="0" destOrd="0" presId="urn:microsoft.com/office/officeart/2018/2/layout/IconLabelList"/>
    <dgm:cxn modelId="{2B6B7F8A-5439-4C30-AED6-BA949706B8E4}" type="presParOf" srcId="{1004A30E-814C-4338-A46C-4B041733CB29}" destId="{71BA01B0-A311-420F-B276-7B1FA80C042D}" srcOrd="1" destOrd="0" presId="urn:microsoft.com/office/officeart/2018/2/layout/IconLabelList"/>
    <dgm:cxn modelId="{2E6A1A77-D3A5-4DAA-A5E9-3752F570A114}" type="presParOf" srcId="{1004A30E-814C-4338-A46C-4B041733CB29}" destId="{641F497F-AEB7-4709-8799-77C4E4DA3F77}" srcOrd="2" destOrd="0" presId="urn:microsoft.com/office/officeart/2018/2/layout/IconLabelList"/>
    <dgm:cxn modelId="{71C9538E-23AB-42D4-A706-3EA12D8B2F87}" type="presParOf" srcId="{23F22354-076A-4931-9CB2-A11D89BA17FA}" destId="{37293E45-DF76-46D8-BFD7-220FE8B6B1F3}" srcOrd="1" destOrd="0" presId="urn:microsoft.com/office/officeart/2018/2/layout/IconLabelList"/>
    <dgm:cxn modelId="{8E9A85B4-3801-4C3E-9EB7-EAA312F53B77}" type="presParOf" srcId="{23F22354-076A-4931-9CB2-A11D89BA17FA}" destId="{598CF32F-44CC-4143-978D-C52A71763A8E}" srcOrd="2" destOrd="0" presId="urn:microsoft.com/office/officeart/2018/2/layout/IconLabelList"/>
    <dgm:cxn modelId="{04872F17-832B-4198-B854-D808D265C982}" type="presParOf" srcId="{598CF32F-44CC-4143-978D-C52A71763A8E}" destId="{96511918-4E5B-475D-8252-3551C9ADBE8D}" srcOrd="0" destOrd="0" presId="urn:microsoft.com/office/officeart/2018/2/layout/IconLabelList"/>
    <dgm:cxn modelId="{8EAE64D0-FAB6-4E96-8BB3-98AC733D7538}" type="presParOf" srcId="{598CF32F-44CC-4143-978D-C52A71763A8E}" destId="{8063B398-C813-48CA-A0C0-BD9767B71DEF}" srcOrd="1" destOrd="0" presId="urn:microsoft.com/office/officeart/2018/2/layout/IconLabelList"/>
    <dgm:cxn modelId="{A376F8AB-D72F-4C51-BA46-D43F52981AFE}" type="presParOf" srcId="{598CF32F-44CC-4143-978D-C52A71763A8E}" destId="{9C99233D-9516-44F5-B0F4-13CD352D72A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67A50-D7CF-481D-9DD8-E420B4BF55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2162F27-DE3C-4436-9B6E-D23712F962CC}">
      <dgm:prSet/>
      <dgm:spPr/>
      <dgm:t>
        <a:bodyPr/>
        <a:lstStyle/>
        <a:p>
          <a:r>
            <a:rPr lang="en-US"/>
            <a:t>Sprint Planning</a:t>
          </a:r>
        </a:p>
      </dgm:t>
    </dgm:pt>
    <dgm:pt modelId="{E8542D91-A436-46DE-B8B4-82A904C47990}" type="parTrans" cxnId="{007A61F4-85B9-4BDE-B45F-676FAC9CFEC5}">
      <dgm:prSet/>
      <dgm:spPr/>
      <dgm:t>
        <a:bodyPr/>
        <a:lstStyle/>
        <a:p>
          <a:endParaRPr lang="en-US"/>
        </a:p>
      </dgm:t>
    </dgm:pt>
    <dgm:pt modelId="{90918F79-77AB-4316-A337-26C470F70BE6}" type="sibTrans" cxnId="{007A61F4-85B9-4BDE-B45F-676FAC9CFEC5}">
      <dgm:prSet/>
      <dgm:spPr/>
      <dgm:t>
        <a:bodyPr/>
        <a:lstStyle/>
        <a:p>
          <a:endParaRPr lang="en-US"/>
        </a:p>
      </dgm:t>
    </dgm:pt>
    <dgm:pt modelId="{C33EFA70-746A-404A-BAEF-FA417BB3522F}">
      <dgm:prSet/>
      <dgm:spPr/>
      <dgm:t>
        <a:bodyPr/>
        <a:lstStyle/>
        <a:p>
          <a:r>
            <a:rPr lang="en-US"/>
            <a:t>Azure DevOps</a:t>
          </a:r>
        </a:p>
      </dgm:t>
    </dgm:pt>
    <dgm:pt modelId="{D6EA9B32-B293-45D6-BCDB-14866CB51B30}" type="parTrans" cxnId="{4F1EC61A-AF07-489B-AF80-8FE97BBA5379}">
      <dgm:prSet/>
      <dgm:spPr/>
      <dgm:t>
        <a:bodyPr/>
        <a:lstStyle/>
        <a:p>
          <a:endParaRPr lang="en-US"/>
        </a:p>
      </dgm:t>
    </dgm:pt>
    <dgm:pt modelId="{36849E3F-79A9-4C82-A806-F1C1D8435AE3}" type="sibTrans" cxnId="{4F1EC61A-AF07-489B-AF80-8FE97BBA5379}">
      <dgm:prSet/>
      <dgm:spPr/>
      <dgm:t>
        <a:bodyPr/>
        <a:lstStyle/>
        <a:p>
          <a:endParaRPr lang="en-US"/>
        </a:p>
      </dgm:t>
    </dgm:pt>
    <dgm:pt modelId="{B8308D55-9061-44A5-91AE-6F61ECD0C33B}">
      <dgm:prSet/>
      <dgm:spPr/>
      <dgm:t>
        <a:bodyPr/>
        <a:lstStyle/>
        <a:p>
          <a:r>
            <a:rPr lang="en-US"/>
            <a:t>Taskboard management.</a:t>
          </a:r>
        </a:p>
      </dgm:t>
    </dgm:pt>
    <dgm:pt modelId="{743118B4-6956-4C50-9BB8-B7524DC8A71F}" type="parTrans" cxnId="{E543EA0F-6763-461C-BDF1-13CEED0FEB9F}">
      <dgm:prSet/>
      <dgm:spPr/>
      <dgm:t>
        <a:bodyPr/>
        <a:lstStyle/>
        <a:p>
          <a:endParaRPr lang="en-US"/>
        </a:p>
      </dgm:t>
    </dgm:pt>
    <dgm:pt modelId="{0E21B2D9-6FB6-45C1-A716-7AAA22973D05}" type="sibTrans" cxnId="{E543EA0F-6763-461C-BDF1-13CEED0FEB9F}">
      <dgm:prSet/>
      <dgm:spPr/>
      <dgm:t>
        <a:bodyPr/>
        <a:lstStyle/>
        <a:p>
          <a:endParaRPr lang="en-US"/>
        </a:p>
      </dgm:t>
    </dgm:pt>
    <dgm:pt modelId="{D7CC1BAD-014D-44C5-B234-5C99C0B165B4}">
      <dgm:prSet/>
      <dgm:spPr/>
      <dgm:t>
        <a:bodyPr/>
        <a:lstStyle/>
        <a:p>
          <a:r>
            <a:rPr lang="en-US"/>
            <a:t>User Stories.</a:t>
          </a:r>
        </a:p>
      </dgm:t>
    </dgm:pt>
    <dgm:pt modelId="{6EBBF890-8D5E-4143-901A-7F6DF1D726BE}" type="parTrans" cxnId="{E9CB7C27-1EF1-4D9F-A408-3D5B2CDFE3C0}">
      <dgm:prSet/>
      <dgm:spPr/>
      <dgm:t>
        <a:bodyPr/>
        <a:lstStyle/>
        <a:p>
          <a:endParaRPr lang="en-US"/>
        </a:p>
      </dgm:t>
    </dgm:pt>
    <dgm:pt modelId="{FB457F36-9825-4B26-AD48-71E30E7487F0}" type="sibTrans" cxnId="{E9CB7C27-1EF1-4D9F-A408-3D5B2CDFE3C0}">
      <dgm:prSet/>
      <dgm:spPr/>
      <dgm:t>
        <a:bodyPr/>
        <a:lstStyle/>
        <a:p>
          <a:endParaRPr lang="en-US"/>
        </a:p>
      </dgm:t>
    </dgm:pt>
    <dgm:pt modelId="{BBD0A347-A4AD-45CA-8174-A85CEE506E22}" type="pres">
      <dgm:prSet presAssocID="{9F867A50-D7CF-481D-9DD8-E420B4BF55C6}" presName="linear" presStyleCnt="0">
        <dgm:presLayoutVars>
          <dgm:animLvl val="lvl"/>
          <dgm:resizeHandles val="exact"/>
        </dgm:presLayoutVars>
      </dgm:prSet>
      <dgm:spPr/>
    </dgm:pt>
    <dgm:pt modelId="{85D038AE-F2C3-48A6-BCAF-38B9997DA5DF}" type="pres">
      <dgm:prSet presAssocID="{D2162F27-DE3C-4436-9B6E-D23712F962CC}" presName="parentText" presStyleLbl="node1" presStyleIdx="0" presStyleCnt="2">
        <dgm:presLayoutVars>
          <dgm:chMax val="0"/>
          <dgm:bulletEnabled val="1"/>
        </dgm:presLayoutVars>
      </dgm:prSet>
      <dgm:spPr/>
    </dgm:pt>
    <dgm:pt modelId="{87A050B9-1888-427B-B6BC-FF1AE51A812D}" type="pres">
      <dgm:prSet presAssocID="{90918F79-77AB-4316-A337-26C470F70BE6}" presName="spacer" presStyleCnt="0"/>
      <dgm:spPr/>
    </dgm:pt>
    <dgm:pt modelId="{04A05904-ADBC-4BA5-8DA2-D2776A5DCE6C}" type="pres">
      <dgm:prSet presAssocID="{C33EFA70-746A-404A-BAEF-FA417BB3522F}" presName="parentText" presStyleLbl="node1" presStyleIdx="1" presStyleCnt="2">
        <dgm:presLayoutVars>
          <dgm:chMax val="0"/>
          <dgm:bulletEnabled val="1"/>
        </dgm:presLayoutVars>
      </dgm:prSet>
      <dgm:spPr/>
    </dgm:pt>
    <dgm:pt modelId="{326B6371-AD1C-46E8-81DA-96B27F4C73A8}" type="pres">
      <dgm:prSet presAssocID="{C33EFA70-746A-404A-BAEF-FA417BB3522F}" presName="childText" presStyleLbl="revTx" presStyleIdx="0" presStyleCnt="1">
        <dgm:presLayoutVars>
          <dgm:bulletEnabled val="1"/>
        </dgm:presLayoutVars>
      </dgm:prSet>
      <dgm:spPr/>
    </dgm:pt>
  </dgm:ptLst>
  <dgm:cxnLst>
    <dgm:cxn modelId="{4CF5A20A-7254-44BF-B1B7-59592BDFAD00}" type="presOf" srcId="{D7CC1BAD-014D-44C5-B234-5C99C0B165B4}" destId="{326B6371-AD1C-46E8-81DA-96B27F4C73A8}" srcOrd="0" destOrd="1" presId="urn:microsoft.com/office/officeart/2005/8/layout/vList2"/>
    <dgm:cxn modelId="{E543EA0F-6763-461C-BDF1-13CEED0FEB9F}" srcId="{C33EFA70-746A-404A-BAEF-FA417BB3522F}" destId="{B8308D55-9061-44A5-91AE-6F61ECD0C33B}" srcOrd="0" destOrd="0" parTransId="{743118B4-6956-4C50-9BB8-B7524DC8A71F}" sibTransId="{0E21B2D9-6FB6-45C1-A716-7AAA22973D05}"/>
    <dgm:cxn modelId="{4F1EC61A-AF07-489B-AF80-8FE97BBA5379}" srcId="{9F867A50-D7CF-481D-9DD8-E420B4BF55C6}" destId="{C33EFA70-746A-404A-BAEF-FA417BB3522F}" srcOrd="1" destOrd="0" parTransId="{D6EA9B32-B293-45D6-BCDB-14866CB51B30}" sibTransId="{36849E3F-79A9-4C82-A806-F1C1D8435AE3}"/>
    <dgm:cxn modelId="{E9CB7C27-1EF1-4D9F-A408-3D5B2CDFE3C0}" srcId="{C33EFA70-746A-404A-BAEF-FA417BB3522F}" destId="{D7CC1BAD-014D-44C5-B234-5C99C0B165B4}" srcOrd="1" destOrd="0" parTransId="{6EBBF890-8D5E-4143-901A-7F6DF1D726BE}" sibTransId="{FB457F36-9825-4B26-AD48-71E30E7487F0}"/>
    <dgm:cxn modelId="{3DBB7268-AE1F-49B9-866B-ED3B210E9597}" type="presOf" srcId="{D2162F27-DE3C-4436-9B6E-D23712F962CC}" destId="{85D038AE-F2C3-48A6-BCAF-38B9997DA5DF}" srcOrd="0" destOrd="0" presId="urn:microsoft.com/office/officeart/2005/8/layout/vList2"/>
    <dgm:cxn modelId="{61FABF6A-C459-49DE-9A2E-59F6BC5C0606}" type="presOf" srcId="{C33EFA70-746A-404A-BAEF-FA417BB3522F}" destId="{04A05904-ADBC-4BA5-8DA2-D2776A5DCE6C}" srcOrd="0" destOrd="0" presId="urn:microsoft.com/office/officeart/2005/8/layout/vList2"/>
    <dgm:cxn modelId="{E4E92497-5FA6-4895-B89D-1850FA985734}" type="presOf" srcId="{9F867A50-D7CF-481D-9DD8-E420B4BF55C6}" destId="{BBD0A347-A4AD-45CA-8174-A85CEE506E22}" srcOrd="0" destOrd="0" presId="urn:microsoft.com/office/officeart/2005/8/layout/vList2"/>
    <dgm:cxn modelId="{FC82E19D-D40E-4A66-AB37-0E004A85A11A}" type="presOf" srcId="{B8308D55-9061-44A5-91AE-6F61ECD0C33B}" destId="{326B6371-AD1C-46E8-81DA-96B27F4C73A8}" srcOrd="0" destOrd="0" presId="urn:microsoft.com/office/officeart/2005/8/layout/vList2"/>
    <dgm:cxn modelId="{007A61F4-85B9-4BDE-B45F-676FAC9CFEC5}" srcId="{9F867A50-D7CF-481D-9DD8-E420B4BF55C6}" destId="{D2162F27-DE3C-4436-9B6E-D23712F962CC}" srcOrd="0" destOrd="0" parTransId="{E8542D91-A436-46DE-B8B4-82A904C47990}" sibTransId="{90918F79-77AB-4316-A337-26C470F70BE6}"/>
    <dgm:cxn modelId="{829F7963-33D3-482C-8999-5E8732658DD6}" type="presParOf" srcId="{BBD0A347-A4AD-45CA-8174-A85CEE506E22}" destId="{85D038AE-F2C3-48A6-BCAF-38B9997DA5DF}" srcOrd="0" destOrd="0" presId="urn:microsoft.com/office/officeart/2005/8/layout/vList2"/>
    <dgm:cxn modelId="{279BA2BD-5F45-4BFD-8532-C37364FD1768}" type="presParOf" srcId="{BBD0A347-A4AD-45CA-8174-A85CEE506E22}" destId="{87A050B9-1888-427B-B6BC-FF1AE51A812D}" srcOrd="1" destOrd="0" presId="urn:microsoft.com/office/officeart/2005/8/layout/vList2"/>
    <dgm:cxn modelId="{3B6BA261-1109-44F2-B9A6-E852C5E0AD2B}" type="presParOf" srcId="{BBD0A347-A4AD-45CA-8174-A85CEE506E22}" destId="{04A05904-ADBC-4BA5-8DA2-D2776A5DCE6C}" srcOrd="2" destOrd="0" presId="urn:microsoft.com/office/officeart/2005/8/layout/vList2"/>
    <dgm:cxn modelId="{99620D9E-A2B3-4EF6-AE09-B1118A469A25}" type="presParOf" srcId="{BBD0A347-A4AD-45CA-8174-A85CEE506E22}" destId="{326B6371-AD1C-46E8-81DA-96B27F4C73A8}"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AD901-A8CD-41CE-B086-949E82125515}">
      <dsp:nvSpPr>
        <dsp:cNvPr id="0" name=""/>
        <dsp:cNvSpPr/>
      </dsp:nvSpPr>
      <dsp:spPr>
        <a:xfrm>
          <a:off x="1443000" y="12651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1F497F-AEB7-4709-8799-77C4E4DA3F77}">
      <dsp:nvSpPr>
        <dsp:cNvPr id="0" name=""/>
        <dsp:cNvSpPr/>
      </dsp:nvSpPr>
      <dsp:spPr>
        <a:xfrm>
          <a:off x="255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What is the point of this (great) application.</a:t>
          </a:r>
        </a:p>
      </dsp:txBody>
      <dsp:txXfrm>
        <a:off x="255000" y="2540919"/>
        <a:ext cx="4320000" cy="720000"/>
      </dsp:txXfrm>
    </dsp:sp>
    <dsp:sp modelId="{96511918-4E5B-475D-8252-3551C9ADBE8D}">
      <dsp:nvSpPr>
        <dsp:cNvPr id="0" name=""/>
        <dsp:cNvSpPr/>
      </dsp:nvSpPr>
      <dsp:spPr>
        <a:xfrm>
          <a:off x="6519000" y="12651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99233D-9516-44F5-B0F4-13CD352D72A1}">
      <dsp:nvSpPr>
        <dsp:cNvPr id="0" name=""/>
        <dsp:cNvSpPr/>
      </dsp:nvSpPr>
      <dsp:spPr>
        <a:xfrm>
          <a:off x="5331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Why did we decide to bring this great app into existence.</a:t>
          </a:r>
        </a:p>
      </dsp:txBody>
      <dsp:txXfrm>
        <a:off x="5331000" y="2540919"/>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038AE-F2C3-48A6-BCAF-38B9997DA5DF}">
      <dsp:nvSpPr>
        <dsp:cNvPr id="0" name=""/>
        <dsp:cNvSpPr/>
      </dsp:nvSpPr>
      <dsp:spPr>
        <a:xfrm>
          <a:off x="0" y="12072"/>
          <a:ext cx="6046132" cy="12472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Sprint Planning</a:t>
          </a:r>
        </a:p>
      </dsp:txBody>
      <dsp:txXfrm>
        <a:off x="60884" y="72956"/>
        <a:ext cx="5924364" cy="1125452"/>
      </dsp:txXfrm>
    </dsp:sp>
    <dsp:sp modelId="{04A05904-ADBC-4BA5-8DA2-D2776A5DCE6C}">
      <dsp:nvSpPr>
        <dsp:cNvPr id="0" name=""/>
        <dsp:cNvSpPr/>
      </dsp:nvSpPr>
      <dsp:spPr>
        <a:xfrm>
          <a:off x="0" y="1409053"/>
          <a:ext cx="6046132" cy="1247220"/>
        </a:xfrm>
        <a:prstGeom prst="roundRect">
          <a:avLst/>
        </a:prstGeom>
        <a:gradFill rotWithShape="0">
          <a:gsLst>
            <a:gs pos="0">
              <a:schemeClr val="accent2">
                <a:hueOff val="-3783861"/>
                <a:satOff val="10491"/>
                <a:lumOff val="4314"/>
                <a:alphaOff val="0"/>
                <a:tint val="96000"/>
                <a:lumMod val="104000"/>
              </a:schemeClr>
            </a:gs>
            <a:gs pos="100000">
              <a:schemeClr val="accent2">
                <a:hueOff val="-3783861"/>
                <a:satOff val="10491"/>
                <a:lumOff val="4314"/>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Azure DevOps</a:t>
          </a:r>
        </a:p>
      </dsp:txBody>
      <dsp:txXfrm>
        <a:off x="60884" y="1469937"/>
        <a:ext cx="5924364" cy="1125452"/>
      </dsp:txXfrm>
    </dsp:sp>
    <dsp:sp modelId="{326B6371-AD1C-46E8-81DA-96B27F4C73A8}">
      <dsp:nvSpPr>
        <dsp:cNvPr id="0" name=""/>
        <dsp:cNvSpPr/>
      </dsp:nvSpPr>
      <dsp:spPr>
        <a:xfrm>
          <a:off x="0" y="2656273"/>
          <a:ext cx="6046132"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965" tIns="66040" rIns="369824" bIns="66040" numCol="1" spcCol="1270" anchor="t" anchorCtr="0">
          <a:noAutofit/>
        </a:bodyPr>
        <a:lstStyle/>
        <a:p>
          <a:pPr marL="285750" lvl="1" indent="-285750" algn="l" defTabSz="1822450">
            <a:lnSpc>
              <a:spcPct val="90000"/>
            </a:lnSpc>
            <a:spcBef>
              <a:spcPct val="0"/>
            </a:spcBef>
            <a:spcAft>
              <a:spcPct val="20000"/>
            </a:spcAft>
            <a:buChar char="•"/>
          </a:pPr>
          <a:r>
            <a:rPr lang="en-US" sz="4100" kern="1200"/>
            <a:t>Taskboard management.</a:t>
          </a:r>
        </a:p>
        <a:p>
          <a:pPr marL="285750" lvl="1" indent="-285750" algn="l" defTabSz="1822450">
            <a:lnSpc>
              <a:spcPct val="90000"/>
            </a:lnSpc>
            <a:spcBef>
              <a:spcPct val="0"/>
            </a:spcBef>
            <a:spcAft>
              <a:spcPct val="20000"/>
            </a:spcAft>
            <a:buChar char="•"/>
          </a:pPr>
          <a:r>
            <a:rPr lang="en-US" sz="4100" kern="1200"/>
            <a:t>User Stories.</a:t>
          </a:r>
        </a:p>
      </dsp:txBody>
      <dsp:txXfrm>
        <a:off x="0" y="2656273"/>
        <a:ext cx="6046132" cy="19375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80596-192B-4983-A9A8-4574A2965D65}" type="datetimeFigureOut">
              <a:rPr lang="en-US"/>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745E4-198B-40A0-841D-21CF4BB3C52F}" type="slidenum">
              <a:rPr lang="en-US"/>
              <a:t>‹#›</a:t>
            </a:fld>
            <a:endParaRPr lang="en-US"/>
          </a:p>
        </p:txBody>
      </p:sp>
    </p:spTree>
    <p:extLst>
      <p:ext uri="{BB962C8B-B14F-4D97-AF65-F5344CB8AC3E}">
        <p14:creationId xmlns:p14="http://schemas.microsoft.com/office/powerpoint/2010/main" val="502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Heyo we're Capstone Team Numero Uno, represented by Athena, Edvin, Noris, Phillip, and Yasir.</a:t>
            </a:r>
          </a:p>
        </p:txBody>
      </p:sp>
      <p:sp>
        <p:nvSpPr>
          <p:cNvPr id="4" name="Slide Number Placeholder 3"/>
          <p:cNvSpPr>
            <a:spLocks noGrp="1"/>
          </p:cNvSpPr>
          <p:nvPr>
            <p:ph type="sldNum" sz="quarter" idx="5"/>
          </p:nvPr>
        </p:nvSpPr>
        <p:spPr/>
        <p:txBody>
          <a:bodyPr/>
          <a:lstStyle/>
          <a:p>
            <a:fld id="{352745E4-198B-40A0-841D-21CF4BB3C52F}" type="slidenum">
              <a:rPr lang="en-US"/>
              <a:t>1</a:t>
            </a:fld>
            <a:endParaRPr lang="en-US"/>
          </a:p>
        </p:txBody>
      </p:sp>
    </p:spTree>
    <p:extLst>
      <p:ext uri="{BB962C8B-B14F-4D97-AF65-F5344CB8AC3E}">
        <p14:creationId xmlns:p14="http://schemas.microsoft.com/office/powerpoint/2010/main" val="1660166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Synopsis of the app as well as this presentation.</a:t>
            </a:r>
            <a:endParaRPr lang="en-US"/>
          </a:p>
          <a:p>
            <a:r>
              <a:rPr lang="en-US">
                <a:cs typeface="Calibri"/>
              </a:rPr>
              <a:t>We're going to go through the app as well our thought process, struggles, how we solved some of those struggles, and whatever else whilst we were creating with this app from beginning to end.</a:t>
            </a:r>
            <a:endParaRPr lang="en-US"/>
          </a:p>
          <a:p>
            <a:r>
              <a:rPr lang="en-US"/>
              <a:t>One of the most popular aspects of the internet is social media. Imagine being able to message people, to share your life, within seconds of posting something within an app for the whole world to see. </a:t>
            </a:r>
          </a:p>
          <a:p>
            <a:r>
              <a:rPr lang="en-US">
                <a:cs typeface="Calibri"/>
              </a:rPr>
              <a:t>Little crazy to think about the fact that it wasn't so long ago that it was incredibly difficult to send a message to someone on the other side of the world, now we can do it in a matter of seconds.</a:t>
            </a:r>
            <a:endParaRPr lang="en-US"/>
          </a:p>
          <a:p>
            <a:r>
              <a:rPr lang="en-US"/>
              <a:t>Now because of social media becoming so popular and having such a strong influence on people's daily lives, we decided to create our own interpretation of a social media app.</a:t>
            </a:r>
            <a:endParaRPr lang="en-US">
              <a:cs typeface="Calibri"/>
            </a:endParaRPr>
          </a:p>
          <a:p>
            <a:r>
              <a:rPr lang="en-US"/>
              <a:t>This app will be image-based: think Instagram, which was/is a pioneer of social media and, I think, the most popular social media application in the world.</a:t>
            </a:r>
            <a:endParaRPr lang="en-US">
              <a:cs typeface="Calibri"/>
            </a:endParaRPr>
          </a:p>
          <a:p>
            <a:r>
              <a:rPr lang="en-US">
                <a:cs typeface="Calibri"/>
              </a:rPr>
              <a:t>Obviously, we didn't create </a:t>
            </a:r>
            <a:r>
              <a:rPr lang="en-US" err="1">
                <a:cs typeface="Calibri"/>
              </a:rPr>
              <a:t>instagram</a:t>
            </a:r>
            <a:r>
              <a:rPr lang="en-US">
                <a:cs typeface="Calibri"/>
              </a:rPr>
              <a:t> in two weeks but instead we split our scope into two phases so this is more our Frankenstein.</a:t>
            </a:r>
          </a:p>
          <a:p>
            <a:endParaRPr lang="en-US">
              <a:cs typeface="Calibri"/>
            </a:endParaRPr>
          </a:p>
        </p:txBody>
      </p:sp>
      <p:sp>
        <p:nvSpPr>
          <p:cNvPr id="4" name="Slide Number Placeholder 3"/>
          <p:cNvSpPr>
            <a:spLocks noGrp="1"/>
          </p:cNvSpPr>
          <p:nvPr>
            <p:ph type="sldNum" sz="quarter" idx="5"/>
          </p:nvPr>
        </p:nvSpPr>
        <p:spPr/>
        <p:txBody>
          <a:bodyPr/>
          <a:lstStyle/>
          <a:p>
            <a:fld id="{352745E4-198B-40A0-841D-21CF4BB3C52F}" type="slidenum">
              <a:rPr lang="en-US"/>
              <a:t>2</a:t>
            </a:fld>
            <a:endParaRPr lang="en-US"/>
          </a:p>
        </p:txBody>
      </p:sp>
    </p:spTree>
    <p:extLst>
      <p:ext uri="{BB962C8B-B14F-4D97-AF65-F5344CB8AC3E}">
        <p14:creationId xmlns:p14="http://schemas.microsoft.com/office/powerpoint/2010/main" val="222684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order to begin the initiation of this *great* app, we had to properly assign tasks, comprehend what needed to be completed, and most importantly, we had to find out where to start in our project; So we used this ancient technique known as a sprint plan meeting.</a:t>
            </a:r>
            <a:endParaRPr lang="en-US"/>
          </a:p>
          <a:p>
            <a:r>
              <a:rPr lang="en-US">
                <a:cs typeface="Calibri"/>
              </a:rPr>
              <a:t>The sprint planning took us about 4 hours, including what we wanted to create, the requirements analysis for them, creating the tasks for it, and then assigning them.</a:t>
            </a:r>
          </a:p>
          <a:p>
            <a:endParaRPr lang="en-US">
              <a:cs typeface="Calibri"/>
            </a:endParaRPr>
          </a:p>
          <a:p>
            <a:pPr marL="171450" indent="-171450">
              <a:buFont typeface="Symbol"/>
              <a:buChar char="•"/>
            </a:pP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52745E4-198B-40A0-841D-21CF4BB3C52F}" type="slidenum">
              <a:rPr lang="en-US"/>
              <a:t>3</a:t>
            </a:fld>
            <a:endParaRPr lang="en-US"/>
          </a:p>
        </p:txBody>
      </p:sp>
    </p:spTree>
    <p:extLst>
      <p:ext uri="{BB962C8B-B14F-4D97-AF65-F5344CB8AC3E}">
        <p14:creationId xmlns:p14="http://schemas.microsoft.com/office/powerpoint/2010/main" val="183627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Phase 1 on top, this is a little high-level and there are some unsaid things such as a functional and aesthetic UI and whatnot, but this is the gist of our scope and requirements.</a:t>
            </a:r>
          </a:p>
          <a:p>
            <a:endParaRPr lang="en-US">
              <a:cs typeface="Calibri"/>
            </a:endParaRPr>
          </a:p>
          <a:p>
            <a:r>
              <a:rPr lang="en-US">
                <a:cs typeface="Calibri"/>
              </a:rPr>
              <a:t>We knew we could get phase 1 complete, but phase 2 we had knew it would depend on how much time we had left.</a:t>
            </a:r>
          </a:p>
          <a:p>
            <a:r>
              <a:rPr lang="en-US">
                <a:cs typeface="Calibri"/>
              </a:rPr>
              <a:t>Our time estimations were a little rocky due to not all of us knowing the technologies we wanted to use.</a:t>
            </a:r>
          </a:p>
        </p:txBody>
      </p:sp>
      <p:sp>
        <p:nvSpPr>
          <p:cNvPr id="4" name="Slide Number Placeholder 3"/>
          <p:cNvSpPr>
            <a:spLocks noGrp="1"/>
          </p:cNvSpPr>
          <p:nvPr>
            <p:ph type="sldNum" sz="quarter" idx="5"/>
          </p:nvPr>
        </p:nvSpPr>
        <p:spPr/>
        <p:txBody>
          <a:bodyPr/>
          <a:lstStyle/>
          <a:p>
            <a:fld id="{352745E4-198B-40A0-841D-21CF4BB3C52F}" type="slidenum">
              <a:rPr lang="en-US"/>
              <a:t>4</a:t>
            </a:fld>
            <a:endParaRPr lang="en-US"/>
          </a:p>
        </p:txBody>
      </p:sp>
    </p:spTree>
    <p:extLst>
      <p:ext uri="{BB962C8B-B14F-4D97-AF65-F5344CB8AC3E}">
        <p14:creationId xmlns:p14="http://schemas.microsoft.com/office/powerpoint/2010/main" val="45917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did we use to achieve this?</a:t>
            </a:r>
          </a:p>
          <a:p>
            <a:r>
              <a:rPr lang="en-US">
                <a:cs typeface="Calibri"/>
              </a:rPr>
              <a:t>We didn't integrate our GitHub repo with Azure DevOps due to incomplete commit issues so obviously Microsoft still has some work to do.</a:t>
            </a:r>
          </a:p>
          <a:p>
            <a:r>
              <a:rPr lang="en-US">
                <a:cs typeface="Calibri"/>
              </a:rPr>
              <a:t>Overall I was quite impressed with Azure DevOps, it doesn't have much of a learning curve, Microsoft has solid documentation for every little feature and tidbit for it. It's solid.</a:t>
            </a:r>
          </a:p>
          <a:p>
            <a:endParaRPr lang="en-US"/>
          </a:p>
          <a:p>
            <a:r>
              <a:rPr lang="en-US"/>
              <a:t>User stories are a tool used in Agile, they're used to capture a description of a software feature from an end-user perspective. A user story helps to create a simplified description of a requirement. </a:t>
            </a:r>
          </a:p>
          <a:p>
            <a:r>
              <a:rPr lang="en-US"/>
              <a:t>I personally thought User Stories were done poorly in Azure DevOps in the sense that they're not very intuitive. When we were adding user stories I felt like we just adding a normal KanBan task, it felt like I was adding a parent task and adding child tasks to it basically.</a:t>
            </a:r>
          </a:p>
          <a:p>
            <a:r>
              <a:rPr lang="en-US">
                <a:cs typeface="Calibri"/>
              </a:rPr>
              <a:t>SHOW AZURE DEVOPS</a:t>
            </a:r>
          </a:p>
        </p:txBody>
      </p:sp>
      <p:sp>
        <p:nvSpPr>
          <p:cNvPr id="4" name="Slide Number Placeholder 3"/>
          <p:cNvSpPr>
            <a:spLocks noGrp="1"/>
          </p:cNvSpPr>
          <p:nvPr>
            <p:ph type="sldNum" sz="quarter" idx="5"/>
          </p:nvPr>
        </p:nvSpPr>
        <p:spPr/>
        <p:txBody>
          <a:bodyPr/>
          <a:lstStyle/>
          <a:p>
            <a:fld id="{352745E4-198B-40A0-841D-21CF4BB3C52F}" type="slidenum">
              <a:rPr lang="en-US"/>
              <a:t>5</a:t>
            </a:fld>
            <a:endParaRPr lang="en-US"/>
          </a:p>
        </p:txBody>
      </p:sp>
    </p:spTree>
    <p:extLst>
      <p:ext uri="{BB962C8B-B14F-4D97-AF65-F5344CB8AC3E}">
        <p14:creationId xmlns:p14="http://schemas.microsoft.com/office/powerpoint/2010/main" val="419828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r>
              <a:rPr lang="en-US" cap="small"/>
              <a:t>What you're greeted with.</a:t>
            </a:r>
            <a:endParaRPr lang="en-US"/>
          </a:p>
          <a:p>
            <a:pPr>
              <a:spcBef>
                <a:spcPct val="20000"/>
              </a:spcBef>
              <a:spcAft>
                <a:spcPts val="600"/>
              </a:spcAft>
            </a:pPr>
            <a:r>
              <a:rPr lang="en-US" cap="small"/>
              <a:t>Sort've like 'Widgets' on Android, can pick and choose what shows up on home screen.</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352745E4-198B-40A0-841D-21CF4BB3C52F}" type="slidenum">
              <a:rPr lang="en-US"/>
              <a:t>6</a:t>
            </a:fld>
            <a:endParaRPr lang="en-US"/>
          </a:p>
        </p:txBody>
      </p:sp>
    </p:spTree>
    <p:extLst>
      <p:ext uri="{BB962C8B-B14F-4D97-AF65-F5344CB8AC3E}">
        <p14:creationId xmlns:p14="http://schemas.microsoft.com/office/powerpoint/2010/main" val="53530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already had a pseudo-prototype ready going into this project so we had an idea about how we wanted to design this. Due to this extra bit of inspiration, and the fact that this was our own project, we didn't have a client or any stakeholders for that matter, we dodged doing CRC cards and instead went into requirement analysis and judging what we wanted and didn't want to do and basically appraised the scope of this project.</a:t>
            </a:r>
            <a:endParaRPr lang="en-US"/>
          </a:p>
        </p:txBody>
      </p:sp>
      <p:sp>
        <p:nvSpPr>
          <p:cNvPr id="4" name="Slide Number Placeholder 3"/>
          <p:cNvSpPr>
            <a:spLocks noGrp="1"/>
          </p:cNvSpPr>
          <p:nvPr>
            <p:ph type="sldNum" sz="quarter" idx="5"/>
          </p:nvPr>
        </p:nvSpPr>
        <p:spPr/>
        <p:txBody>
          <a:bodyPr/>
          <a:lstStyle/>
          <a:p>
            <a:fld id="{352745E4-198B-40A0-841D-21CF4BB3C52F}" type="slidenum">
              <a:rPr lang="en-US"/>
              <a:t>8</a:t>
            </a:fld>
            <a:endParaRPr lang="en-US"/>
          </a:p>
        </p:txBody>
      </p:sp>
    </p:spTree>
    <p:extLst>
      <p:ext uri="{BB962C8B-B14F-4D97-AF65-F5344CB8AC3E}">
        <p14:creationId xmlns:p14="http://schemas.microsoft.com/office/powerpoint/2010/main" val="168544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745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932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288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129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052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608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076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4070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192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877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271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428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840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210045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373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17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4/5/2021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993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4/5/2021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3310568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8.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ffectLst>
                  <a:glow rad="38100">
                    <a:prstClr val="black">
                      <a:lumMod val="65000"/>
                      <a:lumOff val="35000"/>
                      <a:alpha val="50000"/>
                    </a:prstClr>
                  </a:glow>
                  <a:outerShdw blurRad="28575" dist="31750" dir="13200000" algn="tl" rotWithShape="0">
                    <a:srgbClr val="000000">
                      <a:alpha val="25000"/>
                    </a:srgbClr>
                  </a:outerShdw>
                </a:effectLst>
              </a:rPr>
              <a:t>Fake Gram</a:t>
            </a:r>
          </a:p>
        </p:txBody>
      </p:sp>
      <p:sp>
        <p:nvSpPr>
          <p:cNvPr id="3" name="Subtitle 2"/>
          <p:cNvSpPr>
            <a:spLocks noGrp="1"/>
          </p:cNvSpPr>
          <p:nvPr>
            <p:ph type="subTitle" idx="1"/>
          </p:nvPr>
        </p:nvSpPr>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By Capstone Team #1</a:t>
            </a:r>
          </a:p>
          <a:p>
            <a:r>
              <a:rPr lang="en-US">
                <a:effectLst>
                  <a:glow rad="38100">
                    <a:prstClr val="black">
                      <a:lumMod val="50000"/>
                      <a:lumOff val="50000"/>
                      <a:alpha val="20000"/>
                    </a:prstClr>
                  </a:glow>
                  <a:outerShdw blurRad="44450" dist="12700" dir="13860000" algn="tl" rotWithShape="0">
                    <a:srgbClr val="000000">
                      <a:alpha val="20000"/>
                    </a:srgbClr>
                  </a:outerShdw>
                </a:effectLst>
              </a:rPr>
              <a:t>Noris Buriac, Phillip Fong, Yasir "Snowman" Karapinar, Athena Kozak, Edvin Lin</a:t>
            </a:r>
          </a:p>
          <a:p>
            <a:r>
              <a:rPr lang="en-US">
                <a:effectLst>
                  <a:glow rad="38100">
                    <a:prstClr val="black">
                      <a:lumMod val="50000"/>
                      <a:lumOff val="50000"/>
                      <a:alpha val="20000"/>
                    </a:prstClr>
                  </a:glow>
                  <a:outerShdw blurRad="44450" dist="12700" dir="13860000" algn="tl" rotWithShape="0">
                    <a:srgbClr val="000000">
                      <a:alpha val="20000"/>
                    </a:srgbClr>
                  </a:outerShdw>
                </a:effectLst>
              </a:rPr>
              <a:t>One App to rule them all, One App to find them, One App to bring them all, and in the darkness bind them.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D2AD-6038-4723-BA56-14B4FD713501}"/>
              </a:ext>
            </a:extLst>
          </p:cNvPr>
          <p:cNvSpPr>
            <a:spLocks noGrp="1"/>
          </p:cNvSpPr>
          <p:nvPr>
            <p:ph type="title"/>
          </p:nvPr>
        </p:nvSpPr>
        <p:spPr>
          <a:xfrm>
            <a:off x="1112838" y="-142875"/>
            <a:ext cx="9905998" cy="1905000"/>
          </a:xfrm>
        </p:spPr>
        <p:txBody>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Database – Entity Framework</a:t>
            </a:r>
          </a:p>
        </p:txBody>
      </p:sp>
      <p:pic>
        <p:nvPicPr>
          <p:cNvPr id="4" name="Picture 4" descr="Graphical user interface, text, application&#10;&#10;Description automatically generated">
            <a:extLst>
              <a:ext uri="{FF2B5EF4-FFF2-40B4-BE49-F238E27FC236}">
                <a16:creationId xmlns:a16="http://schemas.microsoft.com/office/drawing/2014/main" id="{B3B64FC9-45BC-4C77-A045-DC019189BCDC}"/>
              </a:ext>
            </a:extLst>
          </p:cNvPr>
          <p:cNvPicPr>
            <a:picLocks noChangeAspect="1"/>
          </p:cNvPicPr>
          <p:nvPr/>
        </p:nvPicPr>
        <p:blipFill>
          <a:blip r:embed="rId2"/>
          <a:stretch>
            <a:fillRect/>
          </a:stretch>
        </p:blipFill>
        <p:spPr>
          <a:xfrm>
            <a:off x="4095750" y="1469940"/>
            <a:ext cx="4000500" cy="97489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1C9CF37E-1ED7-4319-96C4-188778AD1FF7}"/>
              </a:ext>
            </a:extLst>
          </p:cNvPr>
          <p:cNvPicPr>
            <a:picLocks noChangeAspect="1"/>
          </p:cNvPicPr>
          <p:nvPr/>
        </p:nvPicPr>
        <p:blipFill>
          <a:blip r:embed="rId3"/>
          <a:stretch>
            <a:fillRect/>
          </a:stretch>
        </p:blipFill>
        <p:spPr>
          <a:xfrm>
            <a:off x="5867400" y="2609957"/>
            <a:ext cx="3514725" cy="3924086"/>
          </a:xfrm>
          <a:prstGeom prst="rect">
            <a:avLst/>
          </a:prstGeom>
        </p:spPr>
      </p:pic>
      <p:pic>
        <p:nvPicPr>
          <p:cNvPr id="7" name="Picture 7" descr="Text&#10;&#10;Description automatically generated">
            <a:extLst>
              <a:ext uri="{FF2B5EF4-FFF2-40B4-BE49-F238E27FC236}">
                <a16:creationId xmlns:a16="http://schemas.microsoft.com/office/drawing/2014/main" id="{2253A688-331D-4A21-ADD6-67326BEA9247}"/>
              </a:ext>
            </a:extLst>
          </p:cNvPr>
          <p:cNvPicPr>
            <a:picLocks noChangeAspect="1"/>
          </p:cNvPicPr>
          <p:nvPr/>
        </p:nvPicPr>
        <p:blipFill>
          <a:blip r:embed="rId4"/>
          <a:stretch>
            <a:fillRect/>
          </a:stretch>
        </p:blipFill>
        <p:spPr>
          <a:xfrm>
            <a:off x="100013" y="1423988"/>
            <a:ext cx="3714750" cy="1076325"/>
          </a:xfrm>
          <a:prstGeom prst="rect">
            <a:avLst/>
          </a:prstGeom>
        </p:spPr>
      </p:pic>
      <p:pic>
        <p:nvPicPr>
          <p:cNvPr id="10" name="Picture 10" descr="Text&#10;&#10;Description automatically generated">
            <a:extLst>
              <a:ext uri="{FF2B5EF4-FFF2-40B4-BE49-F238E27FC236}">
                <a16:creationId xmlns:a16="http://schemas.microsoft.com/office/drawing/2014/main" id="{CA2DBECF-403C-4A6D-ADF1-7CD56D11678C}"/>
              </a:ext>
            </a:extLst>
          </p:cNvPr>
          <p:cNvPicPr>
            <a:picLocks noChangeAspect="1"/>
          </p:cNvPicPr>
          <p:nvPr/>
        </p:nvPicPr>
        <p:blipFill>
          <a:blip r:embed="rId5"/>
          <a:stretch>
            <a:fillRect/>
          </a:stretch>
        </p:blipFill>
        <p:spPr>
          <a:xfrm>
            <a:off x="371475" y="2670482"/>
            <a:ext cx="5114925" cy="3155337"/>
          </a:xfrm>
          <a:prstGeom prst="rect">
            <a:avLst/>
          </a:prstGeom>
        </p:spPr>
      </p:pic>
    </p:spTree>
    <p:extLst>
      <p:ext uri="{BB962C8B-B14F-4D97-AF65-F5344CB8AC3E}">
        <p14:creationId xmlns:p14="http://schemas.microsoft.com/office/powerpoint/2010/main" val="257230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5A831BD-C097-46EF-8FAD-CCD9DA74493B}"/>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Authenticate controller</a:t>
            </a:r>
            <a:endParaRPr lang="en-US"/>
          </a:p>
        </p:txBody>
      </p:sp>
      <p:sp>
        <p:nvSpPr>
          <p:cNvPr id="16" name="Content Placeholder 15">
            <a:extLst>
              <a:ext uri="{FF2B5EF4-FFF2-40B4-BE49-F238E27FC236}">
                <a16:creationId xmlns:a16="http://schemas.microsoft.com/office/drawing/2014/main" id="{30FF6801-E51F-4AB4-85C8-14B65F9BBE77}"/>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Register</a:t>
            </a:r>
          </a:p>
          <a:p>
            <a:r>
              <a:rPr lang="en-US">
                <a:effectLst>
                  <a:glow rad="38100">
                    <a:prstClr val="black">
                      <a:lumMod val="50000"/>
                      <a:lumOff val="50000"/>
                      <a:alpha val="20000"/>
                    </a:prstClr>
                  </a:glow>
                  <a:outerShdw blurRad="44450" dist="12700" dir="13860000" algn="tl" rotWithShape="0">
                    <a:srgbClr val="000000">
                      <a:alpha val="20000"/>
                    </a:srgbClr>
                  </a:outerShdw>
                </a:effectLst>
              </a:rPr>
              <a:t>Login</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17" name="Picture 17" descr="Text&#10;&#10;Description automatically generated">
            <a:extLst>
              <a:ext uri="{FF2B5EF4-FFF2-40B4-BE49-F238E27FC236}">
                <a16:creationId xmlns:a16="http://schemas.microsoft.com/office/drawing/2014/main" id="{24F4F84A-0CB8-434F-938E-A95239B7FE05}"/>
              </a:ext>
            </a:extLst>
          </p:cNvPr>
          <p:cNvPicPr>
            <a:picLocks noChangeAspect="1"/>
          </p:cNvPicPr>
          <p:nvPr/>
        </p:nvPicPr>
        <p:blipFill>
          <a:blip r:embed="rId2"/>
          <a:stretch>
            <a:fillRect/>
          </a:stretch>
        </p:blipFill>
        <p:spPr>
          <a:xfrm>
            <a:off x="7633010" y="2013480"/>
            <a:ext cx="3402980" cy="1548649"/>
          </a:xfrm>
          <a:prstGeom prst="rect">
            <a:avLst/>
          </a:prstGeom>
        </p:spPr>
      </p:pic>
      <p:pic>
        <p:nvPicPr>
          <p:cNvPr id="18" name="Picture 18" descr="Text&#10;&#10;Description automatically generated">
            <a:extLst>
              <a:ext uri="{FF2B5EF4-FFF2-40B4-BE49-F238E27FC236}">
                <a16:creationId xmlns:a16="http://schemas.microsoft.com/office/drawing/2014/main" id="{199E3142-AEA6-4E93-B798-E276BE98B935}"/>
              </a:ext>
            </a:extLst>
          </p:cNvPr>
          <p:cNvPicPr>
            <a:picLocks noChangeAspect="1"/>
          </p:cNvPicPr>
          <p:nvPr/>
        </p:nvPicPr>
        <p:blipFill>
          <a:blip r:embed="rId3"/>
          <a:stretch>
            <a:fillRect/>
          </a:stretch>
        </p:blipFill>
        <p:spPr>
          <a:xfrm>
            <a:off x="6434253" y="3825475"/>
            <a:ext cx="3133492" cy="2338683"/>
          </a:xfrm>
          <a:prstGeom prst="rect">
            <a:avLst/>
          </a:prstGeom>
        </p:spPr>
      </p:pic>
    </p:spTree>
    <p:extLst>
      <p:ext uri="{BB962C8B-B14F-4D97-AF65-F5344CB8AC3E}">
        <p14:creationId xmlns:p14="http://schemas.microsoft.com/office/powerpoint/2010/main" val="386252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A3FF8-E892-48EB-8B07-C9D9B4EB8670}"/>
              </a:ext>
            </a:extLst>
          </p:cNvPr>
          <p:cNvSpPr>
            <a:spLocks noGrp="1"/>
          </p:cNvSpPr>
          <p:nvPr>
            <p:ph idx="1"/>
          </p:nvPr>
        </p:nvSpPr>
        <p:spPr>
          <a:xfrm>
            <a:off x="7283875" y="585438"/>
            <a:ext cx="3661316" cy="3124201"/>
          </a:xfrm>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a:t>
            </a:r>
            <a:r>
              <a:rPr lang="en-US" err="1">
                <a:effectLst>
                  <a:glow rad="38100">
                    <a:prstClr val="black">
                      <a:lumMod val="50000"/>
                      <a:lumOff val="50000"/>
                      <a:alpha val="20000"/>
                    </a:prstClr>
                  </a:glow>
                  <a:outerShdw blurRad="44450" dist="12700" dir="13860000" algn="tl" rotWithShape="0">
                    <a:srgbClr val="000000">
                      <a:alpha val="20000"/>
                    </a:srgbClr>
                  </a:outerShdw>
                </a:effectLst>
              </a:rPr>
              <a:t>NonAction</a:t>
            </a:r>
            <a:r>
              <a:rPr lang="en-US">
                <a:effectLst>
                  <a:glow rad="38100">
                    <a:prstClr val="black">
                      <a:lumMod val="50000"/>
                      <a:lumOff val="50000"/>
                      <a:alpha val="20000"/>
                    </a:prstClr>
                  </a:glow>
                  <a:outerShdw blurRad="44450" dist="12700" dir="13860000" algn="tl" rotWithShape="0">
                    <a:srgbClr val="000000">
                      <a:alpha val="20000"/>
                    </a:srgbClr>
                  </a:outerShdw>
                </a:effectLst>
              </a:rPr>
              <a:t>]</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Function can't be called on its own</a:t>
            </a:r>
          </a:p>
        </p:txBody>
      </p:sp>
      <p:pic>
        <p:nvPicPr>
          <p:cNvPr id="6" name="Picture 6" descr="Text&#10;&#10;Description automatically generated">
            <a:extLst>
              <a:ext uri="{FF2B5EF4-FFF2-40B4-BE49-F238E27FC236}">
                <a16:creationId xmlns:a16="http://schemas.microsoft.com/office/drawing/2014/main" id="{8361310F-F2FE-4FCA-A206-582840881F4B}"/>
              </a:ext>
            </a:extLst>
          </p:cNvPr>
          <p:cNvPicPr>
            <a:picLocks noChangeAspect="1"/>
          </p:cNvPicPr>
          <p:nvPr/>
        </p:nvPicPr>
        <p:blipFill>
          <a:blip r:embed="rId2"/>
          <a:stretch>
            <a:fillRect/>
          </a:stretch>
        </p:blipFill>
        <p:spPr>
          <a:xfrm>
            <a:off x="152400" y="364026"/>
            <a:ext cx="6618248" cy="5321483"/>
          </a:xfrm>
          <a:prstGeom prst="rect">
            <a:avLst/>
          </a:prstGeom>
        </p:spPr>
      </p:pic>
      <p:sp>
        <p:nvSpPr>
          <p:cNvPr id="8" name="Title 1">
            <a:extLst>
              <a:ext uri="{FF2B5EF4-FFF2-40B4-BE49-F238E27FC236}">
                <a16:creationId xmlns:a16="http://schemas.microsoft.com/office/drawing/2014/main" id="{E3BA3339-CDDC-4AF3-A080-FE7529F40451}"/>
              </a:ext>
            </a:extLst>
          </p:cNvPr>
          <p:cNvSpPr>
            <a:spLocks noGrp="1"/>
          </p:cNvSpPr>
          <p:nvPr>
            <p:ph type="title"/>
          </p:nvPr>
        </p:nvSpPr>
        <p:spPr>
          <a:xfrm>
            <a:off x="4551828" y="70624"/>
            <a:ext cx="9905998" cy="1905000"/>
          </a:xfrm>
        </p:spPr>
        <p:txBody>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Controllers - Users</a:t>
            </a:r>
          </a:p>
        </p:txBody>
      </p:sp>
    </p:spTree>
    <p:extLst>
      <p:ext uri="{BB962C8B-B14F-4D97-AF65-F5344CB8AC3E}">
        <p14:creationId xmlns:p14="http://schemas.microsoft.com/office/powerpoint/2010/main" val="242405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E95C0-3B7E-46FF-8A6D-6F7EA580A2F0}"/>
              </a:ext>
            </a:extLst>
          </p:cNvPr>
          <p:cNvSpPr>
            <a:spLocks noGrp="1"/>
          </p:cNvSpPr>
          <p:nvPr>
            <p:ph idx="1"/>
          </p:nvPr>
        </p:nvSpPr>
        <p:spPr>
          <a:xfrm>
            <a:off x="4878930" y="-291326"/>
            <a:ext cx="4906535" cy="3124201"/>
          </a:xfrm>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Edit user profile</a:t>
            </a:r>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r>
              <a:rPr lang="en-US">
                <a:effectLst>
                  <a:glow rad="38100">
                    <a:prstClr val="black">
                      <a:lumMod val="50000"/>
                      <a:lumOff val="50000"/>
                      <a:alpha val="20000"/>
                    </a:prstClr>
                  </a:glow>
                  <a:outerShdw blurRad="44450" dist="12700" dir="13860000" algn="tl" rotWithShape="0">
                    <a:srgbClr val="000000">
                      <a:alpha val="20000"/>
                    </a:srgbClr>
                  </a:outerShdw>
                </a:effectLst>
              </a:rPr>
              <a:t>Retrieve current user details, details of other users, delete current user, search for users</a:t>
            </a:r>
          </a:p>
        </p:txBody>
      </p:sp>
      <p:pic>
        <p:nvPicPr>
          <p:cNvPr id="6" name="Picture 6" descr="Text&#10;&#10;Description automatically generated">
            <a:extLst>
              <a:ext uri="{FF2B5EF4-FFF2-40B4-BE49-F238E27FC236}">
                <a16:creationId xmlns:a16="http://schemas.microsoft.com/office/drawing/2014/main" id="{6688C11F-645D-43AA-9D0E-5C9830E43E5A}"/>
              </a:ext>
            </a:extLst>
          </p:cNvPr>
          <p:cNvPicPr>
            <a:picLocks noChangeAspect="1"/>
          </p:cNvPicPr>
          <p:nvPr/>
        </p:nvPicPr>
        <p:blipFill>
          <a:blip r:embed="rId2"/>
          <a:stretch>
            <a:fillRect/>
          </a:stretch>
        </p:blipFill>
        <p:spPr>
          <a:xfrm>
            <a:off x="140552" y="130418"/>
            <a:ext cx="4425175" cy="6409916"/>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17D52901-F601-415F-A128-6B2123A248DE}"/>
              </a:ext>
            </a:extLst>
          </p:cNvPr>
          <p:cNvPicPr>
            <a:picLocks noChangeAspect="1"/>
          </p:cNvPicPr>
          <p:nvPr/>
        </p:nvPicPr>
        <p:blipFill>
          <a:blip r:embed="rId3"/>
          <a:stretch>
            <a:fillRect/>
          </a:stretch>
        </p:blipFill>
        <p:spPr>
          <a:xfrm>
            <a:off x="4838435" y="2696583"/>
            <a:ext cx="4089477" cy="2210474"/>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776C8A95-0A53-49AE-8AB3-170508BC413D}"/>
              </a:ext>
            </a:extLst>
          </p:cNvPr>
          <p:cNvPicPr>
            <a:picLocks noChangeAspect="1"/>
          </p:cNvPicPr>
          <p:nvPr/>
        </p:nvPicPr>
        <p:blipFill>
          <a:blip r:embed="rId4"/>
          <a:stretch>
            <a:fillRect/>
          </a:stretch>
        </p:blipFill>
        <p:spPr>
          <a:xfrm>
            <a:off x="9038295" y="2537776"/>
            <a:ext cx="3019425" cy="2533296"/>
          </a:xfrm>
          <a:prstGeom prst="rect">
            <a:avLst/>
          </a:prstGeom>
        </p:spPr>
      </p:pic>
    </p:spTree>
    <p:extLst>
      <p:ext uri="{BB962C8B-B14F-4D97-AF65-F5344CB8AC3E}">
        <p14:creationId xmlns:p14="http://schemas.microsoft.com/office/powerpoint/2010/main" val="314101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5DC67-F752-49CF-B06E-C775DF63ED8D}"/>
              </a:ext>
            </a:extLst>
          </p:cNvPr>
          <p:cNvSpPr>
            <a:spLocks noGrp="1"/>
          </p:cNvSpPr>
          <p:nvPr>
            <p:ph idx="1"/>
          </p:nvPr>
        </p:nvSpPr>
        <p:spPr>
          <a:xfrm>
            <a:off x="9253925" y="3289609"/>
            <a:ext cx="3178096" cy="2362201"/>
          </a:xfrm>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Followers, Post, Comment, Like</a:t>
            </a:r>
            <a:endParaRPr lang="en-US"/>
          </a:p>
        </p:txBody>
      </p:sp>
      <p:pic>
        <p:nvPicPr>
          <p:cNvPr id="4" name="Picture 4" descr="A picture containing text&#10;&#10;Description automatically generated">
            <a:extLst>
              <a:ext uri="{FF2B5EF4-FFF2-40B4-BE49-F238E27FC236}">
                <a16:creationId xmlns:a16="http://schemas.microsoft.com/office/drawing/2014/main" id="{DE6CA04A-D380-4FDF-8B28-921D57186DDC}"/>
              </a:ext>
            </a:extLst>
          </p:cNvPr>
          <p:cNvPicPr>
            <a:picLocks noChangeAspect="1"/>
          </p:cNvPicPr>
          <p:nvPr/>
        </p:nvPicPr>
        <p:blipFill>
          <a:blip r:embed="rId2"/>
          <a:stretch>
            <a:fillRect/>
          </a:stretch>
        </p:blipFill>
        <p:spPr>
          <a:xfrm>
            <a:off x="208156" y="229891"/>
            <a:ext cx="3969833" cy="2904167"/>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8A58428D-083C-4C2E-B458-F70FADCEEA2F}"/>
              </a:ext>
            </a:extLst>
          </p:cNvPr>
          <p:cNvPicPr>
            <a:picLocks noChangeAspect="1"/>
          </p:cNvPicPr>
          <p:nvPr/>
        </p:nvPicPr>
        <p:blipFill>
          <a:blip r:embed="rId3"/>
          <a:stretch>
            <a:fillRect/>
          </a:stretch>
        </p:blipFill>
        <p:spPr>
          <a:xfrm>
            <a:off x="205030" y="3248753"/>
            <a:ext cx="3837224" cy="3334305"/>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49E829D3-89B5-4E3A-A820-9632C12AC135}"/>
              </a:ext>
            </a:extLst>
          </p:cNvPr>
          <p:cNvPicPr>
            <a:picLocks noChangeAspect="1"/>
          </p:cNvPicPr>
          <p:nvPr/>
        </p:nvPicPr>
        <p:blipFill>
          <a:blip r:embed="rId4"/>
          <a:stretch>
            <a:fillRect/>
          </a:stretch>
        </p:blipFill>
        <p:spPr>
          <a:xfrm>
            <a:off x="4417742" y="225345"/>
            <a:ext cx="7039935" cy="2898190"/>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791AAE69-39A9-4C5C-8525-295C2F8327F2}"/>
              </a:ext>
            </a:extLst>
          </p:cNvPr>
          <p:cNvPicPr>
            <a:picLocks noChangeAspect="1"/>
          </p:cNvPicPr>
          <p:nvPr/>
        </p:nvPicPr>
        <p:blipFill>
          <a:blip r:embed="rId5"/>
          <a:stretch>
            <a:fillRect/>
          </a:stretch>
        </p:blipFill>
        <p:spPr>
          <a:xfrm>
            <a:off x="4420894" y="3248193"/>
            <a:ext cx="4527395" cy="2045248"/>
          </a:xfrm>
          <a:prstGeom prst="rect">
            <a:avLst/>
          </a:prstGeom>
        </p:spPr>
      </p:pic>
    </p:spTree>
    <p:extLst>
      <p:ext uri="{BB962C8B-B14F-4D97-AF65-F5344CB8AC3E}">
        <p14:creationId xmlns:p14="http://schemas.microsoft.com/office/powerpoint/2010/main" val="43944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descr="Text&#10;&#10;Description automatically generated">
            <a:extLst>
              <a:ext uri="{FF2B5EF4-FFF2-40B4-BE49-F238E27FC236}">
                <a16:creationId xmlns:a16="http://schemas.microsoft.com/office/drawing/2014/main" id="{45122BC8-36CF-4170-8E48-29853F73DB98}"/>
              </a:ext>
            </a:extLst>
          </p:cNvPr>
          <p:cNvPicPr>
            <a:picLocks noChangeAspect="1"/>
          </p:cNvPicPr>
          <p:nvPr/>
        </p:nvPicPr>
        <p:blipFill>
          <a:blip r:embed="rId2"/>
          <a:stretch>
            <a:fillRect/>
          </a:stretch>
        </p:blipFill>
        <p:spPr>
          <a:xfrm>
            <a:off x="571432" y="2552959"/>
            <a:ext cx="2743200" cy="2057400"/>
          </a:xfrm>
          <a:prstGeom prst="rect">
            <a:avLst/>
          </a:prstGeom>
        </p:spPr>
      </p:pic>
      <p:pic>
        <p:nvPicPr>
          <p:cNvPr id="15" name="Picture 15" descr="Text&#10;&#10;Description automatically generated">
            <a:extLst>
              <a:ext uri="{FF2B5EF4-FFF2-40B4-BE49-F238E27FC236}">
                <a16:creationId xmlns:a16="http://schemas.microsoft.com/office/drawing/2014/main" id="{6D7F40D6-500B-44CF-AC1D-7F47F8DD08FA}"/>
              </a:ext>
            </a:extLst>
          </p:cNvPr>
          <p:cNvPicPr>
            <a:picLocks noChangeAspect="1"/>
          </p:cNvPicPr>
          <p:nvPr/>
        </p:nvPicPr>
        <p:blipFill>
          <a:blip r:embed="rId3"/>
          <a:stretch>
            <a:fillRect/>
          </a:stretch>
        </p:blipFill>
        <p:spPr>
          <a:xfrm>
            <a:off x="3900604" y="1122092"/>
            <a:ext cx="2752725" cy="2886075"/>
          </a:xfrm>
          <a:prstGeom prst="rect">
            <a:avLst/>
          </a:prstGeom>
        </p:spPr>
      </p:pic>
      <p:pic>
        <p:nvPicPr>
          <p:cNvPr id="20" name="Picture 20" descr="Text&#10;&#10;Description automatically generated">
            <a:extLst>
              <a:ext uri="{FF2B5EF4-FFF2-40B4-BE49-F238E27FC236}">
                <a16:creationId xmlns:a16="http://schemas.microsoft.com/office/drawing/2014/main" id="{B61DFF0D-C1D7-4BEB-A02B-A51AF7F9A26A}"/>
              </a:ext>
            </a:extLst>
          </p:cNvPr>
          <p:cNvPicPr>
            <a:picLocks noGrp="1" noChangeAspect="1"/>
          </p:cNvPicPr>
          <p:nvPr>
            <p:ph idx="1"/>
          </p:nvPr>
        </p:nvPicPr>
        <p:blipFill>
          <a:blip r:embed="rId4"/>
          <a:stretch>
            <a:fillRect/>
          </a:stretch>
        </p:blipFill>
        <p:spPr>
          <a:xfrm>
            <a:off x="572994" y="1118068"/>
            <a:ext cx="2867025" cy="1152525"/>
          </a:xfrm>
        </p:spPr>
      </p:pic>
      <p:pic>
        <p:nvPicPr>
          <p:cNvPr id="21" name="Picture 21" descr="Text&#10;&#10;Description automatically generated">
            <a:extLst>
              <a:ext uri="{FF2B5EF4-FFF2-40B4-BE49-F238E27FC236}">
                <a16:creationId xmlns:a16="http://schemas.microsoft.com/office/drawing/2014/main" id="{85D3B65C-65E3-4B66-B3C5-686B9CEFBC84}"/>
              </a:ext>
            </a:extLst>
          </p:cNvPr>
          <p:cNvPicPr>
            <a:picLocks noChangeAspect="1"/>
          </p:cNvPicPr>
          <p:nvPr/>
        </p:nvPicPr>
        <p:blipFill>
          <a:blip r:embed="rId5"/>
          <a:stretch>
            <a:fillRect/>
          </a:stretch>
        </p:blipFill>
        <p:spPr>
          <a:xfrm>
            <a:off x="7762874" y="1118607"/>
            <a:ext cx="2743200" cy="2828925"/>
          </a:xfrm>
          <a:prstGeom prst="rect">
            <a:avLst/>
          </a:prstGeom>
        </p:spPr>
      </p:pic>
      <p:pic>
        <p:nvPicPr>
          <p:cNvPr id="22" name="Picture 22" descr="Text&#10;&#10;Description automatically generated">
            <a:extLst>
              <a:ext uri="{FF2B5EF4-FFF2-40B4-BE49-F238E27FC236}">
                <a16:creationId xmlns:a16="http://schemas.microsoft.com/office/drawing/2014/main" id="{66EB4A19-2A3C-4F6C-AECA-F840DB989797}"/>
              </a:ext>
            </a:extLst>
          </p:cNvPr>
          <p:cNvPicPr>
            <a:picLocks noChangeAspect="1"/>
          </p:cNvPicPr>
          <p:nvPr/>
        </p:nvPicPr>
        <p:blipFill>
          <a:blip r:embed="rId6"/>
          <a:stretch>
            <a:fillRect/>
          </a:stretch>
        </p:blipFill>
        <p:spPr>
          <a:xfrm>
            <a:off x="8992993" y="4235140"/>
            <a:ext cx="2790825" cy="2371725"/>
          </a:xfrm>
          <a:prstGeom prst="rect">
            <a:avLst/>
          </a:prstGeom>
        </p:spPr>
      </p:pic>
      <p:pic>
        <p:nvPicPr>
          <p:cNvPr id="23" name="Picture 23" descr="Text&#10;&#10;Description automatically generated">
            <a:extLst>
              <a:ext uri="{FF2B5EF4-FFF2-40B4-BE49-F238E27FC236}">
                <a16:creationId xmlns:a16="http://schemas.microsoft.com/office/drawing/2014/main" id="{DA0C5084-FB17-4149-A319-81E8F940F08D}"/>
              </a:ext>
            </a:extLst>
          </p:cNvPr>
          <p:cNvPicPr>
            <a:picLocks noChangeAspect="1"/>
          </p:cNvPicPr>
          <p:nvPr/>
        </p:nvPicPr>
        <p:blipFill>
          <a:blip r:embed="rId7"/>
          <a:stretch>
            <a:fillRect/>
          </a:stretch>
        </p:blipFill>
        <p:spPr>
          <a:xfrm>
            <a:off x="4907698" y="4275796"/>
            <a:ext cx="2752725" cy="2286000"/>
          </a:xfrm>
          <a:prstGeom prst="rect">
            <a:avLst/>
          </a:prstGeom>
        </p:spPr>
      </p:pic>
      <p:pic>
        <p:nvPicPr>
          <p:cNvPr id="24" name="Picture 24" descr="Text&#10;&#10;Description automatically generated">
            <a:extLst>
              <a:ext uri="{FF2B5EF4-FFF2-40B4-BE49-F238E27FC236}">
                <a16:creationId xmlns:a16="http://schemas.microsoft.com/office/drawing/2014/main" id="{04B68D07-E861-4D38-9B37-A809D47D1A66}"/>
              </a:ext>
            </a:extLst>
          </p:cNvPr>
          <p:cNvPicPr>
            <a:picLocks noChangeAspect="1"/>
          </p:cNvPicPr>
          <p:nvPr/>
        </p:nvPicPr>
        <p:blipFill>
          <a:blip r:embed="rId8"/>
          <a:stretch>
            <a:fillRect/>
          </a:stretch>
        </p:blipFill>
        <p:spPr>
          <a:xfrm>
            <a:off x="626327" y="5025959"/>
            <a:ext cx="2743200" cy="1396668"/>
          </a:xfrm>
          <a:prstGeom prst="rect">
            <a:avLst/>
          </a:prstGeom>
        </p:spPr>
      </p:pic>
      <p:sp>
        <p:nvSpPr>
          <p:cNvPr id="26" name="Title 14">
            <a:extLst>
              <a:ext uri="{FF2B5EF4-FFF2-40B4-BE49-F238E27FC236}">
                <a16:creationId xmlns:a16="http://schemas.microsoft.com/office/drawing/2014/main" id="{C0442431-C4BB-4B73-8644-5E902E963F9F}"/>
              </a:ext>
            </a:extLst>
          </p:cNvPr>
          <p:cNvSpPr txBox="1">
            <a:spLocks/>
          </p:cNvSpPr>
          <p:nvPr/>
        </p:nvSpPr>
        <p:spPr>
          <a:xfrm>
            <a:off x="518803" y="-1063083"/>
            <a:ext cx="9905998" cy="19050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Unit tests</a:t>
            </a:r>
            <a:endParaRPr lang="en-US"/>
          </a:p>
        </p:txBody>
      </p:sp>
    </p:spTree>
    <p:extLst>
      <p:ext uri="{BB962C8B-B14F-4D97-AF65-F5344CB8AC3E}">
        <p14:creationId xmlns:p14="http://schemas.microsoft.com/office/powerpoint/2010/main" val="241200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FF93-073E-4185-9E97-824828615631}"/>
              </a:ext>
            </a:extLst>
          </p:cNvPr>
          <p:cNvSpPr>
            <a:spLocks noGrp="1"/>
          </p:cNvSpPr>
          <p:nvPr>
            <p:ph type="title"/>
          </p:nvPr>
        </p:nvSpPr>
        <p:spPr/>
        <p:txBody>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Questions</a:t>
            </a:r>
          </a:p>
        </p:txBody>
      </p:sp>
    </p:spTree>
    <p:extLst>
      <p:ext uri="{BB962C8B-B14F-4D97-AF65-F5344CB8AC3E}">
        <p14:creationId xmlns:p14="http://schemas.microsoft.com/office/powerpoint/2010/main" val="2298056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EA08-60B8-4F72-A4F6-4D1EE1ADF5CB}"/>
              </a:ext>
            </a:extLst>
          </p:cNvPr>
          <p:cNvSpPr>
            <a:spLocks noGrp="1"/>
          </p:cNvSpPr>
          <p:nvPr>
            <p:ph type="title"/>
          </p:nvPr>
        </p:nvSpPr>
        <p:spPr>
          <a:xfrm>
            <a:off x="4937036" y="1889185"/>
            <a:ext cx="2314753" cy="884208"/>
          </a:xfrm>
        </p:spPr>
        <p:txBody>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The End</a:t>
            </a:r>
            <a:endParaRPr lang="en-US"/>
          </a:p>
        </p:txBody>
      </p:sp>
    </p:spTree>
    <p:extLst>
      <p:ext uri="{BB962C8B-B14F-4D97-AF65-F5344CB8AC3E}">
        <p14:creationId xmlns:p14="http://schemas.microsoft.com/office/powerpoint/2010/main" val="345298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87F-FEA0-4A56-B137-B55B5CFD54EF}"/>
              </a:ext>
            </a:extLst>
          </p:cNvPr>
          <p:cNvSpPr>
            <a:spLocks noGrp="1"/>
          </p:cNvSpPr>
          <p:nvPr>
            <p:ph type="title"/>
          </p:nvPr>
        </p:nvSpPr>
        <p:spPr>
          <a:xfrm>
            <a:off x="1141413" y="609600"/>
            <a:ext cx="9905998" cy="1468582"/>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synopsis</a:t>
            </a:r>
          </a:p>
        </p:txBody>
      </p:sp>
      <p:graphicFrame>
        <p:nvGraphicFramePr>
          <p:cNvPr id="5" name="Content Placeholder 2">
            <a:extLst>
              <a:ext uri="{FF2B5EF4-FFF2-40B4-BE49-F238E27FC236}">
                <a16:creationId xmlns:a16="http://schemas.microsoft.com/office/drawing/2014/main" id="{1CABF99E-8309-40CF-8686-E72DD5A8E468}"/>
              </a:ext>
            </a:extLst>
          </p:cNvPr>
          <p:cNvGraphicFramePr>
            <a:graphicFrameLocks noGrp="1"/>
          </p:cNvGraphicFramePr>
          <p:nvPr>
            <p:ph idx="1"/>
            <p:extLst>
              <p:ext uri="{D42A27DB-BD31-4B8C-83A1-F6EECF244321}">
                <p14:modId xmlns:p14="http://schemas.microsoft.com/office/powerpoint/2010/main" val="311807321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887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F55B-7BD4-4EDD-8F0E-96351B495BF6}"/>
              </a:ext>
            </a:extLst>
          </p:cNvPr>
          <p:cNvSpPr>
            <a:spLocks noGrp="1"/>
          </p:cNvSpPr>
          <p:nvPr>
            <p:ph type="title"/>
          </p:nvPr>
        </p:nvSpPr>
        <p:spPr>
          <a:xfrm>
            <a:off x="669851" y="1430179"/>
            <a:ext cx="3029313" cy="3675908"/>
          </a:xfrm>
        </p:spPr>
        <p:txBody>
          <a:bodyPr anchor="ctr">
            <a:normAutofit/>
          </a:bodyPr>
          <a:lstStyle/>
          <a:p>
            <a:r>
              <a:rPr lang="en-US" sz="3400">
                <a:effectLst>
                  <a:glow rad="38100">
                    <a:prstClr val="black">
                      <a:lumMod val="65000"/>
                      <a:lumOff val="35000"/>
                      <a:alpha val="40000"/>
                    </a:prstClr>
                  </a:glow>
                  <a:outerShdw blurRad="28575" dist="38100" dir="14040000" algn="tl" rotWithShape="0">
                    <a:srgbClr val="000000">
                      <a:alpha val="25000"/>
                    </a:srgbClr>
                  </a:outerShdw>
                </a:effectLst>
              </a:rPr>
              <a:t>Planning &amp; Work Distribution</a:t>
            </a:r>
          </a:p>
        </p:txBody>
      </p:sp>
      <p:sp>
        <p:nvSpPr>
          <p:cNvPr id="9" name="Rectangle 8">
            <a:extLst>
              <a:ext uri="{FF2B5EF4-FFF2-40B4-BE49-F238E27FC236}">
                <a16:creationId xmlns:a16="http://schemas.microsoft.com/office/drawing/2014/main" id="{43F5AC50-9F44-4D37-B36A-0C6B1C76E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B8EFC17-AE69-4D15-95D3-F1AF111A7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5CC1DFEA-17C7-4855-90D9-A8F3761D4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1E422C7C-358B-4E7A-9B73-5073ACD0C02B}"/>
              </a:ext>
            </a:extLst>
          </p:cNvPr>
          <p:cNvGraphicFramePr>
            <a:graphicFrameLocks noGrp="1"/>
          </p:cNvGraphicFramePr>
          <p:nvPr>
            <p:ph idx="1"/>
            <p:extLst>
              <p:ext uri="{D42A27DB-BD31-4B8C-83A1-F6EECF244321}">
                <p14:modId xmlns:p14="http://schemas.microsoft.com/office/powerpoint/2010/main" val="52021373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798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69C64-F720-40B6-93B1-607BC487FFB0}"/>
              </a:ext>
            </a:extLst>
          </p:cNvPr>
          <p:cNvSpPr txBox="1"/>
          <p:nvPr/>
        </p:nvSpPr>
        <p:spPr>
          <a:xfrm>
            <a:off x="715108" y="773723"/>
            <a:ext cx="1045698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First Phase</a:t>
            </a:r>
            <a:endParaRPr lang="en-US" sz="2400"/>
          </a:p>
          <a:p>
            <a:pPr marL="171450" indent="-171450">
              <a:buFont typeface="Symbol,Sans-Serif"/>
              <a:buChar char="•"/>
            </a:pPr>
            <a:r>
              <a:rPr lang="en-US">
                <a:ea typeface="+mn-lt"/>
                <a:cs typeface="+mn-lt"/>
              </a:rPr>
              <a:t>Register / Login</a:t>
            </a:r>
          </a:p>
          <a:p>
            <a:pPr marL="171450" indent="-171450">
              <a:buFont typeface="Symbol,Sans-Serif"/>
              <a:buChar char="•"/>
            </a:pPr>
            <a:r>
              <a:rPr lang="en-US">
                <a:ea typeface="+mn-lt"/>
                <a:cs typeface="+mn-lt"/>
              </a:rPr>
              <a:t>Follow / Unfollow other users</a:t>
            </a:r>
          </a:p>
          <a:p>
            <a:pPr marL="171450" indent="-171450">
              <a:buFont typeface="Symbol,Sans-Serif"/>
              <a:buChar char="•"/>
            </a:pPr>
            <a:r>
              <a:rPr lang="en-US">
                <a:ea typeface="+mn-lt"/>
                <a:cs typeface="+mn-lt"/>
              </a:rPr>
              <a:t>Create / Delete posts</a:t>
            </a:r>
          </a:p>
          <a:p>
            <a:pPr marL="171450" indent="-171450">
              <a:buFont typeface="Symbol,Sans-Serif"/>
              <a:buChar char="•"/>
            </a:pPr>
            <a:r>
              <a:rPr lang="en-US">
                <a:ea typeface="+mn-lt"/>
                <a:cs typeface="+mn-lt"/>
              </a:rPr>
              <a:t>Like / Unlike posts</a:t>
            </a:r>
          </a:p>
          <a:p>
            <a:pPr marL="171450" indent="-171450">
              <a:buFont typeface="Symbol,Sans-Serif"/>
              <a:buChar char="•"/>
            </a:pPr>
            <a:r>
              <a:rPr lang="en-US">
                <a:ea typeface="+mn-lt"/>
                <a:cs typeface="+mn-lt"/>
              </a:rPr>
              <a:t>Comment / Uncomment posts</a:t>
            </a:r>
          </a:p>
          <a:p>
            <a:pPr marL="171450" indent="-171450">
              <a:buFont typeface="Symbol,Sans-Serif"/>
              <a:buChar char="•"/>
            </a:pPr>
            <a:endParaRPr lang="en-US">
              <a:ea typeface="+mn-lt"/>
              <a:cs typeface="+mn-lt"/>
            </a:endParaRPr>
          </a:p>
          <a:p>
            <a:r>
              <a:rPr lang="en-US" sz="2400">
                <a:ea typeface="+mn-lt"/>
                <a:cs typeface="+mn-lt"/>
              </a:rPr>
              <a:t>Second Phase</a:t>
            </a:r>
            <a:endParaRPr lang="en-US"/>
          </a:p>
          <a:p>
            <a:pPr marL="171450" indent="-171450">
              <a:buFont typeface="Symbol,Sans-Serif"/>
              <a:buChar char="•"/>
            </a:pPr>
            <a:r>
              <a:rPr lang="en-US">
                <a:ea typeface="+mn-lt"/>
                <a:cs typeface="+mn-lt"/>
              </a:rPr>
              <a:t>Set user accounts private or public</a:t>
            </a:r>
          </a:p>
          <a:p>
            <a:pPr marL="171450" indent="-171450">
              <a:buFont typeface="Symbol,Sans-Serif"/>
              <a:buChar char="•"/>
            </a:pPr>
            <a:r>
              <a:rPr lang="en-US">
                <a:ea typeface="+mn-lt"/>
                <a:cs typeface="+mn-lt"/>
              </a:rPr>
              <a:t>Explore page</a:t>
            </a:r>
          </a:p>
          <a:p>
            <a:pPr marL="171450" indent="-171450">
              <a:buFont typeface="Symbol,Sans-Serif"/>
              <a:buChar char="•"/>
            </a:pPr>
            <a:r>
              <a:rPr lang="en-US">
                <a:ea typeface="+mn-lt"/>
                <a:cs typeface="+mn-lt"/>
              </a:rPr>
              <a:t>Notifications</a:t>
            </a:r>
          </a:p>
          <a:p>
            <a:pPr marL="171450" indent="-171450">
              <a:buFont typeface="Symbol,Sans-Serif"/>
              <a:buChar char="•"/>
            </a:pPr>
            <a:r>
              <a:rPr lang="en-US">
                <a:ea typeface="+mn-lt"/>
                <a:cs typeface="+mn-lt"/>
              </a:rPr>
              <a:t>Message/Chat</a:t>
            </a:r>
          </a:p>
          <a:p>
            <a:pPr marL="171450" indent="-171450">
              <a:buFont typeface="Symbol,Sans-Serif"/>
              <a:buChar char="•"/>
            </a:pPr>
            <a:r>
              <a:rPr lang="en-US">
                <a:ea typeface="+mn-lt"/>
                <a:cs typeface="+mn-lt"/>
              </a:rPr>
              <a:t>Stories</a:t>
            </a:r>
          </a:p>
          <a:p>
            <a:pPr marL="171450" indent="-171450">
              <a:buFont typeface="Symbol,Sans-Serif"/>
              <a:buChar char="•"/>
            </a:pPr>
            <a:r>
              <a:rPr lang="en-US">
                <a:ea typeface="+mn-lt"/>
                <a:cs typeface="+mn-lt"/>
              </a:rPr>
              <a:t>Search bar</a:t>
            </a:r>
            <a:endParaRPr lang="en-US"/>
          </a:p>
        </p:txBody>
      </p:sp>
    </p:spTree>
    <p:extLst>
      <p:ext uri="{BB962C8B-B14F-4D97-AF65-F5344CB8AC3E}">
        <p14:creationId xmlns:p14="http://schemas.microsoft.com/office/powerpoint/2010/main" val="94108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A6B4AF-0226-47AF-8F8B-13B0B0E63EF8}"/>
              </a:ext>
            </a:extLst>
          </p:cNvPr>
          <p:cNvSpPr>
            <a:spLocks noGrp="1"/>
          </p:cNvSpPr>
          <p:nvPr>
            <p:ph type="title"/>
          </p:nvPr>
        </p:nvSpPr>
        <p:spPr>
          <a:xfrm>
            <a:off x="1141413" y="609600"/>
            <a:ext cx="9905998" cy="1173480"/>
          </a:xfrm>
        </p:spPr>
        <p:txBody>
          <a:bodyPr>
            <a:normAutofit/>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Tools</a:t>
            </a:r>
            <a:endParaRPr lang="en-US"/>
          </a:p>
        </p:txBody>
      </p:sp>
      <p:sp>
        <p:nvSpPr>
          <p:cNvPr id="3" name="Content Placeholder 2">
            <a:extLst>
              <a:ext uri="{FF2B5EF4-FFF2-40B4-BE49-F238E27FC236}">
                <a16:creationId xmlns:a16="http://schemas.microsoft.com/office/drawing/2014/main" id="{622C365F-4F43-4D4F-B97D-74E4E09103A5}"/>
              </a:ext>
            </a:extLst>
          </p:cNvPr>
          <p:cNvSpPr>
            <a:spLocks noGrp="1"/>
          </p:cNvSpPr>
          <p:nvPr>
            <p:ph idx="1"/>
          </p:nvPr>
        </p:nvSpPr>
        <p:spPr>
          <a:xfrm>
            <a:off x="1141413" y="2666999"/>
            <a:ext cx="9905998" cy="3124201"/>
          </a:xfrm>
        </p:spPr>
        <p:txBody>
          <a:bodyPr>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Azure DevOps &amp; GitHub</a:t>
            </a:r>
            <a:endParaRPr lang="en-US"/>
          </a:p>
        </p:txBody>
      </p:sp>
    </p:spTree>
    <p:extLst>
      <p:ext uri="{BB962C8B-B14F-4D97-AF65-F5344CB8AC3E}">
        <p14:creationId xmlns:p14="http://schemas.microsoft.com/office/powerpoint/2010/main" val="425536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CEA-2C40-4C88-83D7-9216E733853D}"/>
              </a:ext>
            </a:extLst>
          </p:cNvPr>
          <p:cNvSpPr>
            <a:spLocks noGrp="1"/>
          </p:cNvSpPr>
          <p:nvPr>
            <p:ph type="title"/>
          </p:nvPr>
        </p:nvSpPr>
        <p:spPr>
          <a:xfrm>
            <a:off x="4175034" y="104955"/>
            <a:ext cx="3838756" cy="753374"/>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Azure Dashboard</a:t>
            </a:r>
            <a:endParaRPr lang="en-US"/>
          </a:p>
        </p:txBody>
      </p:sp>
      <p:pic>
        <p:nvPicPr>
          <p:cNvPr id="11" name="Picture 11" descr="Graphical user interface, application, Teams&#10;&#10;Description automatically generated">
            <a:extLst>
              <a:ext uri="{FF2B5EF4-FFF2-40B4-BE49-F238E27FC236}">
                <a16:creationId xmlns:a16="http://schemas.microsoft.com/office/drawing/2014/main" id="{48F4CE6B-C8EE-4C52-ABE5-E5308CEB379B}"/>
              </a:ext>
            </a:extLst>
          </p:cNvPr>
          <p:cNvPicPr>
            <a:picLocks noChangeAspect="1"/>
          </p:cNvPicPr>
          <p:nvPr/>
        </p:nvPicPr>
        <p:blipFill>
          <a:blip r:embed="rId3"/>
          <a:stretch>
            <a:fillRect/>
          </a:stretch>
        </p:blipFill>
        <p:spPr>
          <a:xfrm>
            <a:off x="66136" y="1007564"/>
            <a:ext cx="12059726" cy="5274193"/>
          </a:xfrm>
          <a:prstGeom prst="rect">
            <a:avLst/>
          </a:prstGeom>
        </p:spPr>
      </p:pic>
    </p:spTree>
    <p:extLst>
      <p:ext uri="{BB962C8B-B14F-4D97-AF65-F5344CB8AC3E}">
        <p14:creationId xmlns:p14="http://schemas.microsoft.com/office/powerpoint/2010/main" val="94629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7392-7921-4409-9197-1E6319646F0E}"/>
              </a:ext>
            </a:extLst>
          </p:cNvPr>
          <p:cNvSpPr>
            <a:spLocks noGrp="1"/>
          </p:cNvSpPr>
          <p:nvPr>
            <p:ph type="title"/>
          </p:nvPr>
        </p:nvSpPr>
        <p:spPr>
          <a:xfrm>
            <a:off x="4965788" y="61822"/>
            <a:ext cx="2271624" cy="710242"/>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Taskboard</a:t>
            </a:r>
          </a:p>
        </p:txBody>
      </p:sp>
      <p:pic>
        <p:nvPicPr>
          <p:cNvPr id="5" name="Picture 5" descr="A screenshot of a computer&#10;&#10;Description automatically generated">
            <a:extLst>
              <a:ext uri="{FF2B5EF4-FFF2-40B4-BE49-F238E27FC236}">
                <a16:creationId xmlns:a16="http://schemas.microsoft.com/office/drawing/2014/main" id="{253BBC79-BA11-4185-91A7-85CA7DBB680C}"/>
              </a:ext>
            </a:extLst>
          </p:cNvPr>
          <p:cNvPicPr>
            <a:picLocks noChangeAspect="1"/>
          </p:cNvPicPr>
          <p:nvPr/>
        </p:nvPicPr>
        <p:blipFill>
          <a:blip r:embed="rId2"/>
          <a:stretch>
            <a:fillRect/>
          </a:stretch>
        </p:blipFill>
        <p:spPr>
          <a:xfrm>
            <a:off x="166777" y="880675"/>
            <a:ext cx="11872821" cy="5700496"/>
          </a:xfrm>
          <a:prstGeom prst="rect">
            <a:avLst/>
          </a:prstGeom>
        </p:spPr>
      </p:pic>
    </p:spTree>
    <p:extLst>
      <p:ext uri="{BB962C8B-B14F-4D97-AF65-F5344CB8AC3E}">
        <p14:creationId xmlns:p14="http://schemas.microsoft.com/office/powerpoint/2010/main" val="238754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F50C-599D-47D8-AE57-CB96278D95F4}"/>
              </a:ext>
            </a:extLst>
          </p:cNvPr>
          <p:cNvSpPr>
            <a:spLocks noGrp="1"/>
          </p:cNvSpPr>
          <p:nvPr>
            <p:ph type="title"/>
          </p:nvPr>
        </p:nvSpPr>
        <p:spPr/>
        <p:txBody>
          <a:bodyPr/>
          <a:lstStyle/>
          <a:p>
            <a:pPr algn="ctr"/>
            <a:r>
              <a:rPr lang="en-US">
                <a:effectLst>
                  <a:glow rad="38100">
                    <a:prstClr val="black">
                      <a:lumMod val="65000"/>
                      <a:lumOff val="35000"/>
                      <a:alpha val="40000"/>
                    </a:prstClr>
                  </a:glow>
                  <a:outerShdw blurRad="28575" dist="38100" dir="14040000" algn="tl" rotWithShape="0">
                    <a:srgbClr val="000000">
                      <a:alpha val="25000"/>
                    </a:srgbClr>
                  </a:outerShdw>
                </a:effectLst>
              </a:rPr>
              <a:t>Design</a:t>
            </a:r>
          </a:p>
        </p:txBody>
      </p:sp>
      <p:sp>
        <p:nvSpPr>
          <p:cNvPr id="3" name="Content Placeholder 2">
            <a:extLst>
              <a:ext uri="{FF2B5EF4-FFF2-40B4-BE49-F238E27FC236}">
                <a16:creationId xmlns:a16="http://schemas.microsoft.com/office/drawing/2014/main" id="{F7958128-97A5-4302-832B-F1477EEDD324}"/>
              </a:ext>
            </a:extLst>
          </p:cNvPr>
          <p:cNvSpPr>
            <a:spLocks noGrp="1"/>
          </p:cNvSpPr>
          <p:nvPr>
            <p:ph idx="1"/>
          </p:nvPr>
        </p:nvSpPr>
        <p:spPr/>
        <p:txBody>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Design choices and characteristics.</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Clean and Simple UI </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Easy and Intuitive UX</a:t>
            </a:r>
          </a:p>
        </p:txBody>
      </p:sp>
    </p:spTree>
    <p:extLst>
      <p:ext uri="{BB962C8B-B14F-4D97-AF65-F5344CB8AC3E}">
        <p14:creationId xmlns:p14="http://schemas.microsoft.com/office/powerpoint/2010/main" val="375080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5E33-46ED-4011-9E27-62C448862D7F}"/>
              </a:ext>
            </a:extLst>
          </p:cNvPr>
          <p:cNvSpPr>
            <a:spLocks noGrp="1"/>
          </p:cNvSpPr>
          <p:nvPr>
            <p:ph type="title"/>
          </p:nvPr>
        </p:nvSpPr>
        <p:spPr>
          <a:xfrm>
            <a:off x="1104242" y="-328961"/>
            <a:ext cx="9905998" cy="1905000"/>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settings</a:t>
            </a:r>
            <a:endParaRPr lang="en-US"/>
          </a:p>
        </p:txBody>
      </p:sp>
      <p:pic>
        <p:nvPicPr>
          <p:cNvPr id="5" name="Picture 5" descr="Text&#10;&#10;Description automatically generated">
            <a:extLst>
              <a:ext uri="{FF2B5EF4-FFF2-40B4-BE49-F238E27FC236}">
                <a16:creationId xmlns:a16="http://schemas.microsoft.com/office/drawing/2014/main" id="{E4B5135A-39E0-48E7-B473-A7C3AA9E6739}"/>
              </a:ext>
            </a:extLst>
          </p:cNvPr>
          <p:cNvPicPr>
            <a:picLocks noChangeAspect="1"/>
          </p:cNvPicPr>
          <p:nvPr/>
        </p:nvPicPr>
        <p:blipFill>
          <a:blip r:embed="rId2"/>
          <a:stretch>
            <a:fillRect/>
          </a:stretch>
        </p:blipFill>
        <p:spPr>
          <a:xfrm>
            <a:off x="217449" y="1089973"/>
            <a:ext cx="6042101" cy="5467930"/>
          </a:xfrm>
          <a:prstGeom prst="rect">
            <a:avLst/>
          </a:prstGeom>
        </p:spPr>
      </p:pic>
      <p:pic>
        <p:nvPicPr>
          <p:cNvPr id="6" name="Picture 6" descr="Text&#10;&#10;Description automatically generated">
            <a:extLst>
              <a:ext uri="{FF2B5EF4-FFF2-40B4-BE49-F238E27FC236}">
                <a16:creationId xmlns:a16="http://schemas.microsoft.com/office/drawing/2014/main" id="{26E64D1F-E228-4C5A-A23E-BDFC5C2D033B}"/>
              </a:ext>
            </a:extLst>
          </p:cNvPr>
          <p:cNvPicPr>
            <a:picLocks noChangeAspect="1"/>
          </p:cNvPicPr>
          <p:nvPr/>
        </p:nvPicPr>
        <p:blipFill>
          <a:blip r:embed="rId3"/>
          <a:stretch>
            <a:fillRect/>
          </a:stretch>
        </p:blipFill>
        <p:spPr>
          <a:xfrm>
            <a:off x="6490010" y="185854"/>
            <a:ext cx="5503126" cy="4228171"/>
          </a:xfrm>
          <a:prstGeom prst="rect">
            <a:avLst/>
          </a:prstGeom>
        </p:spPr>
      </p:pic>
      <p:pic>
        <p:nvPicPr>
          <p:cNvPr id="7" name="Picture 7" descr="Text&#10;&#10;Description automatically generated">
            <a:extLst>
              <a:ext uri="{FF2B5EF4-FFF2-40B4-BE49-F238E27FC236}">
                <a16:creationId xmlns:a16="http://schemas.microsoft.com/office/drawing/2014/main" id="{39F8FFA0-120D-4563-BAD9-1DA892353BC9}"/>
              </a:ext>
            </a:extLst>
          </p:cNvPr>
          <p:cNvPicPr>
            <a:picLocks noChangeAspect="1"/>
          </p:cNvPicPr>
          <p:nvPr/>
        </p:nvPicPr>
        <p:blipFill>
          <a:blip r:embed="rId4"/>
          <a:stretch>
            <a:fillRect/>
          </a:stretch>
        </p:blipFill>
        <p:spPr>
          <a:xfrm>
            <a:off x="7846741" y="4537941"/>
            <a:ext cx="3152078" cy="2168261"/>
          </a:xfrm>
          <a:prstGeom prst="rect">
            <a:avLst/>
          </a:prstGeom>
        </p:spPr>
      </p:pic>
    </p:spTree>
    <p:extLst>
      <p:ext uri="{BB962C8B-B14F-4D97-AF65-F5344CB8AC3E}">
        <p14:creationId xmlns:p14="http://schemas.microsoft.com/office/powerpoint/2010/main" val="110866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Mesh</vt:lpstr>
      <vt:lpstr>Fake Gram</vt:lpstr>
      <vt:lpstr>synopsis</vt:lpstr>
      <vt:lpstr>Planning &amp; Work Distribution</vt:lpstr>
      <vt:lpstr>PowerPoint Presentation</vt:lpstr>
      <vt:lpstr>Tools</vt:lpstr>
      <vt:lpstr>Azure Dashboard</vt:lpstr>
      <vt:lpstr>Taskboard</vt:lpstr>
      <vt:lpstr>Design</vt:lpstr>
      <vt:lpstr>settings</vt:lpstr>
      <vt:lpstr>Database – Entity Framework</vt:lpstr>
      <vt:lpstr>Authenticate controller</vt:lpstr>
      <vt:lpstr>Controllers - Users</vt:lpstr>
      <vt:lpstr>PowerPoint Presentation</vt:lpstr>
      <vt:lpstr>PowerPoint Presentation</vt:lpstr>
      <vt:lpstr>PowerPoint Presentation</vt:lpstr>
      <vt:lpstr>Questions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2021-03-29T04:17:31Z</dcterms:created>
  <dcterms:modified xsi:type="dcterms:W3CDTF">2021-04-05T22:35:30Z</dcterms:modified>
</cp:coreProperties>
</file>