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700" r:id="rId3"/>
  </p:sldMasterIdLst>
  <p:notesMasterIdLst>
    <p:notesMasterId r:id="rId25"/>
  </p:notesMasterIdLst>
  <p:sldIdLst>
    <p:sldId id="27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55"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56"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57"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58" name="PlaceHolder 5"/>
          <p:cNvSpPr>
            <a:spLocks noGrp="1"/>
          </p:cNvSpPr>
          <p:nvPr>
            <p:ph type="sldNum"/>
          </p:nvPr>
        </p:nvSpPr>
        <p:spPr>
          <a:xfrm>
            <a:off x="4399200" y="9555480"/>
            <a:ext cx="3372840" cy="502560"/>
          </a:xfrm>
          <a:prstGeom prst="rect">
            <a:avLst/>
          </a:prstGeom>
        </p:spPr>
        <p:txBody>
          <a:bodyPr lIns="0" tIns="0" rIns="0" bIns="0" anchor="b"/>
          <a:lstStyle/>
          <a:p>
            <a:pPr algn="r"/>
            <a:fld id="{1AD98364-7276-44E8-AD9E-82C21D89CB85}"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369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tIns="91440" bIns="91440"/>
          <a:lstStyle/>
          <a:p>
            <a:pPr marL="216000" indent="-216000">
              <a:lnSpc>
                <a:spcPct val="150000"/>
              </a:lnSpc>
            </a:pPr>
            <a:r>
              <a:rPr lang="en-US" sz="1100" b="0" strike="noStrike" spc="-1">
                <a:solidFill>
                  <a:srgbClr val="000000"/>
                </a:solidFill>
                <a:uFill>
                  <a:solidFill>
                    <a:srgbClr val="FFFFFF"/>
                  </a:solidFill>
                </a:uFill>
                <a:latin typeface="Arial"/>
              </a:rPr>
              <a:t>Rxtx is used to establish a connection over the serial port, allowing the Arduino and the java code on the host computer to interact with each other. The arduino, using custom functions, calls for specific profile data, and java code on the host computer interprets this request and sends the data over. The arduino then receives this data, and uses it in the program. This allows us to have complex profiles on our users and keep them easily modifiable.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Smart homes are inherently insecure, but they don’t have to be.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All data being held locally means that it cannot be acquired from another location, keeping your data safe and secure. </a:t>
            </a:r>
          </a:p>
          <a:p>
            <a:r>
              <a:rPr lang="en-US" sz="1100" b="0" strike="noStrike" spc="-1">
                <a:solidFill>
                  <a:srgbClr val="000000"/>
                </a:solidFill>
                <a:uFill>
                  <a:solidFill>
                    <a:srgbClr val="FFFFFF"/>
                  </a:solidFill>
                </a:uFill>
                <a:latin typeface="Arial"/>
              </a:rPr>
              <a:t>The cards do not hold any data, so no matter what happens to that card, your data is safe</a:t>
            </a:r>
          </a:p>
          <a:p>
            <a:r>
              <a:rPr lang="en-US" sz="1100" b="0" strike="noStrike" spc="-1">
                <a:solidFill>
                  <a:srgbClr val="000000"/>
                </a:solidFill>
                <a:uFill>
                  <a:solidFill>
                    <a:srgbClr val="FFFFFF"/>
                  </a:solidFill>
                </a:uFill>
                <a:latin typeface="Arial"/>
              </a:rPr>
              <a:t>The cards that we use require an authentication key to be read and to be written to, and this can be changed to help keep the user safe. This makes card duplication or skimming far more challenging.</a:t>
            </a:r>
          </a:p>
          <a:p>
            <a:r>
              <a:rPr lang="en-US" sz="1100" b="0" strike="noStrike" spc="-1">
                <a:solidFill>
                  <a:srgbClr val="000000"/>
                </a:solidFill>
                <a:uFill>
                  <a:solidFill>
                    <a:srgbClr val="FFFFFF"/>
                  </a:solidFill>
                </a:uFill>
                <a:latin typeface="Arial"/>
              </a:rPr>
              <a:t>The system keeps track of who is and isn’t home, which is good for safety, but also will not share that information with anyone who does not have direct access.</a:t>
            </a:r>
          </a:p>
          <a:p>
            <a:r>
              <a:rPr lang="en-US" sz="1100" b="0" strike="noStrike" spc="-1">
                <a:solidFill>
                  <a:srgbClr val="000000"/>
                </a:solidFill>
                <a:uFill>
                  <a:solidFill>
                    <a:srgbClr val="FFFFFF"/>
                  </a:solidFill>
                </a:uFill>
                <a:latin typeface="Arial"/>
              </a:rPr>
              <a:t>All information is passed over wires, keeping the overall system much more secure.</a:t>
            </a:r>
          </a:p>
          <a:p>
            <a:r>
              <a:rPr lang="en-US" sz="1100" b="0" strike="noStrike" spc="-1">
                <a:solidFill>
                  <a:srgbClr val="000000"/>
                </a:solidFill>
                <a:uFill>
                  <a:solidFill>
                    <a:srgbClr val="FFFFFF"/>
                  </a:solidFill>
                </a:uFill>
                <a:latin typeface="Arial"/>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343400"/>
            <a:ext cx="5486040" cy="4114440"/>
          </a:xfrm>
          <a:prstGeom prst="rect">
            <a:avLst/>
          </a:prstGeom>
        </p:spPr>
        <p:txBody>
          <a:bodyPr tIns="91440" bIns="91440"/>
          <a:lstStyle/>
          <a:p>
            <a:pPr marL="216000" indent="-216000">
              <a:lnSpc>
                <a:spcPct val="150000"/>
              </a:lnSpc>
            </a:pPr>
            <a:r>
              <a:rPr lang="en-US" sz="1100" b="0" strike="noStrike" spc="-1">
                <a:solidFill>
                  <a:srgbClr val="000000"/>
                </a:solidFill>
                <a:uFill>
                  <a:solidFill>
                    <a:srgbClr val="FFFFFF"/>
                  </a:solidFill>
                </a:uFill>
                <a:latin typeface="Arial"/>
              </a:rPr>
              <a:t>It was difficult to learn to control the PN532 because of poor documentation and deprecated libraries were often referenced, yet near impossible to use. </a:t>
            </a:r>
          </a:p>
          <a:p>
            <a:pPr marL="216000" indent="-216000">
              <a:lnSpc>
                <a:spcPct val="150000"/>
              </a:lnSpc>
            </a:pPr>
            <a:r>
              <a:rPr lang="en-US" sz="1100" b="0" strike="noStrike" spc="-1">
                <a:solidFill>
                  <a:srgbClr val="000000"/>
                </a:solidFill>
                <a:uFill>
                  <a:solidFill>
                    <a:srgbClr val="FFFFFF"/>
                  </a:solidFill>
                </a:uFill>
                <a:latin typeface="Arial"/>
              </a:rPr>
              <a:t>Storing files in the arduino was not feasible, so we had to create a system to allow for information to flow between the two systems.</a:t>
            </a:r>
          </a:p>
          <a:p>
            <a:pPr marL="216000" indent="-216000">
              <a:lnSpc>
                <a:spcPct val="150000"/>
              </a:lnSpc>
            </a:pPr>
            <a:r>
              <a:rPr lang="en-US" sz="1100" b="0" strike="noStrike" spc="-1">
                <a:solidFill>
                  <a:srgbClr val="000000"/>
                </a:solidFill>
                <a:uFill>
                  <a:solidFill>
                    <a:srgbClr val="FFFFFF"/>
                  </a:solidFill>
                </a:uFill>
                <a:latin typeface="Arial"/>
              </a:rPr>
              <a:t>Arduino is written in a deriviative of C, which required us t ore-learn a language that we had not practiced in some time.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Our goal was to learn and have fun, which is something we accomplished.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694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Point to components If possible</a:t>
            </a:r>
          </a:p>
          <a:p>
            <a:endParaRPr lang="en-US" sz="1100" b="0" strike="noStrike" spc="-1">
              <a:solidFill>
                <a:srgbClr val="000000"/>
              </a:solidFill>
              <a:uFill>
                <a:solidFill>
                  <a:srgbClr val="FFFFFF"/>
                </a:solidFill>
              </a:uFill>
              <a:latin typeface="Arial"/>
            </a:endParaRPr>
          </a:p>
          <a:p>
            <a:r>
              <a:rPr lang="en-US" sz="1100" b="0" strike="noStrike" spc="-1">
                <a:solidFill>
                  <a:srgbClr val="000000"/>
                </a:solidFill>
                <a:uFill>
                  <a:solidFill>
                    <a:srgbClr val="FFFFFF"/>
                  </a:solidFill>
                </a:uFill>
                <a:latin typeface="Arial"/>
              </a:rPr>
              <a:t>‘We have 3 different colored LEDs that are analogous for a lighting system”</a:t>
            </a:r>
          </a:p>
          <a:p>
            <a:r>
              <a:rPr lang="en-US" sz="1100" b="0" strike="noStrike" spc="-1">
                <a:solidFill>
                  <a:srgbClr val="000000"/>
                </a:solidFill>
                <a:uFill>
                  <a:solidFill>
                    <a:srgbClr val="FFFFFF"/>
                  </a:solidFill>
                </a:uFill>
                <a:latin typeface="Arial"/>
              </a:rPr>
              <a:t>“This servo would theoretically be connected to the locking system of a door, allowing it to be opened or closed on command”</a:t>
            </a:r>
          </a:p>
          <a:p>
            <a:endParaRPr lang="en-US" sz="11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Walk through the overall process from the point of view of the user-- </a:t>
            </a:r>
          </a:p>
          <a:p>
            <a:endParaRPr lang="en-US" sz="1100" b="0" strike="noStrike" spc="-1">
              <a:solidFill>
                <a:srgbClr val="000000"/>
              </a:solidFill>
              <a:uFill>
                <a:solidFill>
                  <a:srgbClr val="FFFFFF"/>
                </a:solidFill>
              </a:uFill>
              <a:latin typeface="Arial"/>
            </a:endParaRPr>
          </a:p>
          <a:p>
            <a:r>
              <a:rPr lang="en-US" sz="1100" b="0" strike="noStrike" spc="-1">
                <a:solidFill>
                  <a:srgbClr val="000000"/>
                </a:solidFill>
                <a:uFill>
                  <a:solidFill>
                    <a:srgbClr val="FFFFFF"/>
                  </a:solidFill>
                </a:uFill>
                <a:latin typeface="Arial"/>
              </a:rPr>
              <a:t>“The user uses their RFID card (show) to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Recall that PN532 is the Adafruit part that allows for RFID readinf and writing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343400"/>
            <a:ext cx="5486040" cy="4114440"/>
          </a:xfrm>
          <a:prstGeom prst="rect">
            <a:avLst/>
          </a:prstGeom>
        </p:spPr>
        <p:txBody>
          <a:bodyPr tIns="91440" bIns="91440"/>
          <a:lstStyle/>
          <a:p>
            <a:r>
              <a:rPr lang="en-US" sz="1100" b="0" strike="noStrike" spc="-1">
                <a:solidFill>
                  <a:srgbClr val="000000"/>
                </a:solidFill>
                <a:uFill>
                  <a:solidFill>
                    <a:srgbClr val="FFFFFF"/>
                  </a:solidFill>
                </a:uFill>
                <a:latin typeface="Arial"/>
              </a:rPr>
              <a:t>Inter-integrated circuit: multi-master, multi-slave</a:t>
            </a:r>
          </a:p>
          <a:p>
            <a:r>
              <a:rPr lang="en-US" sz="1100" b="0" strike="noStrike" spc="-1">
                <a:solidFill>
                  <a:srgbClr val="000000"/>
                </a:solidFill>
                <a:uFill>
                  <a:solidFill>
                    <a:srgbClr val="FFFFFF"/>
                  </a:solidFill>
                </a:uFill>
                <a:latin typeface="Arial"/>
              </a:rPr>
              <a:t>Serial Peripheral Interface: Master, many slave</a:t>
            </a:r>
          </a:p>
          <a:p>
            <a:endParaRPr lang="en-US" sz="1100" b="0" strike="noStrike" spc="-1">
              <a:solidFill>
                <a:srgbClr val="000000"/>
              </a:solidFill>
              <a:uFill>
                <a:solidFill>
                  <a:srgbClr val="FFFFFF"/>
                </a:solidFill>
              </a:uFill>
              <a:latin typeface="Arial"/>
            </a:endParaRPr>
          </a:p>
          <a:p>
            <a:r>
              <a:rPr lang="en-US" sz="1100" b="0" strike="noStrike" spc="-1">
                <a:solidFill>
                  <a:srgbClr val="000000"/>
                </a:solidFill>
                <a:uFill>
                  <a:solidFill>
                    <a:srgbClr val="FFFFFF"/>
                  </a:solidFill>
                </a:uFill>
                <a:latin typeface="Arial"/>
              </a:rPr>
              <a:t>We don’t care about the nuances of slave and master architectures because we only have one relevant board.</a:t>
            </a:r>
          </a:p>
          <a:p>
            <a:endParaRPr lang="en-US" sz="1100" b="0" strike="noStrike" spc="-1">
              <a:solidFill>
                <a:srgbClr val="000000"/>
              </a:solidFill>
              <a:uFill>
                <a:solidFill>
                  <a:srgbClr val="FFFFFF"/>
                </a:solidFill>
              </a:uFill>
              <a:latin typeface="Arial"/>
            </a:endParaRPr>
          </a:p>
          <a:p>
            <a:r>
              <a:rPr lang="en-US" sz="1100" b="0" strike="noStrike" spc="-1">
                <a:solidFill>
                  <a:srgbClr val="000000"/>
                </a:solidFill>
                <a:uFill>
                  <a:solidFill>
                    <a:srgbClr val="FFFFFF"/>
                  </a:solidFill>
                </a:uFill>
                <a:latin typeface="Arial"/>
              </a:rPr>
              <a:t>We are dealing with a tiny amount of data, so doesn’t matter</a:t>
            </a:r>
          </a:p>
          <a:p>
            <a:endParaRPr lang="en-US" sz="1100" b="0" strike="noStrike" spc="-1">
              <a:solidFill>
                <a:srgbClr val="000000"/>
              </a:solidFill>
              <a:uFill>
                <a:solidFill>
                  <a:srgbClr val="FFFFFF"/>
                </a:solidFill>
              </a:uFill>
              <a:latin typeface="Arial"/>
            </a:endParaRPr>
          </a:p>
          <a:p>
            <a:r>
              <a:rPr lang="en-US" sz="1100" b="0" strike="noStrike" spc="-1">
                <a:solidFill>
                  <a:srgbClr val="000000"/>
                </a:solidFill>
                <a:uFill>
                  <a:solidFill>
                    <a:srgbClr val="FFFFFF"/>
                  </a:solidFill>
                </a:uFill>
                <a:latin typeface="Arial"/>
              </a:rPr>
              <a:t>SPI requires 4 wires to keep track of, I2C only needs 2, so I2C is easier</a:t>
            </a:r>
          </a:p>
          <a:p>
            <a:r>
              <a:rPr lang="en-US" sz="1100" b="0" strike="noStrike" spc="-1">
                <a:solidFill>
                  <a:srgbClr val="000000"/>
                </a:solidFill>
                <a:uFill>
                  <a:solidFill>
                    <a:srgbClr val="FFFFFF"/>
                  </a:solidFill>
                </a:uFill>
                <a:latin typeface="Arial"/>
              </a:rPr>
              <a:t>Given our project, we don’t need the extra speed, but want the simplicity</a:t>
            </a:r>
          </a:p>
          <a:p>
            <a:endParaRPr lang="en-US" sz="1100" b="0" strike="noStrike" spc="-1">
              <a:solidFill>
                <a:srgbClr val="000000"/>
              </a:solidFill>
              <a:uFill>
                <a:solidFill>
                  <a:srgbClr val="FFFFFF"/>
                </a:solidFill>
              </a:uFill>
              <a:latin typeface="Arial"/>
            </a:endParaRPr>
          </a:p>
          <a:p>
            <a:endParaRPr lang="en-US" sz="11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tIns="91440" bIns="91440"/>
          <a:lstStyle/>
          <a:p>
            <a:pPr marL="216000" indent="-216000">
              <a:lnSpc>
                <a:spcPct val="150000"/>
              </a:lnSpc>
            </a:pPr>
            <a:r>
              <a:rPr lang="en-US" sz="1100" b="0" strike="noStrike" spc="-1">
                <a:solidFill>
                  <a:srgbClr val="000000"/>
                </a:solidFill>
                <a:uFill>
                  <a:solidFill>
                    <a:srgbClr val="FFFFFF"/>
                  </a:solidFill>
                </a:uFill>
                <a:latin typeface="Arial"/>
              </a:rPr>
              <a:t>The libraries that we attempted to learn off of did not work in many cases, making it difficult to learn from</a:t>
            </a:r>
          </a:p>
          <a:p>
            <a:pPr marL="216000" indent="-216000">
              <a:lnSpc>
                <a:spcPct val="150000"/>
              </a:lnSpc>
            </a:pPr>
            <a:r>
              <a:rPr lang="en-US" sz="1100" b="0" strike="noStrike" spc="-1">
                <a:solidFill>
                  <a:srgbClr val="000000"/>
                </a:solidFill>
                <a:uFill>
                  <a:solidFill>
                    <a:srgbClr val="FFFFFF"/>
                  </a:solidFill>
                </a:uFill>
                <a:latin typeface="Arial"/>
              </a:rPr>
              <a:t> </a:t>
            </a:r>
          </a:p>
          <a:p>
            <a:pPr marL="216000" indent="-216000">
              <a:lnSpc>
                <a:spcPct val="150000"/>
              </a:lnSpc>
            </a:pPr>
            <a:r>
              <a:rPr lang="en-US" sz="1100" b="0" strike="noStrike" spc="-1">
                <a:solidFill>
                  <a:srgbClr val="000000"/>
                </a:solidFill>
                <a:uFill>
                  <a:solidFill>
                    <a:srgbClr val="FFFFFF"/>
                  </a:solidFill>
                </a:uFill>
                <a:latin typeface="Arial"/>
              </a:rPr>
              <a:t>Nfc.readPassiveTargetID() is a void function that takes information from the blocks and prints them directly to serial port, preventing us from taking that output and comparing it.</a:t>
            </a:r>
          </a:p>
          <a:p>
            <a:pPr marL="216000" indent="-216000">
              <a:lnSpc>
                <a:spcPct val="150000"/>
              </a:lnSpc>
            </a:pPr>
            <a:r>
              <a:rPr lang="en-US" sz="1100" b="0" strike="noStrike" spc="-1">
                <a:solidFill>
                  <a:srgbClr val="000000"/>
                </a:solidFill>
                <a:uFill>
                  <a:solidFill>
                    <a:srgbClr val="FFFFFF"/>
                  </a:solidFill>
                </a:uFill>
                <a:latin typeface="Arial"/>
              </a:rPr>
              <a:t>As a result, we had to use read from the uid (easy) and use this to generate a more unique identification number, which does work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6040" cy="4114440"/>
          </a:xfrm>
          <a:prstGeom prst="rect">
            <a:avLst/>
          </a:prstGeom>
        </p:spPr>
        <p:txBody>
          <a:bodyPr tIns="91440" bIns="91440"/>
          <a:lstStyle/>
          <a:p>
            <a:pPr marL="216000" indent="-216000">
              <a:lnSpc>
                <a:spcPct val="150000"/>
              </a:lnSpc>
            </a:pPr>
            <a:r>
              <a:rPr lang="en-US" sz="1100" b="0" strike="noStrike" spc="-1">
                <a:solidFill>
                  <a:srgbClr val="000000"/>
                </a:solidFill>
                <a:uFill>
                  <a:solidFill>
                    <a:srgbClr val="FFFFFF"/>
                  </a:solidFill>
                </a:uFill>
                <a:latin typeface="Arial"/>
              </a:rPr>
              <a:t>This could easilty be expanded to help with general tasks around cooking, or with broader concepts like temperature. </a:t>
            </a:r>
          </a:p>
          <a:p>
            <a:pPr marL="216000" indent="-216000">
              <a:lnSpc>
                <a:spcPct val="150000"/>
              </a:lnSpc>
            </a:pPr>
            <a:r>
              <a:rPr lang="en-US" sz="1100" b="0" strike="noStrike" spc="-1">
                <a:solidFill>
                  <a:srgbClr val="000000"/>
                </a:solidFill>
                <a:uFill>
                  <a:solidFill>
                    <a:srgbClr val="FFFFFF"/>
                  </a:solidFill>
                </a:uFill>
                <a:latin typeface="Arial"/>
              </a:rPr>
              <a:t>The system has a range of acceptable times for making toast, and picks randomly from within that range. The user then says if they approve, disaaprove, or are indifferent, and the range changes accordingly so that it can lock in on what the user wants. This differs from type of bread, as well.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343400"/>
            <a:ext cx="5486040" cy="4114440"/>
          </a:xfrm>
          <a:prstGeom prst="rect">
            <a:avLst/>
          </a:prstGeom>
        </p:spPr>
        <p:txBody>
          <a:bodyPr tIns="91440" bIns="91440"/>
          <a:lstStyle/>
          <a:p>
            <a:pPr marL="216000" indent="-216000">
              <a:lnSpc>
                <a:spcPct val="150000"/>
              </a:lnSpc>
            </a:pPr>
            <a:r>
              <a:rPr lang="en-US" sz="1100" b="0" strike="noStrike" spc="-1">
                <a:solidFill>
                  <a:srgbClr val="000000"/>
                </a:solidFill>
                <a:uFill>
                  <a:solidFill>
                    <a:srgbClr val="FFFFFF"/>
                  </a:solidFill>
                </a:uFill>
                <a:latin typeface="Arial"/>
              </a:rPr>
              <a:t>The system defaults to what you left it like, but makes it easy to change factors like the brightness and color of the LEDs. The code will keep track of how it is modified, and decides based off of what it is moved to what the user likes for brightness and color, and will use this in picking the settings for the next time that it is turned 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343400"/>
            <a:ext cx="5486040" cy="4114440"/>
          </a:xfrm>
          <a:prstGeom prst="rect">
            <a:avLst/>
          </a:prstGeom>
        </p:spPr>
        <p:txBody>
          <a:bodyPr tIns="91440" bIns="91440"/>
          <a:lstStyle/>
          <a:p>
            <a:pPr marL="216000" indent="-216000">
              <a:lnSpc>
                <a:spcPct val="150000"/>
              </a:lnSpc>
            </a:pPr>
            <a:r>
              <a:rPr lang="en-US" sz="1100" b="0" strike="noStrike" spc="-1">
                <a:solidFill>
                  <a:srgbClr val="000000"/>
                </a:solidFill>
                <a:uFill>
                  <a:solidFill>
                    <a:srgbClr val="FFFFFF"/>
                  </a:solidFill>
                </a:uFill>
                <a:latin typeface="Arial"/>
              </a:rPr>
              <a:t>The host computer is being used for  communication between the user and the Arduino, but is now also being used to store data as file management local to the arduino is difficult, and we need all the space we can for our program</a:t>
            </a:r>
          </a:p>
          <a:p>
            <a:endParaRPr lang="en-US" sz="11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75" name="Picture 74"/>
          <p:cNvPicPr/>
          <p:nvPr/>
        </p:nvPicPr>
        <p:blipFill>
          <a:blip r:embed="rId2"/>
          <a:stretch/>
        </p:blipFill>
        <p:spPr>
          <a:xfrm>
            <a:off x="2702160" y="1203480"/>
            <a:ext cx="3738960" cy="2982960"/>
          </a:xfrm>
          <a:prstGeom prst="rect">
            <a:avLst/>
          </a:prstGeom>
          <a:ln>
            <a:noFill/>
          </a:ln>
        </p:spPr>
      </p:pic>
      <p:pic>
        <p:nvPicPr>
          <p:cNvPr id="76" name="Picture 75"/>
          <p:cNvPicPr/>
          <p:nvPr/>
        </p:nvPicPr>
        <p:blipFill>
          <a:blip r:embed="rId2"/>
          <a:stretch/>
        </p:blipFill>
        <p:spPr>
          <a:xfrm>
            <a:off x="2702160" y="1203480"/>
            <a:ext cx="373896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30920" y="1889640"/>
            <a:ext cx="8282160" cy="7030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0"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114" name="Picture 113"/>
          <p:cNvPicPr/>
          <p:nvPr/>
        </p:nvPicPr>
        <p:blipFill>
          <a:blip r:embed="rId2"/>
          <a:stretch/>
        </p:blipFill>
        <p:spPr>
          <a:xfrm>
            <a:off x="2702160" y="1203480"/>
            <a:ext cx="3738960" cy="2982960"/>
          </a:xfrm>
          <a:prstGeom prst="rect">
            <a:avLst/>
          </a:prstGeom>
          <a:ln>
            <a:noFill/>
          </a:ln>
        </p:spPr>
      </p:pic>
      <p:pic>
        <p:nvPicPr>
          <p:cNvPr id="115" name="Picture 114"/>
          <p:cNvPicPr/>
          <p:nvPr/>
        </p:nvPicPr>
        <p:blipFill>
          <a:blip r:embed="rId2"/>
          <a:stretch/>
        </p:blipFill>
        <p:spPr>
          <a:xfrm>
            <a:off x="2702160" y="1203480"/>
            <a:ext cx="373896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name="adj" fmla="val 500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5" y="0"/>
            <a:ext cx="9144000" cy="3124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411175" y="644300"/>
            <a:ext cx="8282400" cy="2109000"/>
          </a:xfrm>
          <a:prstGeom prst="rect">
            <a:avLst/>
          </a:prstGeom>
        </p:spPr>
        <p:txBody>
          <a:bodyPr lIns="91425" tIns="91425" rIns="91425" bIns="91425" anchor="b" anchorCtr="0"/>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a:endParaRPr/>
          </a:p>
        </p:txBody>
      </p:sp>
      <p:sp>
        <p:nvSpPr>
          <p:cNvPr id="13" name="Shape 13"/>
          <p:cNvSpPr txBox="1">
            <a:spLocks noGrp="1"/>
          </p:cNvSpPr>
          <p:nvPr>
            <p:ph type="subTitle" idx="1"/>
          </p:nvPr>
        </p:nvSpPr>
        <p:spPr>
          <a:xfrm>
            <a:off x="411175" y="3398250"/>
            <a:ext cx="8282400" cy="1260600"/>
          </a:xfrm>
          <a:prstGeom prst="rect">
            <a:avLst/>
          </a:prstGeom>
        </p:spPr>
        <p:txBody>
          <a:bodyPr lIns="91425" tIns="91425" rIns="91425" bIns="91425" anchor="ctr" anchorCtr="0"/>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381726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430800" y="1889700"/>
            <a:ext cx="8282400" cy="1516500"/>
          </a:xfrm>
          <a:prstGeom prst="rect">
            <a:avLst/>
          </a:prstGeom>
        </p:spPr>
        <p:txBody>
          <a:bodyPr lIns="91425" tIns="91425" rIns="91425" bIns="91425" anchor="ctr" anchorCtr="0"/>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03304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1" name="Shape 21"/>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6527461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6" name="Shape 26"/>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468825"/>
            <a:ext cx="3999900" cy="3099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468825"/>
            <a:ext cx="3999900" cy="3099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45380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85818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w="19050" cap="flat" cmpd="sng">
            <a:solidFill>
              <a:schemeClr val="dk2"/>
            </a:solidFill>
            <a:prstDash val="lgDash"/>
            <a:round/>
            <a:headEnd type="none" w="med" len="med"/>
            <a:tailEnd type="none" w="med" len="med"/>
          </a:ln>
        </p:spPr>
      </p:cxnSp>
      <p:sp>
        <p:nvSpPr>
          <p:cNvPr id="35" name="Shape 35"/>
          <p:cNvSpPr txBox="1">
            <a:spLocks noGrp="1"/>
          </p:cNvSpPr>
          <p:nvPr>
            <p:ph type="title"/>
          </p:nvPr>
        </p:nvSpPr>
        <p:spPr>
          <a:xfrm>
            <a:off x="311700" y="6318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6" name="Shape 36"/>
          <p:cNvSpPr txBox="1">
            <a:spLocks noGrp="1"/>
          </p:cNvSpPr>
          <p:nvPr>
            <p:ph type="body" idx="1"/>
          </p:nvPr>
        </p:nvSpPr>
        <p:spPr>
          <a:xfrm>
            <a:off x="311700" y="1618203"/>
            <a:ext cx="2808000" cy="29508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077191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90250" y="528900"/>
            <a:ext cx="5678100" cy="4085700"/>
          </a:xfrm>
          <a:prstGeom prst="rect">
            <a:avLst/>
          </a:prstGeom>
        </p:spPr>
        <p:txBody>
          <a:bodyPr lIns="91425" tIns="91425" rIns="91425" bIns="91425" anchor="ctr" anchorCtr="0"/>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extLst>
      <p:ext uri="{BB962C8B-B14F-4D97-AF65-F5344CB8AC3E}">
        <p14:creationId xmlns:p14="http://schemas.microsoft.com/office/powerpoint/2010/main" val="1649765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1"/>
        </a:solidFill>
        <a:effectLst/>
      </p:bgPr>
    </p:bg>
    <p:spTree>
      <p:nvGrpSpPr>
        <p:cNvPr id="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577200" cy="0"/>
          </a:xfrm>
          <a:prstGeom prst="straightConnector1">
            <a:avLst/>
          </a:prstGeom>
          <a:noFill/>
          <a:ln w="19050" cap="flat" cmpd="sng">
            <a:solidFill>
              <a:schemeClr val="dk1"/>
            </a:solidFill>
            <a:prstDash val="lgDash"/>
            <a:round/>
            <a:headEnd type="none" w="med" len="med"/>
            <a:tailEnd type="none" w="med" len="med"/>
          </a:ln>
        </p:spPr>
      </p:cxnSp>
      <p:sp>
        <p:nvSpPr>
          <p:cNvPr id="44" name="Shape 44"/>
          <p:cNvSpPr txBox="1">
            <a:spLocks noGrp="1"/>
          </p:cNvSpPr>
          <p:nvPr>
            <p:ph type="title"/>
          </p:nvPr>
        </p:nvSpPr>
        <p:spPr>
          <a:xfrm>
            <a:off x="265500" y="1078750"/>
            <a:ext cx="4045200" cy="1789200"/>
          </a:xfrm>
          <a:prstGeom prst="rect">
            <a:avLst/>
          </a:prstGeom>
        </p:spPr>
        <p:txBody>
          <a:bodyPr lIns="91425" tIns="91425" rIns="91425" bIns="91425" anchor="b" anchorCtr="0"/>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a:endParaRPr/>
          </a:p>
        </p:txBody>
      </p:sp>
      <p:sp>
        <p:nvSpPr>
          <p:cNvPr id="45" name="Shape 45"/>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508978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02964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w="28575" cap="flat" cmpd="sng">
            <a:solidFill>
              <a:schemeClr val="dk1"/>
            </a:solidFill>
            <a:prstDash val="lgDash"/>
            <a:round/>
            <a:headEnd type="none" w="med" len="med"/>
            <a:tailEnd type="none" w="med" len="med"/>
          </a:ln>
        </p:spPr>
      </p:cxnSp>
      <p:sp>
        <p:nvSpPr>
          <p:cNvPr id="53" name="Shape 53"/>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a:endParaRPr/>
          </a:p>
        </p:txBody>
      </p:sp>
      <p:sp>
        <p:nvSpPr>
          <p:cNvPr id="54" name="Shape 54"/>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2664759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69923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30920" y="1889640"/>
            <a:ext cx="8282160" cy="7030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30920" y="1889640"/>
            <a:ext cx="8282160" cy="151632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429120" y="1275480"/>
            <a:ext cx="613800" cy="360"/>
          </a:xfrm>
          <a:custGeom>
            <a:avLst/>
            <a:gdLst/>
            <a:ahLst/>
            <a:cxnLst/>
            <a:rect l="l" t="t" r="r" b="b"/>
            <a:pathLst>
              <a:path w="21600" h="21600">
                <a:moveTo>
                  <a:pt x="0" y="0"/>
                </a:moveTo>
                <a:lnTo>
                  <a:pt x="21600" y="21600"/>
                </a:lnTo>
              </a:path>
            </a:pathLst>
          </a:custGeom>
          <a:noFill/>
          <a:ln w="19080">
            <a:solidFill>
              <a:schemeClr val="dk2"/>
            </a:solidFill>
            <a:custDash>
              <a:ds d="800000" sp="300000"/>
            </a:custDash>
            <a:round/>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311760" y="372600"/>
            <a:ext cx="8520120" cy="73332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1" name="PlaceHolder 3"/>
          <p:cNvSpPr>
            <a:spLocks noGrp="1"/>
          </p:cNvSpPr>
          <p:nvPr>
            <p:ph type="body"/>
          </p:nvPr>
        </p:nvSpPr>
        <p:spPr>
          <a:xfrm>
            <a:off x="311760" y="1468800"/>
            <a:ext cx="8520120" cy="3099600"/>
          </a:xfrm>
          <a:prstGeom prst="rect">
            <a:avLst/>
          </a:prstGeom>
        </p:spPr>
        <p:txBody>
          <a:bodyPr tIns="91440" bIns="9144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42" name="PlaceHolder 4"/>
          <p:cNvSpPr>
            <a:spLocks noGrp="1"/>
          </p:cNvSpPr>
          <p:nvPr>
            <p:ph type="sldNum"/>
          </p:nvPr>
        </p:nvSpPr>
        <p:spPr>
          <a:xfrm>
            <a:off x="8472600" y="4663080"/>
            <a:ext cx="548280" cy="393120"/>
          </a:xfrm>
          <a:prstGeom prst="rect">
            <a:avLst/>
          </a:prstGeom>
        </p:spPr>
        <p:txBody>
          <a:bodyPr tIns="91440" bIns="91440" anchor="ctr"/>
          <a:lstStyle/>
          <a:p>
            <a:pPr>
              <a:lnSpc>
                <a:spcPct val="100000"/>
              </a:lnSpc>
            </a:pPr>
            <a:fld id="{7FA50F1B-141B-413A-85AF-836F899575B3}" type="slidenum">
              <a:rPr lang="en-US" sz="1400" b="0" strike="noStrike" spc="-1">
                <a:solidFill>
                  <a:srgbClr val="000000"/>
                </a:solidFill>
                <a:uFill>
                  <a:solidFill>
                    <a:srgbClr val="FFFFFF"/>
                  </a:solidFill>
                </a:uFill>
                <a:latin typeface="Arial"/>
                <a:ea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91D63"/>
        </a:solidFill>
        <a:effectLst/>
      </p:bgPr>
    </p:bg>
    <p:spTree>
      <p:nvGrpSpPr>
        <p:cNvPr id="1" name=""/>
        <p:cNvGrpSpPr/>
        <p:nvPr/>
      </p:nvGrpSpPr>
      <p:grpSpPr>
        <a:xfrm>
          <a:off x="0" y="0"/>
          <a:ext cx="0" cy="0"/>
          <a:chOff x="0" y="0"/>
          <a:chExt cx="0" cy="0"/>
        </a:xfrm>
      </p:grpSpPr>
      <p:sp>
        <p:nvSpPr>
          <p:cNvPr id="77" name="CustomShape 1"/>
          <p:cNvSpPr/>
          <p:nvPr/>
        </p:nvSpPr>
        <p:spPr>
          <a:xfrm>
            <a:off x="4572000" y="0"/>
            <a:ext cx="4571640" cy="514332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78" name="CustomShape 2"/>
          <p:cNvSpPr/>
          <p:nvPr/>
        </p:nvSpPr>
        <p:spPr>
          <a:xfrm>
            <a:off x="5029560" y="4495680"/>
            <a:ext cx="576720" cy="360"/>
          </a:xfrm>
          <a:custGeom>
            <a:avLst/>
            <a:gdLst/>
            <a:ahLst/>
            <a:cxnLst/>
            <a:rect l="l" t="t" r="r" b="b"/>
            <a:pathLst>
              <a:path w="21600" h="21600">
                <a:moveTo>
                  <a:pt x="0" y="0"/>
                </a:moveTo>
                <a:lnTo>
                  <a:pt x="21600" y="21600"/>
                </a:lnTo>
              </a:path>
            </a:pathLst>
          </a:custGeom>
          <a:noFill/>
          <a:ln w="19080">
            <a:solidFill>
              <a:schemeClr val="dk1"/>
            </a:solidFill>
            <a:custDash>
              <a:ds d="800000" sp="300000"/>
            </a:custDash>
            <a:round/>
          </a:ln>
        </p:spPr>
        <p:style>
          <a:lnRef idx="0">
            <a:scrgbClr r="0" g="0" b="0"/>
          </a:lnRef>
          <a:fillRef idx="0">
            <a:scrgbClr r="0" g="0" b="0"/>
          </a:fillRef>
          <a:effectRef idx="0">
            <a:scrgbClr r="0" g="0" b="0"/>
          </a:effectRef>
          <a:fontRef idx="minor"/>
        </p:style>
      </p:sp>
      <p:sp>
        <p:nvSpPr>
          <p:cNvPr id="79" name="PlaceHolder 3"/>
          <p:cNvSpPr>
            <a:spLocks noGrp="1"/>
          </p:cNvSpPr>
          <p:nvPr>
            <p:ph type="title"/>
          </p:nvPr>
        </p:nvSpPr>
        <p:spPr>
          <a:xfrm>
            <a:off x="265680" y="1078920"/>
            <a:ext cx="4044960" cy="178884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80" name="PlaceHolder 4"/>
          <p:cNvSpPr>
            <a:spLocks noGrp="1"/>
          </p:cNvSpPr>
          <p:nvPr>
            <p:ph type="body"/>
          </p:nvPr>
        </p:nvSpPr>
        <p:spPr>
          <a:xfrm>
            <a:off x="4939560" y="724320"/>
            <a:ext cx="3836520" cy="3694680"/>
          </a:xfrm>
          <a:prstGeom prst="rect">
            <a:avLst/>
          </a:prstGeom>
        </p:spPr>
        <p:txBody>
          <a:bodyPr tIns="91440" bIns="91440" anchor="ctr"/>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Source Code Pro"/>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81" name="PlaceHolder 5"/>
          <p:cNvSpPr>
            <a:spLocks noGrp="1"/>
          </p:cNvSpPr>
          <p:nvPr>
            <p:ph type="sldNum"/>
          </p:nvPr>
        </p:nvSpPr>
        <p:spPr>
          <a:xfrm>
            <a:off x="8472600" y="4663080"/>
            <a:ext cx="548280" cy="393120"/>
          </a:xfrm>
          <a:prstGeom prst="rect">
            <a:avLst/>
          </a:prstGeom>
        </p:spPr>
        <p:txBody>
          <a:bodyPr tIns="91440" bIns="91440" anchor="ctr"/>
          <a:lstStyle/>
          <a:p>
            <a:pPr>
              <a:lnSpc>
                <a:spcPct val="100000"/>
              </a:lnSpc>
            </a:pPr>
            <a:fld id="{BFD947DA-5084-4199-AF24-3DB1064C9EDF}" type="slidenum">
              <a:rPr lang="en-US" sz="1400" b="0" strike="noStrike" spc="-1">
                <a:solidFill>
                  <a:srgbClr val="000000"/>
                </a:solidFill>
                <a:uFill>
                  <a:solidFill>
                    <a:srgbClr val="FFFFFF"/>
                  </a:solidFill>
                </a:uFill>
                <a:latin typeface="Arial"/>
                <a:ea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72500"/>
            <a:ext cx="8520600" cy="733500"/>
          </a:xfrm>
          <a:prstGeom prst="rect">
            <a:avLst/>
          </a:prstGeom>
          <a:noFill/>
          <a:ln>
            <a:noFill/>
          </a:ln>
        </p:spPr>
        <p:txBody>
          <a:bodyPr lIns="91425" tIns="91425" rIns="91425" bIns="91425" anchor="b"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468825"/>
            <a:ext cx="8520600" cy="3099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endParaRPr lang="en" sz="1000">
              <a:solidFill>
                <a:schemeClr val="dk2"/>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115013935"/>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510450" y="356050"/>
            <a:ext cx="8123100" cy="791100"/>
          </a:xfrm>
          <a:prstGeom prst="rect">
            <a:avLst/>
          </a:prstGeom>
        </p:spPr>
        <p:txBody>
          <a:bodyPr lIns="91425" tIns="91425" rIns="91425" bIns="91425" anchor="b" anchorCtr="0">
            <a:noAutofit/>
          </a:bodyPr>
          <a:lstStyle/>
          <a:p>
            <a:pPr lvl="0">
              <a:spcBef>
                <a:spcPts val="0"/>
              </a:spcBef>
              <a:buNone/>
            </a:pPr>
            <a:r>
              <a:rPr lang="en"/>
              <a:t>Introducing</a:t>
            </a:r>
          </a:p>
        </p:txBody>
      </p:sp>
      <p:sp>
        <p:nvSpPr>
          <p:cNvPr id="63" name="Shape 63"/>
          <p:cNvSpPr txBox="1">
            <a:spLocks noGrp="1"/>
          </p:cNvSpPr>
          <p:nvPr>
            <p:ph type="subTitle" idx="1"/>
          </p:nvPr>
        </p:nvSpPr>
        <p:spPr>
          <a:xfrm>
            <a:off x="411175" y="3398250"/>
            <a:ext cx="8282400" cy="1260600"/>
          </a:xfrm>
          <a:prstGeom prst="rect">
            <a:avLst/>
          </a:prstGeom>
        </p:spPr>
        <p:txBody>
          <a:bodyPr lIns="91425" tIns="91425" rIns="91425" bIns="91425" anchor="ctr" anchorCtr="0">
            <a:noAutofit/>
          </a:bodyPr>
          <a:lstStyle/>
          <a:p>
            <a:pPr lvl="0">
              <a:spcBef>
                <a:spcPts val="0"/>
              </a:spcBef>
              <a:buNone/>
            </a:pPr>
            <a:r>
              <a:rPr lang="en" sz="2000"/>
              <a:t>Chris Thierauf, Jared Nussbaum, Leonardo Costa, and Daniel Coley</a:t>
            </a:r>
          </a:p>
        </p:txBody>
      </p:sp>
      <p:pic>
        <p:nvPicPr>
          <p:cNvPr id="64" name="Shape 64"/>
          <p:cNvPicPr preferRelativeResize="0"/>
          <p:nvPr/>
        </p:nvPicPr>
        <p:blipFill>
          <a:blip r:embed="rId3">
            <a:alphaModFix/>
          </a:blip>
          <a:stretch>
            <a:fillRect/>
          </a:stretch>
        </p:blipFill>
        <p:spPr>
          <a:xfrm>
            <a:off x="2718529" y="1115250"/>
            <a:ext cx="3706933" cy="1874949"/>
          </a:xfrm>
          <a:prstGeom prst="rect">
            <a:avLst/>
          </a:prstGeom>
          <a:noFill/>
          <a:ln>
            <a:noFill/>
          </a:ln>
        </p:spPr>
      </p:pic>
    </p:spTree>
    <p:extLst>
      <p:ext uri="{BB962C8B-B14F-4D97-AF65-F5344CB8AC3E}">
        <p14:creationId xmlns:p14="http://schemas.microsoft.com/office/powerpoint/2010/main" val="68472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Shape 89"/>
          <p:cNvPicPr/>
          <p:nvPr/>
        </p:nvPicPr>
        <p:blipFill>
          <a:blip r:embed="rId3"/>
          <a:stretch/>
        </p:blipFill>
        <p:spPr>
          <a:xfrm>
            <a:off x="2104920" y="1324080"/>
            <a:ext cx="4933440" cy="2495160"/>
          </a:xfrm>
          <a:prstGeom prst="rect">
            <a:avLst/>
          </a:prstGeom>
          <a:ln>
            <a:noFill/>
          </a:ln>
        </p:spPr>
      </p:pic>
      <p:sp>
        <p:nvSpPr>
          <p:cNvPr id="183"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Simplify Toast</a:t>
            </a:r>
            <a:endParaRPr lang="en-US" sz="1400" b="0" strike="noStrike" spc="-1">
              <a:solidFill>
                <a:srgbClr val="000000"/>
              </a:solidFill>
              <a:uFill>
                <a:solidFill>
                  <a:srgbClr val="FFFFFF"/>
                </a:solidFill>
              </a:uFill>
              <a:latin typeface="Arial"/>
            </a:endParaRPr>
          </a:p>
        </p:txBody>
      </p:sp>
      <p:sp>
        <p:nvSpPr>
          <p:cNvPr id="184" name="TextShape 2"/>
          <p:cNvSpPr txBox="1"/>
          <p:nvPr/>
        </p:nvSpPr>
        <p:spPr>
          <a:xfrm>
            <a:off x="311760" y="1380960"/>
            <a:ext cx="8520120" cy="3099600"/>
          </a:xfrm>
          <a:prstGeom prst="rect">
            <a:avLst/>
          </a:prstGeom>
          <a:noFill/>
          <a:ln>
            <a:noFill/>
          </a:ln>
        </p:spPr>
        <p:txBody>
          <a:bodyPr tIns="91440" bIns="91440"/>
          <a:lstStyle/>
          <a:p>
            <a:pPr marL="457200" indent="-418680">
              <a:lnSpc>
                <a:spcPct val="150000"/>
              </a:lnSpc>
            </a:pPr>
            <a:r>
              <a:rPr lang="en-US" sz="3000" b="0" strike="noStrike" spc="-1">
                <a:solidFill>
                  <a:srgbClr val="424242"/>
                </a:solidFill>
                <a:uFill>
                  <a:solidFill>
                    <a:srgbClr val="FFFFFF"/>
                  </a:solidFill>
                </a:uFill>
                <a:latin typeface="Source Code Pro"/>
                <a:ea typeface="Source Code Pro"/>
              </a:rPr>
              <a:t>-Toast serves as a proof of concept</a:t>
            </a:r>
            <a:endParaRPr lang="en-US" sz="1400" b="0" strike="noStrike" spc="-1">
              <a:solidFill>
                <a:srgbClr val="000000"/>
              </a:solidFill>
              <a:uFill>
                <a:solidFill>
                  <a:srgbClr val="FFFFFF"/>
                </a:solidFill>
              </a:uFill>
              <a:latin typeface="Arial"/>
            </a:endParaRPr>
          </a:p>
          <a:p>
            <a:pPr marL="457200" indent="-418680">
              <a:lnSpc>
                <a:spcPct val="150000"/>
              </a:lnSpc>
            </a:pPr>
            <a:r>
              <a:rPr lang="en-US" sz="3000" b="0" strike="noStrike" spc="-1">
                <a:solidFill>
                  <a:srgbClr val="424242"/>
                </a:solidFill>
                <a:uFill>
                  <a:solidFill>
                    <a:srgbClr val="FFFFFF"/>
                  </a:solidFill>
                </a:uFill>
                <a:latin typeface="Source Code Pro"/>
                <a:ea typeface="Source Code Pro"/>
              </a:rPr>
              <a:t>-The system </a:t>
            </a:r>
            <a:r>
              <a:rPr lang="en-US" sz="3000" b="0" strike="noStrike" spc="-1">
                <a:solidFill>
                  <a:srgbClr val="E91D63"/>
                </a:solidFill>
                <a:uFill>
                  <a:solidFill>
                    <a:srgbClr val="FFFFFF"/>
                  </a:solidFill>
                </a:uFill>
                <a:latin typeface="Source Code Pro"/>
                <a:ea typeface="Source Code Pro"/>
              </a:rPr>
              <a:t>helps you make toast</a:t>
            </a:r>
            <a:r>
              <a:rPr lang="en-US" sz="3000" b="0" strike="noStrike" spc="-1">
                <a:solidFill>
                  <a:srgbClr val="424242"/>
                </a:solidFill>
                <a:uFill>
                  <a:solidFill>
                    <a:srgbClr val="FFFFFF"/>
                  </a:solidFill>
                </a:uFill>
                <a:latin typeface="Source Code Pro"/>
                <a:ea typeface="Source Code Pro"/>
              </a:rPr>
              <a:t> and uses your input to narrow down your preference, </a:t>
            </a:r>
            <a:r>
              <a:rPr lang="en-US" sz="3000" b="0" strike="noStrike" spc="-1">
                <a:solidFill>
                  <a:srgbClr val="E91D63"/>
                </a:solidFill>
                <a:uFill>
                  <a:solidFill>
                    <a:srgbClr val="FFFFFF"/>
                  </a:solidFill>
                </a:uFill>
                <a:latin typeface="Source Code Pro"/>
                <a:ea typeface="Source Code Pro"/>
              </a:rPr>
              <a:t>narrowing the range</a:t>
            </a:r>
            <a:r>
              <a:rPr lang="en-US" sz="3000" b="0" strike="noStrike" spc="-1">
                <a:solidFill>
                  <a:srgbClr val="424242"/>
                </a:solidFill>
                <a:uFill>
                  <a:solidFill>
                    <a:srgbClr val="FFFFFF"/>
                  </a:solidFill>
                </a:uFill>
                <a:latin typeface="Source Code Pro"/>
                <a:ea typeface="Source Code Pro"/>
              </a:rPr>
              <a:t> over time</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265680" y="1078920"/>
            <a:ext cx="4044960" cy="1788840"/>
          </a:xfrm>
          <a:prstGeom prst="rect">
            <a:avLst/>
          </a:prstGeom>
          <a:noFill/>
          <a:ln>
            <a:noFill/>
          </a:ln>
        </p:spPr>
        <p:txBody>
          <a:bodyPr tIns="91440" bIns="91440" anchor="b"/>
          <a:lstStyle/>
          <a:p>
            <a:pPr algn="ctr">
              <a:lnSpc>
                <a:spcPct val="100000"/>
              </a:lnSpc>
            </a:pPr>
            <a:r>
              <a:rPr lang="en-US" sz="4600" b="0" strike="noStrike" spc="-1">
                <a:solidFill>
                  <a:srgbClr val="FFFFFF"/>
                </a:solidFill>
                <a:uFill>
                  <a:solidFill>
                    <a:srgbClr val="FFFFFF"/>
                  </a:solidFill>
                </a:uFill>
                <a:latin typeface="Oswald"/>
                <a:ea typeface="Oswald"/>
              </a:rPr>
              <a:t>Automating your home</a:t>
            </a:r>
            <a:endParaRPr lang="en-US" sz="1400" b="0" strike="noStrike" spc="-1">
              <a:solidFill>
                <a:srgbClr val="000000"/>
              </a:solidFill>
              <a:uFill>
                <a:solidFill>
                  <a:srgbClr val="FFFFFF"/>
                </a:solidFill>
              </a:uFill>
              <a:latin typeface="Arial"/>
            </a:endParaRPr>
          </a:p>
        </p:txBody>
      </p:sp>
      <p:sp>
        <p:nvSpPr>
          <p:cNvPr id="186" name="TextShape 2"/>
          <p:cNvSpPr txBox="1"/>
          <p:nvPr/>
        </p:nvSpPr>
        <p:spPr>
          <a:xfrm>
            <a:off x="4754880" y="457200"/>
            <a:ext cx="4021200" cy="3961800"/>
          </a:xfrm>
          <a:prstGeom prst="rect">
            <a:avLst/>
          </a:prstGeom>
          <a:noFill/>
          <a:ln>
            <a:noFill/>
          </a:ln>
        </p:spPr>
        <p:txBody>
          <a:bodyPr tIns="91440" bIns="91440" anchor="ctr"/>
          <a:lstStyle/>
          <a:p>
            <a:pPr marL="457200" indent="-367920">
              <a:lnSpc>
                <a:spcPct val="100000"/>
              </a:lnSpc>
            </a:pPr>
            <a:r>
              <a:rPr lang="en-US" sz="2200" b="0" strike="noStrike" spc="-1">
                <a:solidFill>
                  <a:srgbClr val="424242"/>
                </a:solidFill>
                <a:uFill>
                  <a:solidFill>
                    <a:srgbClr val="FFFFFF"/>
                  </a:solidFill>
                </a:uFill>
                <a:latin typeface="Source Code Pro"/>
                <a:ea typeface="Source Code Pro"/>
              </a:rPr>
              <a:t>OurAbode </a:t>
            </a:r>
            <a:r>
              <a:rPr lang="en-US" sz="2000" b="0" strike="noStrike" spc="-1">
                <a:solidFill>
                  <a:srgbClr val="E91D63"/>
                </a:solidFill>
                <a:uFill>
                  <a:solidFill>
                    <a:srgbClr val="FFFFFF"/>
                  </a:solidFill>
                </a:uFill>
                <a:latin typeface="Source Code Pro"/>
                <a:ea typeface="Source Code Pro"/>
              </a:rPr>
              <a:t>remembers</a:t>
            </a:r>
            <a:r>
              <a:rPr lang="en-US" sz="2200" b="0" strike="noStrike" spc="-1">
                <a:solidFill>
                  <a:srgbClr val="424242"/>
                </a:solidFill>
                <a:uFill>
                  <a:solidFill>
                    <a:srgbClr val="FFFFFF"/>
                  </a:solidFill>
                </a:uFill>
                <a:latin typeface="Source Code Pro"/>
                <a:ea typeface="Source Code Pro"/>
              </a:rPr>
              <a:t> and </a:t>
            </a:r>
            <a:r>
              <a:rPr lang="en-US" sz="2000" b="0" strike="noStrike" spc="-1">
                <a:solidFill>
                  <a:srgbClr val="E91D63"/>
                </a:solidFill>
                <a:uFill>
                  <a:solidFill>
                    <a:srgbClr val="FFFFFF"/>
                  </a:solidFill>
                </a:uFill>
                <a:latin typeface="Source Code Pro"/>
                <a:ea typeface="Source Code Pro"/>
              </a:rPr>
              <a:t>learns</a:t>
            </a:r>
            <a:r>
              <a:rPr lang="en-US" sz="2200" b="0" strike="noStrike" spc="-1">
                <a:solidFill>
                  <a:srgbClr val="424242"/>
                </a:solidFill>
                <a:uFill>
                  <a:solidFill>
                    <a:srgbClr val="FFFFFF"/>
                  </a:solidFill>
                </a:uFill>
                <a:latin typeface="Source Code Pro"/>
                <a:ea typeface="Source Code Pro"/>
              </a:rPr>
              <a:t> about your lighting preferences</a:t>
            </a: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Shape 89"/>
          <p:cNvPicPr/>
          <p:nvPr/>
        </p:nvPicPr>
        <p:blipFill>
          <a:blip r:embed="rId3"/>
          <a:stretch/>
        </p:blipFill>
        <p:spPr>
          <a:xfrm>
            <a:off x="2104920" y="1324080"/>
            <a:ext cx="4933440" cy="2495160"/>
          </a:xfrm>
          <a:prstGeom prst="rect">
            <a:avLst/>
          </a:prstGeom>
          <a:ln>
            <a:noFill/>
          </a:ln>
        </p:spPr>
      </p:pic>
      <p:sp>
        <p:nvSpPr>
          <p:cNvPr id="188"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Simplify Lighting</a:t>
            </a:r>
            <a:endParaRPr lang="en-US" sz="1400" b="0" strike="noStrike" spc="-1">
              <a:solidFill>
                <a:srgbClr val="000000"/>
              </a:solidFill>
              <a:uFill>
                <a:solidFill>
                  <a:srgbClr val="FFFFFF"/>
                </a:solidFill>
              </a:uFill>
              <a:latin typeface="Arial"/>
            </a:endParaRPr>
          </a:p>
        </p:txBody>
      </p:sp>
      <p:sp>
        <p:nvSpPr>
          <p:cNvPr id="189" name="TextShape 2"/>
          <p:cNvSpPr txBox="1"/>
          <p:nvPr/>
        </p:nvSpPr>
        <p:spPr>
          <a:xfrm>
            <a:off x="311760" y="1380960"/>
            <a:ext cx="8520120" cy="3099600"/>
          </a:xfrm>
          <a:prstGeom prst="rect">
            <a:avLst/>
          </a:prstGeom>
          <a:noFill/>
          <a:ln>
            <a:noFill/>
          </a:ln>
        </p:spPr>
        <p:txBody>
          <a:bodyPr tIns="91440" bIns="91440"/>
          <a:lstStyle/>
          <a:p>
            <a:pPr marL="457200" indent="-418680">
              <a:lnSpc>
                <a:spcPct val="150000"/>
              </a:lnSpc>
            </a:pPr>
            <a:r>
              <a:rPr lang="en-US" sz="2400" b="0" strike="noStrike" spc="-1">
                <a:solidFill>
                  <a:srgbClr val="424242"/>
                </a:solidFill>
                <a:uFill>
                  <a:solidFill>
                    <a:srgbClr val="FFFFFF"/>
                  </a:solidFill>
                </a:uFill>
                <a:latin typeface="Source Code Pro"/>
                <a:ea typeface="Source Code Pro"/>
              </a:rPr>
              <a:t>-OurAbode keeps track of what the lighting was like when you left</a:t>
            </a:r>
            <a:endParaRPr lang="en-US" sz="1400" b="0" strike="noStrike" spc="-1">
              <a:solidFill>
                <a:srgbClr val="000000"/>
              </a:solidFill>
              <a:uFill>
                <a:solidFill>
                  <a:srgbClr val="FFFFFF"/>
                </a:solidFill>
              </a:uFill>
              <a:latin typeface="Arial"/>
            </a:endParaRPr>
          </a:p>
          <a:p>
            <a:pPr marL="457200" indent="-418680">
              <a:lnSpc>
                <a:spcPct val="150000"/>
              </a:lnSpc>
            </a:pPr>
            <a:r>
              <a:rPr lang="en-US" sz="2400" b="0" strike="noStrike" spc="-1">
                <a:solidFill>
                  <a:srgbClr val="424242"/>
                </a:solidFill>
                <a:uFill>
                  <a:solidFill>
                    <a:srgbClr val="FFFFFF"/>
                  </a:solidFill>
                </a:uFill>
                <a:latin typeface="Source Code Pro"/>
                <a:ea typeface="Source Code Pro"/>
              </a:rPr>
              <a:t>-</a:t>
            </a:r>
            <a:r>
              <a:rPr lang="en-US" sz="2200" b="0" strike="noStrike" spc="-1">
                <a:solidFill>
                  <a:srgbClr val="E91D63"/>
                </a:solidFill>
                <a:uFill>
                  <a:solidFill>
                    <a:srgbClr val="FFFFFF"/>
                  </a:solidFill>
                </a:uFill>
                <a:latin typeface="Source Code Pro"/>
                <a:ea typeface="Source Code Pro"/>
              </a:rPr>
              <a:t>Brightness</a:t>
            </a:r>
            <a:r>
              <a:rPr lang="en-US" sz="2400" b="0" strike="noStrike" spc="-1">
                <a:solidFill>
                  <a:srgbClr val="424242"/>
                </a:solidFill>
                <a:uFill>
                  <a:solidFill>
                    <a:srgbClr val="FFFFFF"/>
                  </a:solidFill>
                </a:uFill>
                <a:latin typeface="Source Code Pro"/>
                <a:ea typeface="Source Code Pro"/>
              </a:rPr>
              <a:t> and </a:t>
            </a:r>
            <a:r>
              <a:rPr lang="en-US" sz="2200" b="0" strike="noStrike" spc="-1">
                <a:solidFill>
                  <a:srgbClr val="E91D63"/>
                </a:solidFill>
                <a:uFill>
                  <a:solidFill>
                    <a:srgbClr val="FFFFFF"/>
                  </a:solidFill>
                </a:uFill>
                <a:latin typeface="Source Code Pro"/>
                <a:ea typeface="Source Code Pro"/>
              </a:rPr>
              <a:t>color</a:t>
            </a:r>
            <a:r>
              <a:rPr lang="en-US" sz="2400" b="0" strike="noStrike" spc="-1">
                <a:solidFill>
                  <a:srgbClr val="424242"/>
                </a:solidFill>
                <a:uFill>
                  <a:solidFill>
                    <a:srgbClr val="FFFFFF"/>
                  </a:solidFill>
                </a:uFill>
                <a:latin typeface="Source Code Pro"/>
                <a:ea typeface="Source Code Pro"/>
              </a:rPr>
              <a:t> are considered </a:t>
            </a:r>
            <a:endParaRPr lang="en-US" sz="1400" b="0" strike="noStrike" spc="-1">
              <a:solidFill>
                <a:srgbClr val="000000"/>
              </a:solidFill>
              <a:uFill>
                <a:solidFill>
                  <a:srgbClr val="FFFFFF"/>
                </a:solidFill>
              </a:uFill>
              <a:latin typeface="Arial"/>
            </a:endParaRPr>
          </a:p>
          <a:p>
            <a:pPr marL="457200" indent="-418680">
              <a:lnSpc>
                <a:spcPct val="150000"/>
              </a:lnSpc>
            </a:pPr>
            <a:r>
              <a:rPr lang="en-US" sz="2400" b="0" strike="noStrike" spc="-1">
                <a:solidFill>
                  <a:srgbClr val="424242"/>
                </a:solidFill>
                <a:uFill>
                  <a:solidFill>
                    <a:srgbClr val="FFFFFF"/>
                  </a:solidFill>
                </a:uFill>
                <a:latin typeface="Source Code Pro"/>
                <a:ea typeface="Source Code Pro"/>
              </a:rPr>
              <a:t>-The user can automatically take over, and </a:t>
            </a:r>
            <a:r>
              <a:rPr lang="en-US" sz="2400" b="0" strike="noStrike" spc="-1">
                <a:solidFill>
                  <a:srgbClr val="E91D63"/>
                </a:solidFill>
                <a:uFill>
                  <a:solidFill>
                    <a:srgbClr val="FFFFFF"/>
                  </a:solidFill>
                </a:uFill>
                <a:latin typeface="Source Code Pro"/>
                <a:ea typeface="Source Code Pro"/>
              </a:rPr>
              <a:t>changes over time</a:t>
            </a:r>
            <a:r>
              <a:rPr lang="en-US" sz="2400" b="0" strike="noStrike" spc="-1">
                <a:solidFill>
                  <a:srgbClr val="424242"/>
                </a:solidFill>
                <a:uFill>
                  <a:solidFill>
                    <a:srgbClr val="FFFFFF"/>
                  </a:solidFill>
                </a:uFill>
                <a:latin typeface="Source Code Pro"/>
                <a:ea typeface="Source Code Pro"/>
              </a:rPr>
              <a:t> are recorded for the next session</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91800" y="2067120"/>
            <a:ext cx="4754880" cy="764640"/>
          </a:xfrm>
          <a:prstGeom prst="rect">
            <a:avLst/>
          </a:prstGeom>
          <a:noFill/>
          <a:ln>
            <a:noFill/>
          </a:ln>
        </p:spPr>
        <p:txBody>
          <a:bodyPr tIns="91440" bIns="91440" anchor="b"/>
          <a:lstStyle/>
          <a:p>
            <a:pPr algn="ctr">
              <a:lnSpc>
                <a:spcPct val="100000"/>
              </a:lnSpc>
            </a:pPr>
            <a:r>
              <a:rPr lang="en-US" sz="4000" b="0" strike="noStrike" spc="-1">
                <a:solidFill>
                  <a:srgbClr val="FFFFFF"/>
                </a:solidFill>
                <a:uFill>
                  <a:solidFill>
                    <a:srgbClr val="FFFFFF"/>
                  </a:solidFill>
                </a:uFill>
                <a:latin typeface="Oswald"/>
                <a:ea typeface="Oswald"/>
              </a:rPr>
              <a:t>Remembering you</a:t>
            </a:r>
            <a:endParaRPr lang="en-US" sz="1400" b="0" strike="noStrike" spc="-1">
              <a:solidFill>
                <a:srgbClr val="000000"/>
              </a:solidFill>
              <a:uFill>
                <a:solidFill>
                  <a:srgbClr val="FFFFFF"/>
                </a:solidFill>
              </a:uFill>
              <a:latin typeface="Arial"/>
            </a:endParaRPr>
          </a:p>
        </p:txBody>
      </p:sp>
      <p:sp>
        <p:nvSpPr>
          <p:cNvPr id="191" name="TextShape 2"/>
          <p:cNvSpPr txBox="1"/>
          <p:nvPr/>
        </p:nvSpPr>
        <p:spPr>
          <a:xfrm>
            <a:off x="4754880" y="457200"/>
            <a:ext cx="4021200" cy="3961800"/>
          </a:xfrm>
          <a:prstGeom prst="rect">
            <a:avLst/>
          </a:prstGeom>
          <a:noFill/>
          <a:ln>
            <a:noFill/>
          </a:ln>
        </p:spPr>
        <p:txBody>
          <a:bodyPr tIns="91440" bIns="91440" anchor="ctr"/>
          <a:lstStyle/>
          <a:p>
            <a:pPr marL="457200" indent="-367920">
              <a:lnSpc>
                <a:spcPct val="100000"/>
              </a:lnSpc>
            </a:pPr>
            <a:r>
              <a:rPr lang="en-US" sz="2200" b="0" strike="noStrike" spc="-1">
                <a:solidFill>
                  <a:srgbClr val="424242"/>
                </a:solidFill>
                <a:uFill>
                  <a:solidFill>
                    <a:srgbClr val="FFFFFF"/>
                  </a:solidFill>
                </a:uFill>
                <a:latin typeface="Source Code Pro"/>
                <a:ea typeface="Source Code Pro"/>
              </a:rPr>
              <a:t>OurAbode </a:t>
            </a:r>
            <a:r>
              <a:rPr lang="en-US" sz="2000" b="0" strike="noStrike" spc="-1">
                <a:solidFill>
                  <a:srgbClr val="E91D63"/>
                </a:solidFill>
                <a:uFill>
                  <a:solidFill>
                    <a:srgbClr val="FFFFFF"/>
                  </a:solidFill>
                </a:uFill>
                <a:latin typeface="Source Code Pro"/>
                <a:ea typeface="Source Code Pro"/>
              </a:rPr>
              <a:t>remembers</a:t>
            </a:r>
            <a:r>
              <a:rPr lang="en-US" sz="2200" b="0" strike="noStrike" spc="-1">
                <a:solidFill>
                  <a:srgbClr val="424242"/>
                </a:solidFill>
                <a:uFill>
                  <a:solidFill>
                    <a:srgbClr val="FFFFFF"/>
                  </a:solidFill>
                </a:uFill>
                <a:latin typeface="Source Code Pro"/>
                <a:ea typeface="Source Code Pro"/>
              </a:rPr>
              <a:t> and </a:t>
            </a:r>
            <a:r>
              <a:rPr lang="en-US" sz="2000" b="0" strike="noStrike" spc="-1">
                <a:solidFill>
                  <a:srgbClr val="E91D63"/>
                </a:solidFill>
                <a:uFill>
                  <a:solidFill>
                    <a:srgbClr val="FFFFFF"/>
                  </a:solidFill>
                </a:uFill>
                <a:latin typeface="Source Code Pro"/>
                <a:ea typeface="Source Code Pro"/>
              </a:rPr>
              <a:t>learns</a:t>
            </a:r>
            <a:r>
              <a:rPr lang="en-US" sz="2200" b="0" strike="noStrike" spc="-1">
                <a:solidFill>
                  <a:srgbClr val="424242"/>
                </a:solidFill>
                <a:uFill>
                  <a:solidFill>
                    <a:srgbClr val="FFFFFF"/>
                  </a:solidFill>
                </a:uFill>
                <a:latin typeface="Source Code Pro"/>
                <a:ea typeface="Source Code Pro"/>
              </a:rPr>
              <a:t> about </a:t>
            </a:r>
            <a:r>
              <a:rPr lang="en-US" sz="2200" b="0" strike="noStrike" spc="-1">
                <a:solidFill>
                  <a:srgbClr val="E91D63"/>
                </a:solidFill>
                <a:uFill>
                  <a:solidFill>
                    <a:srgbClr val="FFFFFF"/>
                  </a:solidFill>
                </a:uFill>
                <a:latin typeface="Source Code Pro"/>
                <a:ea typeface="Source Code Pro"/>
              </a:rPr>
              <a:t>you</a:t>
            </a: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Shape 89"/>
          <p:cNvPicPr/>
          <p:nvPr/>
        </p:nvPicPr>
        <p:blipFill>
          <a:blip r:embed="rId3"/>
          <a:stretch/>
        </p:blipFill>
        <p:spPr>
          <a:xfrm>
            <a:off x="2104920" y="1324080"/>
            <a:ext cx="4933440" cy="2495160"/>
          </a:xfrm>
          <a:prstGeom prst="rect">
            <a:avLst/>
          </a:prstGeom>
          <a:ln>
            <a:noFill/>
          </a:ln>
        </p:spPr>
      </p:pic>
      <p:sp>
        <p:nvSpPr>
          <p:cNvPr id="193"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Keeping You in Mind</a:t>
            </a:r>
            <a:endParaRPr lang="en-US" sz="1400" b="0" strike="noStrike" spc="-1">
              <a:solidFill>
                <a:srgbClr val="000000"/>
              </a:solidFill>
              <a:uFill>
                <a:solidFill>
                  <a:srgbClr val="FFFFFF"/>
                </a:solidFill>
              </a:uFill>
              <a:latin typeface="Arial"/>
            </a:endParaRPr>
          </a:p>
        </p:txBody>
      </p:sp>
      <p:sp>
        <p:nvSpPr>
          <p:cNvPr id="194" name="TextShape 2"/>
          <p:cNvSpPr txBox="1"/>
          <p:nvPr/>
        </p:nvSpPr>
        <p:spPr>
          <a:xfrm>
            <a:off x="311760" y="1380960"/>
            <a:ext cx="8520120" cy="3099600"/>
          </a:xfrm>
          <a:prstGeom prst="rect">
            <a:avLst/>
          </a:prstGeom>
          <a:noFill/>
          <a:ln>
            <a:noFill/>
          </a:ln>
        </p:spPr>
        <p:txBody>
          <a:bodyPr tIns="91440" bIns="91440"/>
          <a:lstStyle/>
          <a:p>
            <a:pPr marL="457200" indent="-418680">
              <a:lnSpc>
                <a:spcPct val="150000"/>
              </a:lnSpc>
            </a:pPr>
            <a:r>
              <a:rPr lang="en-US" sz="2600" b="0" strike="noStrike" spc="-1">
                <a:solidFill>
                  <a:srgbClr val="424242"/>
                </a:solidFill>
                <a:uFill>
                  <a:solidFill>
                    <a:srgbClr val="FFFFFF"/>
                  </a:solidFill>
                </a:uFill>
                <a:latin typeface="Source Code Pro"/>
                <a:ea typeface="Source Code Pro"/>
              </a:rPr>
              <a:t>-The Arduino has limited memory, so the computer is used for interaction and storage</a:t>
            </a:r>
            <a:endParaRPr lang="en-US" sz="1400" b="0" strike="noStrike" spc="-1">
              <a:solidFill>
                <a:srgbClr val="000000"/>
              </a:solidFill>
              <a:uFill>
                <a:solidFill>
                  <a:srgbClr val="FFFFFF"/>
                </a:solidFill>
              </a:uFill>
              <a:latin typeface="Arial"/>
            </a:endParaRPr>
          </a:p>
          <a:p>
            <a:pPr marL="457200" indent="-418680">
              <a:lnSpc>
                <a:spcPct val="150000"/>
              </a:lnSpc>
            </a:pPr>
            <a:r>
              <a:rPr lang="en-US" sz="2600" b="0" strike="noStrike" spc="-1">
                <a:solidFill>
                  <a:srgbClr val="424242"/>
                </a:solidFill>
                <a:uFill>
                  <a:solidFill>
                    <a:srgbClr val="FFFFFF"/>
                  </a:solidFill>
                </a:uFill>
                <a:latin typeface="Source Code Pro"/>
                <a:ea typeface="Source Code Pro"/>
              </a:rPr>
              <a:t>-Java scripts on the computer work with the Arduino for an enhanced experience </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Shape 89"/>
          <p:cNvPicPr/>
          <p:nvPr/>
        </p:nvPicPr>
        <p:blipFill>
          <a:blip r:embed="rId3"/>
          <a:stretch/>
        </p:blipFill>
        <p:spPr>
          <a:xfrm>
            <a:off x="2104920" y="1324080"/>
            <a:ext cx="4933440" cy="2495160"/>
          </a:xfrm>
          <a:prstGeom prst="rect">
            <a:avLst/>
          </a:prstGeom>
          <a:ln>
            <a:noFill/>
          </a:ln>
        </p:spPr>
      </p:pic>
      <p:sp>
        <p:nvSpPr>
          <p:cNvPr id="196"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Keeping You in Mind</a:t>
            </a:r>
            <a:endParaRPr lang="en-US" sz="1400" b="0" strike="noStrike" spc="-1">
              <a:solidFill>
                <a:srgbClr val="000000"/>
              </a:solidFill>
              <a:uFill>
                <a:solidFill>
                  <a:srgbClr val="FFFFFF"/>
                </a:solidFill>
              </a:uFill>
              <a:latin typeface="Arial"/>
            </a:endParaRPr>
          </a:p>
        </p:txBody>
      </p:sp>
      <p:sp>
        <p:nvSpPr>
          <p:cNvPr id="197" name="TextShape 2"/>
          <p:cNvSpPr txBox="1"/>
          <p:nvPr/>
        </p:nvSpPr>
        <p:spPr>
          <a:xfrm>
            <a:off x="311760" y="1380960"/>
            <a:ext cx="8520120" cy="3099600"/>
          </a:xfrm>
          <a:prstGeom prst="rect">
            <a:avLst/>
          </a:prstGeom>
          <a:noFill/>
          <a:ln>
            <a:noFill/>
          </a:ln>
        </p:spPr>
        <p:txBody>
          <a:bodyPr tIns="91440" bIns="91440"/>
          <a:lstStyle/>
          <a:p>
            <a:pPr marL="457200" indent="-418680">
              <a:lnSpc>
                <a:spcPct val="150000"/>
              </a:lnSpc>
            </a:pPr>
            <a:r>
              <a:rPr lang="en-US" sz="2600" b="0" strike="noStrike" spc="-1">
                <a:solidFill>
                  <a:srgbClr val="424242"/>
                </a:solidFill>
                <a:uFill>
                  <a:solidFill>
                    <a:srgbClr val="FFFFFF"/>
                  </a:solidFill>
                </a:uFill>
                <a:latin typeface="Source Code Pro"/>
                <a:ea typeface="Source Code Pro"/>
              </a:rPr>
              <a:t>-rxtx libraries were used to set up a connection between the Arduino and Java</a:t>
            </a:r>
            <a:endParaRPr lang="en-US" sz="1400" b="0" strike="noStrike" spc="-1">
              <a:solidFill>
                <a:srgbClr val="000000"/>
              </a:solidFill>
              <a:uFill>
                <a:solidFill>
                  <a:srgbClr val="FFFFFF"/>
                </a:solidFill>
              </a:uFill>
              <a:latin typeface="Arial"/>
            </a:endParaRPr>
          </a:p>
          <a:p>
            <a:pPr marL="457200" indent="-418680">
              <a:lnSpc>
                <a:spcPct val="150000"/>
              </a:lnSpc>
            </a:pPr>
            <a:r>
              <a:rPr lang="en-US" sz="2600" b="0" strike="noStrike" spc="-1">
                <a:solidFill>
                  <a:srgbClr val="424242"/>
                </a:solidFill>
                <a:uFill>
                  <a:solidFill>
                    <a:srgbClr val="FFFFFF"/>
                  </a:solidFill>
                </a:uFill>
                <a:latin typeface="Source Code Pro"/>
                <a:ea typeface="Source Code Pro"/>
              </a:rPr>
              <a:t>- Code was written to make this information useful</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91800" y="2067120"/>
            <a:ext cx="4754880" cy="764640"/>
          </a:xfrm>
          <a:prstGeom prst="rect">
            <a:avLst/>
          </a:prstGeom>
          <a:noFill/>
          <a:ln>
            <a:noFill/>
          </a:ln>
        </p:spPr>
        <p:txBody>
          <a:bodyPr tIns="91440" bIns="91440" anchor="b"/>
          <a:lstStyle/>
          <a:p>
            <a:pPr algn="ctr">
              <a:lnSpc>
                <a:spcPct val="100000"/>
              </a:lnSpc>
            </a:pPr>
            <a:r>
              <a:rPr lang="en-US" sz="4000" b="0" strike="noStrike" spc="-1">
                <a:solidFill>
                  <a:srgbClr val="FFFFFF"/>
                </a:solidFill>
                <a:uFill>
                  <a:solidFill>
                    <a:srgbClr val="FFFFFF"/>
                  </a:solidFill>
                </a:uFill>
                <a:latin typeface="Oswald"/>
                <a:ea typeface="Oswald"/>
              </a:rPr>
              <a:t>Keeping your home secure</a:t>
            </a:r>
            <a:endParaRPr lang="en-US" sz="1400" b="0" strike="noStrike" spc="-1">
              <a:solidFill>
                <a:srgbClr val="000000"/>
              </a:solidFill>
              <a:uFill>
                <a:solidFill>
                  <a:srgbClr val="FFFFFF"/>
                </a:solidFill>
              </a:uFill>
              <a:latin typeface="Arial"/>
            </a:endParaRPr>
          </a:p>
        </p:txBody>
      </p:sp>
      <p:sp>
        <p:nvSpPr>
          <p:cNvPr id="199" name="TextShape 2"/>
          <p:cNvSpPr txBox="1"/>
          <p:nvPr/>
        </p:nvSpPr>
        <p:spPr>
          <a:xfrm>
            <a:off x="4754880" y="457200"/>
            <a:ext cx="4021200" cy="3961800"/>
          </a:xfrm>
          <a:prstGeom prst="rect">
            <a:avLst/>
          </a:prstGeom>
          <a:noFill/>
          <a:ln>
            <a:noFill/>
          </a:ln>
        </p:spPr>
        <p:txBody>
          <a:bodyPr tIns="91440" bIns="91440" anchor="ctr"/>
          <a:lstStyle/>
          <a:p>
            <a:pPr marL="457200" indent="-367920">
              <a:lnSpc>
                <a:spcPct val="100000"/>
              </a:lnSpc>
            </a:pPr>
            <a:r>
              <a:rPr lang="en-US" sz="2200" b="0" strike="noStrike" spc="-1">
                <a:solidFill>
                  <a:srgbClr val="424242"/>
                </a:solidFill>
                <a:uFill>
                  <a:solidFill>
                    <a:srgbClr val="FFFFFF"/>
                  </a:solidFill>
                </a:uFill>
                <a:latin typeface="Source Code Pro"/>
                <a:ea typeface="Source Code Pro"/>
              </a:rPr>
              <a:t>OurAbode lets you </a:t>
            </a:r>
            <a:r>
              <a:rPr lang="en-US" sz="2400" b="0" strike="noStrike" spc="-1">
                <a:solidFill>
                  <a:srgbClr val="E91D63"/>
                </a:solidFill>
                <a:uFill>
                  <a:solidFill>
                    <a:srgbClr val="FFFFFF"/>
                  </a:solidFill>
                </a:uFill>
                <a:latin typeface="Source Code Pro"/>
                <a:ea typeface="Source Code Pro"/>
              </a:rPr>
              <a:t>in</a:t>
            </a:r>
            <a:r>
              <a:rPr lang="en-US" sz="2200" b="0" strike="noStrike" spc="-1">
                <a:solidFill>
                  <a:srgbClr val="424242"/>
                </a:solidFill>
                <a:uFill>
                  <a:solidFill>
                    <a:srgbClr val="FFFFFF"/>
                  </a:solidFill>
                </a:uFill>
                <a:latin typeface="Source Code Pro"/>
                <a:ea typeface="Source Code Pro"/>
              </a:rPr>
              <a:t> and keeps others </a:t>
            </a:r>
            <a:r>
              <a:rPr lang="en-US" sz="2200" b="0" strike="noStrike" spc="-1">
                <a:solidFill>
                  <a:srgbClr val="E91D63"/>
                </a:solidFill>
                <a:uFill>
                  <a:solidFill>
                    <a:srgbClr val="FFFFFF"/>
                  </a:solidFill>
                </a:uFill>
                <a:latin typeface="Source Code Pro"/>
                <a:ea typeface="Source Code Pro"/>
              </a:rPr>
              <a:t>out</a:t>
            </a: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Shape 89"/>
          <p:cNvPicPr/>
          <p:nvPr/>
        </p:nvPicPr>
        <p:blipFill>
          <a:blip r:embed="rId3"/>
          <a:stretch/>
        </p:blipFill>
        <p:spPr>
          <a:xfrm>
            <a:off x="2104920" y="1324080"/>
            <a:ext cx="4933440" cy="2495160"/>
          </a:xfrm>
          <a:prstGeom prst="rect">
            <a:avLst/>
          </a:prstGeom>
          <a:ln>
            <a:noFill/>
          </a:ln>
        </p:spPr>
      </p:pic>
      <p:sp>
        <p:nvSpPr>
          <p:cNvPr id="201"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A secure smart home</a:t>
            </a:r>
            <a:endParaRPr lang="en-US" sz="1400" b="0" strike="noStrike" spc="-1">
              <a:solidFill>
                <a:srgbClr val="000000"/>
              </a:solidFill>
              <a:uFill>
                <a:solidFill>
                  <a:srgbClr val="FFFFFF"/>
                </a:solidFill>
              </a:uFill>
              <a:latin typeface="Arial"/>
            </a:endParaRPr>
          </a:p>
        </p:txBody>
      </p:sp>
      <p:sp>
        <p:nvSpPr>
          <p:cNvPr id="202" name="TextShape 2"/>
          <p:cNvSpPr txBox="1"/>
          <p:nvPr/>
        </p:nvSpPr>
        <p:spPr>
          <a:xfrm>
            <a:off x="311760" y="1380960"/>
            <a:ext cx="8520120" cy="3099600"/>
          </a:xfrm>
          <a:prstGeom prst="rect">
            <a:avLst/>
          </a:prstGeom>
          <a:noFill/>
          <a:ln>
            <a:noFill/>
          </a:ln>
        </p:spPr>
        <p:txBody>
          <a:bodyPr tIns="91440" bIns="91440"/>
          <a:lstStyle/>
          <a:p>
            <a:pPr marL="457200" indent="-418680">
              <a:lnSpc>
                <a:spcPct val="150000"/>
              </a:lnSpc>
            </a:pPr>
            <a:r>
              <a:rPr lang="en-US" sz="2000" b="0" strike="noStrike" spc="-1">
                <a:solidFill>
                  <a:srgbClr val="424242"/>
                </a:solidFill>
                <a:uFill>
                  <a:solidFill>
                    <a:srgbClr val="FFFFFF"/>
                  </a:solidFill>
                </a:uFill>
                <a:latin typeface="Source Code Pro"/>
                <a:ea typeface="Source Code Pro"/>
              </a:rPr>
              <a:t>-All data is held </a:t>
            </a:r>
            <a:r>
              <a:rPr lang="en-US" sz="2400" b="0" strike="noStrike" spc="-1">
                <a:solidFill>
                  <a:srgbClr val="E91D63"/>
                </a:solidFill>
                <a:uFill>
                  <a:solidFill>
                    <a:srgbClr val="FFFFFF"/>
                  </a:solidFill>
                </a:uFill>
                <a:latin typeface="Source Code Pro"/>
                <a:ea typeface="Source Code Pro"/>
              </a:rPr>
              <a:t>locally</a:t>
            </a:r>
            <a:r>
              <a:rPr lang="en-US" sz="2000" b="0" strike="noStrike" spc="-1">
                <a:solidFill>
                  <a:srgbClr val="424242"/>
                </a:solidFill>
                <a:uFill>
                  <a:solidFill>
                    <a:srgbClr val="FFFFFF"/>
                  </a:solidFill>
                </a:uFill>
                <a:latin typeface="Source Code Pro"/>
                <a:ea typeface="Source Code Pro"/>
              </a:rPr>
              <a:t>, and cards </a:t>
            </a:r>
            <a:r>
              <a:rPr lang="en-US" sz="2400" b="0" strike="noStrike" spc="-1">
                <a:solidFill>
                  <a:srgbClr val="E91D63"/>
                </a:solidFill>
                <a:uFill>
                  <a:solidFill>
                    <a:srgbClr val="FFFFFF"/>
                  </a:solidFill>
                </a:uFill>
                <a:latin typeface="Source Code Pro"/>
                <a:ea typeface="Source Code Pro"/>
              </a:rPr>
              <a:t>cannot</a:t>
            </a:r>
            <a:r>
              <a:rPr lang="en-US" sz="2000" b="0" strike="noStrike" spc="-1">
                <a:solidFill>
                  <a:srgbClr val="424242"/>
                </a:solidFill>
                <a:uFill>
                  <a:solidFill>
                    <a:srgbClr val="FFFFFF"/>
                  </a:solidFill>
                </a:uFill>
                <a:latin typeface="Source Code Pro"/>
                <a:ea typeface="Source Code Pro"/>
              </a:rPr>
              <a:t> be used to gain information about an individual</a:t>
            </a:r>
            <a:endParaRPr lang="en-US" sz="1400" b="0" strike="noStrike" spc="-1">
              <a:solidFill>
                <a:srgbClr val="000000"/>
              </a:solidFill>
              <a:uFill>
                <a:solidFill>
                  <a:srgbClr val="FFFFFF"/>
                </a:solidFill>
              </a:uFill>
              <a:latin typeface="Arial"/>
            </a:endParaRPr>
          </a:p>
          <a:p>
            <a:pPr marL="457200" indent="-418680">
              <a:lnSpc>
                <a:spcPct val="150000"/>
              </a:lnSpc>
            </a:pPr>
            <a:r>
              <a:rPr lang="en-US" sz="2000" b="0" strike="noStrike" spc="-1">
                <a:solidFill>
                  <a:srgbClr val="424242"/>
                </a:solidFill>
                <a:uFill>
                  <a:solidFill>
                    <a:srgbClr val="FFFFFF"/>
                  </a:solidFill>
                </a:uFill>
                <a:latin typeface="Source Code Pro"/>
                <a:ea typeface="Source Code Pro"/>
              </a:rPr>
              <a:t>-OurAbode cards require built-in </a:t>
            </a:r>
            <a:r>
              <a:rPr lang="en-US" sz="2200" b="0" strike="noStrike" spc="-1">
                <a:solidFill>
                  <a:srgbClr val="E91D63"/>
                </a:solidFill>
                <a:uFill>
                  <a:solidFill>
                    <a:srgbClr val="FFFFFF"/>
                  </a:solidFill>
                </a:uFill>
                <a:latin typeface="Source Code Pro"/>
                <a:ea typeface="Source Code Pro"/>
              </a:rPr>
              <a:t>authentication keys</a:t>
            </a:r>
            <a:endParaRPr lang="en-US" sz="1400" b="0" strike="noStrike" spc="-1">
              <a:solidFill>
                <a:srgbClr val="000000"/>
              </a:solidFill>
              <a:uFill>
                <a:solidFill>
                  <a:srgbClr val="FFFFFF"/>
                </a:solidFill>
              </a:uFill>
              <a:latin typeface="Arial"/>
            </a:endParaRPr>
          </a:p>
          <a:p>
            <a:pPr marL="457200" indent="-418680">
              <a:lnSpc>
                <a:spcPct val="150000"/>
              </a:lnSpc>
            </a:pPr>
            <a:r>
              <a:rPr lang="en-US" sz="2000" b="0" strike="noStrike" spc="-1">
                <a:solidFill>
                  <a:srgbClr val="424242"/>
                </a:solidFill>
                <a:uFill>
                  <a:solidFill>
                    <a:srgbClr val="FFFFFF"/>
                  </a:solidFill>
                </a:uFill>
                <a:latin typeface="Source Code Pro"/>
                <a:ea typeface="Source Code Pro"/>
              </a:rPr>
              <a:t>-OurAbode knows who is and isn’t home, but </a:t>
            </a:r>
            <a:r>
              <a:rPr lang="en-US" sz="2200" b="0" strike="noStrike" spc="-1">
                <a:solidFill>
                  <a:srgbClr val="E91D63"/>
                </a:solidFill>
                <a:uFill>
                  <a:solidFill>
                    <a:srgbClr val="FFFFFF"/>
                  </a:solidFill>
                </a:uFill>
                <a:latin typeface="Source Code Pro"/>
                <a:ea typeface="Source Code Pro"/>
              </a:rPr>
              <a:t>does not</a:t>
            </a:r>
            <a:r>
              <a:rPr lang="en-US" sz="2000" b="0" strike="noStrike" spc="-1">
                <a:solidFill>
                  <a:srgbClr val="424242"/>
                </a:solidFill>
                <a:uFill>
                  <a:solidFill>
                    <a:srgbClr val="FFFFFF"/>
                  </a:solidFill>
                </a:uFill>
                <a:latin typeface="Source Code Pro"/>
                <a:ea typeface="Source Code Pro"/>
              </a:rPr>
              <a:t> share that information</a:t>
            </a:r>
            <a:endParaRPr lang="en-US" sz="1400" b="0" strike="noStrike" spc="-1">
              <a:solidFill>
                <a:srgbClr val="000000"/>
              </a:solidFill>
              <a:uFill>
                <a:solidFill>
                  <a:srgbClr val="FFFFFF"/>
                </a:solidFill>
              </a:uFill>
              <a:latin typeface="Arial"/>
            </a:endParaRPr>
          </a:p>
          <a:p>
            <a:pPr marL="457200" indent="-418680">
              <a:lnSpc>
                <a:spcPct val="150000"/>
              </a:lnSpc>
            </a:pPr>
            <a:r>
              <a:rPr lang="en-US" sz="2000" b="0" strike="noStrike" spc="-1">
                <a:solidFill>
                  <a:srgbClr val="424242"/>
                </a:solidFill>
                <a:uFill>
                  <a:solidFill>
                    <a:srgbClr val="FFFFFF"/>
                  </a:solidFill>
                </a:uFill>
                <a:latin typeface="Source Code Pro"/>
                <a:ea typeface="Source Code Pro"/>
              </a:rPr>
              <a:t>-Entirely wired connections are more secure</a:t>
            </a:r>
            <a:endParaRPr lang="en-US" sz="1400" b="0" strike="noStrike" spc="-1">
              <a:solidFill>
                <a:srgbClr val="000000"/>
              </a:solidFill>
              <a:uFill>
                <a:solidFill>
                  <a:srgbClr val="FFFFFF"/>
                </a:solidFill>
              </a:uFill>
              <a:latin typeface="Arial"/>
            </a:endParaRPr>
          </a:p>
          <a:p>
            <a:pPr marL="457200" indent="-418680">
              <a:lnSpc>
                <a:spcPct val="150000"/>
              </a:lnSpc>
            </a:pPr>
            <a:r>
              <a:rPr lang="en-US" sz="2000" b="0" strike="noStrike" spc="-1">
                <a:solidFill>
                  <a:srgbClr val="424242"/>
                </a:solidFill>
                <a:uFill>
                  <a:solidFill>
                    <a:srgbClr val="FFFFFF"/>
                  </a:solidFill>
                </a:uFill>
                <a:latin typeface="Source Code Pro"/>
                <a:ea typeface="Source Code Pro"/>
              </a:rPr>
              <a:t>-100% confidentiality and protection rate</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265680" y="1078920"/>
            <a:ext cx="4044960" cy="1788840"/>
          </a:xfrm>
          <a:prstGeom prst="rect">
            <a:avLst/>
          </a:prstGeom>
          <a:noFill/>
          <a:ln>
            <a:noFill/>
          </a:ln>
        </p:spPr>
        <p:txBody>
          <a:bodyPr tIns="91440" bIns="91440" anchor="b"/>
          <a:lstStyle/>
          <a:p>
            <a:pPr algn="ctr">
              <a:lnSpc>
                <a:spcPct val="100000"/>
              </a:lnSpc>
            </a:pPr>
            <a:r>
              <a:rPr lang="en-US" sz="4600" b="0" strike="noStrike" spc="-1">
                <a:solidFill>
                  <a:srgbClr val="FFFFFF"/>
                </a:solidFill>
                <a:uFill>
                  <a:solidFill>
                    <a:srgbClr val="FFFFFF"/>
                  </a:solidFill>
                </a:uFill>
                <a:latin typeface="Oswald"/>
                <a:ea typeface="Oswald"/>
              </a:rPr>
              <a:t>Obstacles we   overcame</a:t>
            </a:r>
            <a:endParaRPr lang="en-US" sz="1400" b="0" strike="noStrike" spc="-1">
              <a:solidFill>
                <a:srgbClr val="000000"/>
              </a:solidFill>
              <a:uFill>
                <a:solidFill>
                  <a:srgbClr val="FFFFFF"/>
                </a:solidFill>
              </a:uFill>
              <a:latin typeface="Arial"/>
            </a:endParaRPr>
          </a:p>
        </p:txBody>
      </p:sp>
      <p:sp>
        <p:nvSpPr>
          <p:cNvPr id="204" name="TextShape 2"/>
          <p:cNvSpPr txBox="1"/>
          <p:nvPr/>
        </p:nvSpPr>
        <p:spPr>
          <a:xfrm>
            <a:off x="4939560" y="724320"/>
            <a:ext cx="3836520" cy="3694680"/>
          </a:xfrm>
          <a:prstGeom prst="rect">
            <a:avLst/>
          </a:prstGeom>
          <a:noFill/>
          <a:ln>
            <a:noFill/>
          </a:ln>
        </p:spPr>
        <p:txBody>
          <a:bodyPr tIns="91440" bIns="91440" anchor="ctr"/>
          <a:lstStyle/>
          <a:p>
            <a:pPr marL="457200" indent="-367920">
              <a:lnSpc>
                <a:spcPct val="100000"/>
              </a:lnSpc>
            </a:pPr>
            <a:r>
              <a:rPr lang="en-US" sz="2200" b="0" strike="noStrike" spc="-1">
                <a:solidFill>
                  <a:srgbClr val="424242"/>
                </a:solidFill>
                <a:uFill>
                  <a:solidFill>
                    <a:srgbClr val="FFFFFF"/>
                  </a:solidFill>
                </a:uFill>
                <a:latin typeface="Source Code Pro"/>
                <a:ea typeface="Source Code Pro"/>
              </a:rPr>
              <a:t>Deprecated libraries made it difficult to code.</a:t>
            </a:r>
            <a:endParaRPr lang="en-US" sz="1400" b="0" strike="noStrike" spc="-1">
              <a:solidFill>
                <a:srgbClr val="000000"/>
              </a:solidFill>
              <a:uFill>
                <a:solidFill>
                  <a:srgbClr val="FFFFFF"/>
                </a:solidFill>
              </a:uFill>
              <a:latin typeface="Source Code Pro"/>
            </a:endParaRPr>
          </a:p>
          <a:p>
            <a:pPr marL="457200" indent="-367920">
              <a:lnSpc>
                <a:spcPct val="100000"/>
              </a:lnSpc>
            </a:pPr>
            <a:r>
              <a:rPr lang="en-US" sz="2200" b="0" strike="noStrike" spc="-1">
                <a:solidFill>
                  <a:srgbClr val="424242"/>
                </a:solidFill>
                <a:uFill>
                  <a:solidFill>
                    <a:srgbClr val="FFFFFF"/>
                  </a:solidFill>
                </a:uFill>
                <a:latin typeface="Source Code Pro"/>
                <a:ea typeface="Source Code Pro"/>
              </a:rPr>
              <a:t>Storing files in something other than the Arduino.</a:t>
            </a:r>
            <a:endParaRPr lang="en-US" sz="1400" b="0" strike="noStrike" spc="-1">
              <a:solidFill>
                <a:srgbClr val="000000"/>
              </a:solidFill>
              <a:uFill>
                <a:solidFill>
                  <a:srgbClr val="FFFFFF"/>
                </a:solidFill>
              </a:uFill>
              <a:latin typeface="Source Code Pro"/>
            </a:endParaRPr>
          </a:p>
          <a:p>
            <a:pPr marL="457200" indent="-367920">
              <a:lnSpc>
                <a:spcPct val="100000"/>
              </a:lnSpc>
            </a:pPr>
            <a:r>
              <a:rPr lang="en-US" sz="2200" b="0" strike="noStrike" spc="-1">
                <a:solidFill>
                  <a:srgbClr val="424242"/>
                </a:solidFill>
                <a:uFill>
                  <a:solidFill>
                    <a:srgbClr val="FFFFFF"/>
                  </a:solidFill>
                </a:uFill>
                <a:latin typeface="Source Code Pro"/>
                <a:ea typeface="Source Code Pro"/>
              </a:rPr>
              <a:t>Relearning C and C++ due to Arduino.</a:t>
            </a: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Shape 102"/>
          <p:cNvPicPr/>
          <p:nvPr/>
        </p:nvPicPr>
        <p:blipFill>
          <a:blip r:embed="rId2"/>
          <a:stretch/>
        </p:blipFill>
        <p:spPr>
          <a:xfrm>
            <a:off x="2104920" y="1324080"/>
            <a:ext cx="4933440" cy="2495160"/>
          </a:xfrm>
          <a:prstGeom prst="rect">
            <a:avLst/>
          </a:prstGeom>
          <a:ln>
            <a:noFill/>
          </a:ln>
        </p:spPr>
      </p:pic>
      <p:sp>
        <p:nvSpPr>
          <p:cNvPr id="206"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Areas for Improvement</a:t>
            </a:r>
            <a:endParaRPr lang="en-US" sz="1400" b="0" strike="noStrike" spc="-1">
              <a:solidFill>
                <a:srgbClr val="000000"/>
              </a:solidFill>
              <a:uFill>
                <a:solidFill>
                  <a:srgbClr val="FFFFFF"/>
                </a:solidFill>
              </a:uFill>
              <a:latin typeface="Arial"/>
            </a:endParaRPr>
          </a:p>
        </p:txBody>
      </p:sp>
      <p:sp>
        <p:nvSpPr>
          <p:cNvPr id="207" name="TextShape 2"/>
          <p:cNvSpPr txBox="1"/>
          <p:nvPr/>
        </p:nvSpPr>
        <p:spPr>
          <a:xfrm>
            <a:off x="311760" y="1468800"/>
            <a:ext cx="8520120" cy="3099600"/>
          </a:xfrm>
          <a:prstGeom prst="rect">
            <a:avLst/>
          </a:prstGeom>
          <a:noFill/>
          <a:ln>
            <a:noFill/>
          </a:ln>
        </p:spPr>
        <p:txBody>
          <a:bodyPr tIns="91440" bIns="91440"/>
          <a:lstStyle/>
          <a:p>
            <a:pPr marL="457200" indent="-444240">
              <a:lnSpc>
                <a:spcPct val="100000"/>
              </a:lnSpc>
            </a:pPr>
            <a:r>
              <a:rPr lang="en-US" sz="3400" b="0" strike="noStrike" spc="-1">
                <a:solidFill>
                  <a:srgbClr val="424242"/>
                </a:solidFill>
                <a:uFill>
                  <a:solidFill>
                    <a:srgbClr val="FFFFFF"/>
                  </a:solidFill>
                </a:uFill>
                <a:latin typeface="Source Code Pro"/>
                <a:ea typeface="Source Code Pro"/>
              </a:rPr>
              <a:t>-Removal of host computer</a:t>
            </a:r>
            <a:endParaRPr lang="en-US" sz="1400" b="0" strike="noStrike" spc="-1">
              <a:solidFill>
                <a:srgbClr val="000000"/>
              </a:solidFill>
              <a:uFill>
                <a:solidFill>
                  <a:srgbClr val="FFFFFF"/>
                </a:solidFill>
              </a:uFill>
              <a:latin typeface="Arial"/>
            </a:endParaRPr>
          </a:p>
          <a:p>
            <a:pPr marL="457200" indent="-444240">
              <a:lnSpc>
                <a:spcPct val="100000"/>
              </a:lnSpc>
            </a:pPr>
            <a:r>
              <a:rPr lang="en-US" sz="3400" b="0" strike="noStrike" spc="-1">
                <a:solidFill>
                  <a:srgbClr val="424242"/>
                </a:solidFill>
                <a:uFill>
                  <a:solidFill>
                    <a:srgbClr val="FFFFFF"/>
                  </a:solidFill>
                </a:uFill>
                <a:latin typeface="Source Code Pro"/>
                <a:ea typeface="Source Code Pro"/>
              </a:rPr>
              <a:t>-Higher Memory capacity</a:t>
            </a:r>
            <a:endParaRPr lang="en-US" sz="1400" b="0" strike="noStrike" spc="-1">
              <a:solidFill>
                <a:srgbClr val="000000"/>
              </a:solidFill>
              <a:uFill>
                <a:solidFill>
                  <a:srgbClr val="FFFFFF"/>
                </a:solidFill>
              </a:uFill>
              <a:latin typeface="Arial"/>
            </a:endParaRPr>
          </a:p>
          <a:p>
            <a:pPr marL="457200" indent="-444240">
              <a:lnSpc>
                <a:spcPct val="100000"/>
              </a:lnSpc>
            </a:pPr>
            <a:r>
              <a:rPr lang="en-US" sz="3400" b="0" strike="noStrike" spc="-1">
                <a:solidFill>
                  <a:srgbClr val="424242"/>
                </a:solidFill>
                <a:uFill>
                  <a:solidFill>
                    <a:srgbClr val="FFFFFF"/>
                  </a:solidFill>
                </a:uFill>
                <a:latin typeface="Source Code Pro"/>
                <a:ea typeface="Source Code Pro"/>
              </a:rPr>
              <a:t>-Redesigned custom hardware</a:t>
            </a:r>
            <a:endParaRPr lang="en-US" sz="1400" b="0" strike="noStrike" spc="-1">
              <a:solidFill>
                <a:srgbClr val="000000"/>
              </a:solidFill>
              <a:uFill>
                <a:solidFill>
                  <a:srgbClr val="FFFFFF"/>
                </a:solidFill>
              </a:uFill>
              <a:latin typeface="Arial"/>
            </a:endParaRPr>
          </a:p>
          <a:p>
            <a:pPr marL="457200" indent="-444240">
              <a:lnSpc>
                <a:spcPct val="100000"/>
              </a:lnSpc>
            </a:pPr>
            <a:r>
              <a:rPr lang="en-US" sz="3400" b="0" strike="noStrike" spc="-1">
                <a:solidFill>
                  <a:srgbClr val="424242"/>
                </a:solidFill>
                <a:uFill>
                  <a:solidFill>
                    <a:srgbClr val="FFFFFF"/>
                  </a:solidFill>
                </a:uFill>
                <a:latin typeface="Source Code Pro"/>
                <a:ea typeface="Source Code Pro"/>
              </a:rPr>
              <a:t>-Add NFC support</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Shape 69"/>
          <p:cNvPicPr/>
          <p:nvPr/>
        </p:nvPicPr>
        <p:blipFill>
          <a:blip r:embed="rId2"/>
          <a:stretch/>
        </p:blipFill>
        <p:spPr>
          <a:xfrm>
            <a:off x="2104920" y="1324080"/>
            <a:ext cx="4933440" cy="2495160"/>
          </a:xfrm>
          <a:prstGeom prst="rect">
            <a:avLst/>
          </a:prstGeom>
          <a:ln>
            <a:noFill/>
          </a:ln>
        </p:spPr>
      </p:pic>
      <p:sp>
        <p:nvSpPr>
          <p:cNvPr id="163"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Long-Term Goals</a:t>
            </a:r>
            <a:endParaRPr lang="en-US" sz="1400" b="0" strike="noStrike" spc="-1">
              <a:solidFill>
                <a:srgbClr val="000000"/>
              </a:solidFill>
              <a:uFill>
                <a:solidFill>
                  <a:srgbClr val="FFFFFF"/>
                </a:solidFill>
              </a:uFill>
              <a:latin typeface="Arial"/>
            </a:endParaRPr>
          </a:p>
        </p:txBody>
      </p:sp>
      <p:sp>
        <p:nvSpPr>
          <p:cNvPr id="164" name="TextShape 2"/>
          <p:cNvSpPr txBox="1"/>
          <p:nvPr/>
        </p:nvSpPr>
        <p:spPr>
          <a:xfrm>
            <a:off x="311760" y="1468800"/>
            <a:ext cx="8520120" cy="3099600"/>
          </a:xfrm>
          <a:prstGeom prst="rect">
            <a:avLst/>
          </a:prstGeom>
          <a:noFill/>
          <a:ln>
            <a:noFill/>
          </a:ln>
        </p:spPr>
        <p:txBody>
          <a:bodyPr tIns="91440" bIns="91440"/>
          <a:lstStyle/>
          <a:p>
            <a:pPr marL="457200" indent="-393480">
              <a:lnSpc>
                <a:spcPct val="100000"/>
              </a:lnSpc>
            </a:pPr>
            <a:r>
              <a:rPr lang="en-US" sz="2600" b="0" strike="noStrike" spc="-1">
                <a:solidFill>
                  <a:srgbClr val="424242"/>
                </a:solidFill>
                <a:uFill>
                  <a:solidFill>
                    <a:srgbClr val="FFFFFF"/>
                  </a:solidFill>
                </a:uFill>
                <a:latin typeface="Source Code Pro"/>
                <a:ea typeface="Source Code Pro"/>
              </a:rPr>
              <a:t>-To create a prototype for a system that allows users to interact with their home in a more comfortable and intuitive way.</a:t>
            </a:r>
            <a:endParaRPr lang="en-US" sz="1400" b="0" strike="noStrike" spc="-1">
              <a:solidFill>
                <a:srgbClr val="000000"/>
              </a:solidFill>
              <a:uFill>
                <a:solidFill>
                  <a:srgbClr val="FFFFFF"/>
                </a:solidFill>
              </a:uFill>
              <a:latin typeface="Arial"/>
            </a:endParaRPr>
          </a:p>
          <a:p>
            <a:pPr marL="457200" indent="-393480">
              <a:lnSpc>
                <a:spcPct val="100000"/>
              </a:lnSpc>
            </a:pPr>
            <a:r>
              <a:rPr lang="en-US" sz="2600" b="0" strike="noStrike" spc="-1">
                <a:solidFill>
                  <a:srgbClr val="424242"/>
                </a:solidFill>
                <a:uFill>
                  <a:solidFill>
                    <a:srgbClr val="FFFFFF"/>
                  </a:solidFill>
                </a:uFill>
                <a:latin typeface="Source Code Pro"/>
                <a:ea typeface="Source Code Pro"/>
              </a:rPr>
              <a:t>-Users should be able to customize their home's systems autonomously as they wish.</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Shape 109"/>
          <p:cNvPicPr/>
          <p:nvPr/>
        </p:nvPicPr>
        <p:blipFill>
          <a:blip r:embed="rId3"/>
          <a:stretch/>
        </p:blipFill>
        <p:spPr>
          <a:xfrm>
            <a:off x="2104920" y="1324080"/>
            <a:ext cx="4933440" cy="2495160"/>
          </a:xfrm>
          <a:prstGeom prst="rect">
            <a:avLst/>
          </a:prstGeom>
          <a:ln>
            <a:noFill/>
          </a:ln>
        </p:spPr>
      </p:pic>
      <p:sp>
        <p:nvSpPr>
          <p:cNvPr id="209"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Newfound Knowledge</a:t>
            </a:r>
            <a:endParaRPr lang="en-US" sz="1400" b="0" strike="noStrike" spc="-1">
              <a:solidFill>
                <a:srgbClr val="000000"/>
              </a:solidFill>
              <a:uFill>
                <a:solidFill>
                  <a:srgbClr val="FFFFFF"/>
                </a:solidFill>
              </a:uFill>
              <a:latin typeface="Arial"/>
            </a:endParaRPr>
          </a:p>
        </p:txBody>
      </p:sp>
      <p:sp>
        <p:nvSpPr>
          <p:cNvPr id="210" name="TextShape 2"/>
          <p:cNvSpPr txBox="1"/>
          <p:nvPr/>
        </p:nvSpPr>
        <p:spPr>
          <a:xfrm>
            <a:off x="311760" y="1468800"/>
            <a:ext cx="8520120" cy="3099600"/>
          </a:xfrm>
          <a:prstGeom prst="rect">
            <a:avLst/>
          </a:prstGeom>
          <a:noFill/>
          <a:ln>
            <a:noFill/>
          </a:ln>
        </p:spPr>
        <p:txBody>
          <a:bodyPr tIns="91440" bIns="91440"/>
          <a:lstStyle/>
          <a:p>
            <a:pPr marL="457200" indent="-393480">
              <a:lnSpc>
                <a:spcPct val="100000"/>
              </a:lnSpc>
            </a:pPr>
            <a:r>
              <a:rPr lang="en-US" sz="2600" b="0" strike="noStrike" spc="-1">
                <a:solidFill>
                  <a:srgbClr val="424242"/>
                </a:solidFill>
                <a:uFill>
                  <a:solidFill>
                    <a:srgbClr val="FFFFFF"/>
                  </a:solidFill>
                </a:uFill>
                <a:latin typeface="Source Code Pro"/>
                <a:ea typeface="Source Code Pro"/>
              </a:rPr>
              <a:t>-RFID technology</a:t>
            </a:r>
            <a:endParaRPr lang="en-US" sz="1400" b="0" strike="noStrike" spc="-1">
              <a:solidFill>
                <a:srgbClr val="000000"/>
              </a:solidFill>
              <a:uFill>
                <a:solidFill>
                  <a:srgbClr val="FFFFFF"/>
                </a:solidFill>
              </a:uFill>
              <a:latin typeface="Arial"/>
            </a:endParaRPr>
          </a:p>
          <a:p>
            <a:pPr marL="457200" indent="-393480">
              <a:lnSpc>
                <a:spcPct val="100000"/>
              </a:lnSpc>
            </a:pPr>
            <a:r>
              <a:rPr lang="en-US" sz="2600" b="0" strike="noStrike" spc="-1">
                <a:solidFill>
                  <a:srgbClr val="424242"/>
                </a:solidFill>
                <a:uFill>
                  <a:solidFill>
                    <a:srgbClr val="FFFFFF"/>
                  </a:solidFill>
                </a:uFill>
                <a:latin typeface="Source Code Pro"/>
                <a:ea typeface="Source Code Pro"/>
              </a:rPr>
              <a:t>-Arduino C</a:t>
            </a:r>
            <a:endParaRPr lang="en-US" sz="1400" b="0" strike="noStrike" spc="-1">
              <a:solidFill>
                <a:srgbClr val="000000"/>
              </a:solidFill>
              <a:uFill>
                <a:solidFill>
                  <a:srgbClr val="FFFFFF"/>
                </a:solidFill>
              </a:uFill>
              <a:latin typeface="Arial"/>
            </a:endParaRPr>
          </a:p>
          <a:p>
            <a:pPr marL="457200" indent="-393480">
              <a:lnSpc>
                <a:spcPct val="100000"/>
              </a:lnSpc>
            </a:pPr>
            <a:r>
              <a:rPr lang="en-US" sz="2600" b="0" strike="noStrike" spc="-1">
                <a:solidFill>
                  <a:srgbClr val="424242"/>
                </a:solidFill>
                <a:uFill>
                  <a:solidFill>
                    <a:srgbClr val="FFFFFF"/>
                  </a:solidFill>
                </a:uFill>
                <a:latin typeface="Source Code Pro"/>
                <a:ea typeface="Source Code Pro"/>
              </a:rPr>
              <a:t>-I/O Control</a:t>
            </a:r>
            <a:endParaRPr lang="en-US" sz="1400" b="0" strike="noStrike" spc="-1">
              <a:solidFill>
                <a:srgbClr val="000000"/>
              </a:solidFill>
              <a:uFill>
                <a:solidFill>
                  <a:srgbClr val="FFFFFF"/>
                </a:solidFill>
              </a:uFill>
              <a:latin typeface="Arial"/>
            </a:endParaRPr>
          </a:p>
          <a:p>
            <a:pPr marL="457200" indent="-393480">
              <a:lnSpc>
                <a:spcPct val="100000"/>
              </a:lnSpc>
            </a:pPr>
            <a:r>
              <a:rPr lang="en-US" sz="2600" b="0" strike="noStrike" spc="-1">
                <a:solidFill>
                  <a:srgbClr val="424242"/>
                </a:solidFill>
                <a:uFill>
                  <a:solidFill>
                    <a:srgbClr val="FFFFFF"/>
                  </a:solidFill>
                </a:uFill>
                <a:latin typeface="Source Code Pro"/>
                <a:ea typeface="Source Code Pro"/>
              </a:rPr>
              <a:t>-Git</a:t>
            </a:r>
            <a:endParaRPr lang="en-US" sz="1400" b="0" strike="noStrike" spc="-1">
              <a:solidFill>
                <a:srgbClr val="000000"/>
              </a:solidFill>
              <a:uFill>
                <a:solidFill>
                  <a:srgbClr val="FFFFFF"/>
                </a:solidFill>
              </a:uFill>
              <a:latin typeface="Arial"/>
            </a:endParaRPr>
          </a:p>
          <a:p>
            <a:pPr marL="457200" indent="-393480">
              <a:lnSpc>
                <a:spcPct val="100000"/>
              </a:lnSpc>
            </a:pPr>
            <a:r>
              <a:rPr lang="en-US" sz="2600" b="0" strike="noStrike" spc="-1">
                <a:solidFill>
                  <a:srgbClr val="424242"/>
                </a:solidFill>
                <a:uFill>
                  <a:solidFill>
                    <a:srgbClr val="FFFFFF"/>
                  </a:solidFill>
                </a:uFill>
                <a:latin typeface="Source Code Pro"/>
                <a:ea typeface="Source Code Pro"/>
              </a:rPr>
              <a:t>-The true power of friendship</a:t>
            </a:r>
            <a:endParaRPr lang="en-US" sz="1400" b="0" strike="noStrike" spc="-1">
              <a:solidFill>
                <a:srgbClr val="000000"/>
              </a:solidFill>
              <a:uFill>
                <a:solidFill>
                  <a:srgbClr val="FFFFFF"/>
                </a:solidFill>
              </a:uFill>
              <a:latin typeface="Arial"/>
            </a:endParaRPr>
          </a:p>
          <a:p>
            <a:pPr marL="457200" indent="-393480">
              <a:lnSpc>
                <a:spcPct val="100000"/>
              </a:lnSpc>
            </a:pPr>
            <a:r>
              <a:rPr lang="en-US" sz="2600" b="0" strike="noStrike" spc="-1">
                <a:solidFill>
                  <a:srgbClr val="424242"/>
                </a:solidFill>
                <a:uFill>
                  <a:solidFill>
                    <a:srgbClr val="FFFFFF"/>
                  </a:solidFill>
                </a:uFill>
                <a:latin typeface="Source Code Pro"/>
                <a:ea typeface="Source Code Pro"/>
              </a:rPr>
              <a:t>-I2C versus SPI communication</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30800" y="1889700"/>
            <a:ext cx="8282400" cy="1516500"/>
          </a:xfrm>
          <a:prstGeom prst="rect">
            <a:avLst/>
          </a:prstGeom>
        </p:spPr>
        <p:txBody>
          <a:bodyPr lIns="91425" tIns="91425" rIns="91425" bIns="91425" anchor="ctr" anchorCtr="0">
            <a:noAutofit/>
          </a:bodyPr>
          <a:lstStyle/>
          <a:p>
            <a:pPr lvl="0">
              <a:spcBef>
                <a:spcPts val="0"/>
              </a:spcBef>
              <a:buNone/>
            </a:pPr>
            <a:r>
              <a:rPr lang="en" dirty="0"/>
              <a:t>Thank you.</a:t>
            </a:r>
          </a:p>
        </p:txBody>
      </p:sp>
      <p:pic>
        <p:nvPicPr>
          <p:cNvPr id="117" name="Shape 117"/>
          <p:cNvPicPr preferRelativeResize="0"/>
          <p:nvPr/>
        </p:nvPicPr>
        <p:blipFill>
          <a:blip r:embed="rId3">
            <a:alphaModFix/>
          </a:blip>
          <a:stretch>
            <a:fillRect/>
          </a:stretch>
        </p:blipFill>
        <p:spPr>
          <a:xfrm>
            <a:off x="3247246" y="3584774"/>
            <a:ext cx="2649500" cy="1340099"/>
          </a:xfrm>
          <a:prstGeom prst="rect">
            <a:avLst/>
          </a:prstGeom>
          <a:noFill/>
          <a:ln>
            <a:noFill/>
          </a:ln>
        </p:spPr>
      </p:pic>
    </p:spTree>
    <p:extLst>
      <p:ext uri="{BB962C8B-B14F-4D97-AF65-F5344CB8AC3E}">
        <p14:creationId xmlns:p14="http://schemas.microsoft.com/office/powerpoint/2010/main" val="407272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91440" y="1828800"/>
            <a:ext cx="4306320" cy="764640"/>
          </a:xfrm>
          <a:prstGeom prst="rect">
            <a:avLst/>
          </a:prstGeom>
          <a:noFill/>
          <a:ln>
            <a:noFill/>
          </a:ln>
        </p:spPr>
        <p:txBody>
          <a:bodyPr tIns="91440" bIns="91440" anchor="b"/>
          <a:lstStyle/>
          <a:p>
            <a:pPr algn="ctr">
              <a:lnSpc>
                <a:spcPct val="100000"/>
              </a:lnSpc>
            </a:pPr>
            <a:r>
              <a:rPr lang="en-US" sz="4600" b="0" strike="noStrike" spc="-1">
                <a:solidFill>
                  <a:srgbClr val="FFFFFF"/>
                </a:solidFill>
                <a:uFill>
                  <a:solidFill>
                    <a:srgbClr val="FFFFFF"/>
                  </a:solidFill>
                </a:uFill>
                <a:latin typeface="Oswald"/>
                <a:ea typeface="Oswald"/>
              </a:rPr>
              <a:t>Hardware</a:t>
            </a:r>
            <a:endParaRPr lang="en-US" sz="1400" b="0" strike="noStrike" spc="-1">
              <a:solidFill>
                <a:srgbClr val="000000"/>
              </a:solidFill>
              <a:uFill>
                <a:solidFill>
                  <a:srgbClr val="FFFFFF"/>
                </a:solidFill>
              </a:uFill>
              <a:latin typeface="Arial"/>
            </a:endParaRPr>
          </a:p>
        </p:txBody>
      </p:sp>
      <p:sp>
        <p:nvSpPr>
          <p:cNvPr id="166" name="TextShape 2"/>
          <p:cNvSpPr txBox="1"/>
          <p:nvPr/>
        </p:nvSpPr>
        <p:spPr>
          <a:xfrm>
            <a:off x="4937760" y="841680"/>
            <a:ext cx="3836520" cy="3694680"/>
          </a:xfrm>
          <a:prstGeom prst="rect">
            <a:avLst/>
          </a:prstGeom>
          <a:noFill/>
          <a:ln>
            <a:noFill/>
          </a:ln>
        </p:spPr>
        <p:txBody>
          <a:bodyPr tIns="91440" bIns="91440" anchor="ctr"/>
          <a:lstStyle/>
          <a:p>
            <a:pPr marL="457200" indent="-228240">
              <a:lnSpc>
                <a:spcPct val="100000"/>
              </a:lnSpc>
            </a:pPr>
            <a:r>
              <a:rPr lang="en-US" sz="1800" b="0" strike="noStrike" spc="-1">
                <a:solidFill>
                  <a:srgbClr val="E91D63"/>
                </a:solidFill>
                <a:uFill>
                  <a:solidFill>
                    <a:srgbClr val="FFFFFF"/>
                  </a:solidFill>
                </a:uFill>
                <a:latin typeface="Source Code Pro"/>
                <a:ea typeface="Source Code Pro"/>
              </a:rPr>
              <a:t>Adafruit PN532</a:t>
            </a:r>
            <a:r>
              <a:rPr lang="en-US" sz="1800" b="0" strike="noStrike" spc="-1">
                <a:solidFill>
                  <a:srgbClr val="424242"/>
                </a:solidFill>
                <a:uFill>
                  <a:solidFill>
                    <a:srgbClr val="FFFFFF"/>
                  </a:solidFill>
                </a:uFill>
                <a:latin typeface="Source Code Pro"/>
                <a:ea typeface="Source Code Pro"/>
              </a:rPr>
              <a:t> for RFID read and write</a:t>
            </a:r>
            <a:endParaRPr lang="en-US" sz="1400" b="0" strike="noStrike" spc="-1">
              <a:solidFill>
                <a:srgbClr val="000000"/>
              </a:solidFill>
              <a:uFill>
                <a:solidFill>
                  <a:srgbClr val="FFFFFF"/>
                </a:solidFill>
              </a:uFill>
              <a:latin typeface="Source Code Pro"/>
            </a:endParaRPr>
          </a:p>
          <a:p>
            <a:pPr marL="457200" indent="-228240">
              <a:lnSpc>
                <a:spcPct val="100000"/>
              </a:lnSpc>
            </a:pPr>
            <a:r>
              <a:rPr lang="en-US" sz="1800" b="0" strike="noStrike" spc="-1">
                <a:solidFill>
                  <a:srgbClr val="E91D63"/>
                </a:solidFill>
                <a:uFill>
                  <a:solidFill>
                    <a:srgbClr val="FFFFFF"/>
                  </a:solidFill>
                </a:uFill>
                <a:latin typeface="Source Code Pro"/>
                <a:ea typeface="Source Code Pro"/>
              </a:rPr>
              <a:t>Motor shield</a:t>
            </a:r>
            <a:r>
              <a:rPr lang="en-US" sz="1800" b="0" strike="noStrike" spc="-1">
                <a:solidFill>
                  <a:srgbClr val="424242"/>
                </a:solidFill>
                <a:uFill>
                  <a:solidFill>
                    <a:srgbClr val="FFFFFF"/>
                  </a:solidFill>
                </a:uFill>
                <a:latin typeface="Source Code Pro"/>
                <a:ea typeface="Source Code Pro"/>
              </a:rPr>
              <a:t> for motor control</a:t>
            </a:r>
            <a:endParaRPr lang="en-US" sz="1400" b="0" strike="noStrike" spc="-1">
              <a:solidFill>
                <a:srgbClr val="000000"/>
              </a:solidFill>
              <a:uFill>
                <a:solidFill>
                  <a:srgbClr val="FFFFFF"/>
                </a:solidFill>
              </a:uFill>
              <a:latin typeface="Source Code Pro"/>
            </a:endParaRPr>
          </a:p>
          <a:p>
            <a:pPr marL="457200" indent="-228240">
              <a:lnSpc>
                <a:spcPct val="100000"/>
              </a:lnSpc>
            </a:pPr>
            <a:r>
              <a:rPr lang="en-US" sz="1800" b="0" strike="noStrike" spc="-1">
                <a:solidFill>
                  <a:srgbClr val="E91D63"/>
                </a:solidFill>
                <a:uFill>
                  <a:solidFill>
                    <a:srgbClr val="FFFFFF"/>
                  </a:solidFill>
                </a:uFill>
                <a:latin typeface="Source Code Pro"/>
                <a:ea typeface="Source Code Pro"/>
              </a:rPr>
              <a:t>Sparkfun Danger shield</a:t>
            </a:r>
            <a:r>
              <a:rPr lang="en-US" sz="1800" b="0" strike="noStrike" spc="-1">
                <a:solidFill>
                  <a:srgbClr val="424242"/>
                </a:solidFill>
                <a:uFill>
                  <a:solidFill>
                    <a:srgbClr val="FFFFFF"/>
                  </a:solidFill>
                </a:uFill>
                <a:latin typeface="Source Code Pro"/>
                <a:ea typeface="Source Code Pro"/>
              </a:rPr>
              <a:t> for sensors</a:t>
            </a:r>
            <a:endParaRPr lang="en-US" sz="1400" b="0" strike="noStrike" spc="-1">
              <a:solidFill>
                <a:srgbClr val="000000"/>
              </a:solidFill>
              <a:uFill>
                <a:solidFill>
                  <a:srgbClr val="FFFFFF"/>
                </a:solidFill>
              </a:uFill>
              <a:latin typeface="Source Code Pro"/>
            </a:endParaRPr>
          </a:p>
          <a:p>
            <a:pPr marL="457200" indent="-228240">
              <a:lnSpc>
                <a:spcPct val="100000"/>
              </a:lnSpc>
            </a:pPr>
            <a:r>
              <a:rPr lang="en-US" sz="1800" b="0" strike="noStrike" spc="-1">
                <a:solidFill>
                  <a:srgbClr val="E91D63"/>
                </a:solidFill>
                <a:uFill>
                  <a:solidFill>
                    <a:srgbClr val="FFFFFF"/>
                  </a:solidFill>
                </a:uFill>
                <a:latin typeface="Source Code Pro"/>
                <a:ea typeface="Source Code Pro"/>
              </a:rPr>
              <a:t>Arduino</a:t>
            </a:r>
            <a:r>
              <a:rPr lang="en-US" sz="1800" b="0" strike="noStrike" spc="-1">
                <a:solidFill>
                  <a:srgbClr val="424242"/>
                </a:solidFill>
                <a:uFill>
                  <a:solidFill>
                    <a:srgbClr val="FFFFFF"/>
                  </a:solidFill>
                </a:uFill>
                <a:latin typeface="Source Code Pro"/>
                <a:ea typeface="Source Code Pro"/>
              </a:rPr>
              <a:t> Uno for processing</a:t>
            </a:r>
            <a:endParaRPr lang="en-US" sz="1400" b="0" strike="noStrike" spc="-1">
              <a:solidFill>
                <a:srgbClr val="000000"/>
              </a:solidFill>
              <a:uFill>
                <a:solidFill>
                  <a:srgbClr val="FFFFFF"/>
                </a:solidFill>
              </a:uFill>
              <a:latin typeface="Source Code Pro"/>
            </a:endParaRPr>
          </a:p>
          <a:p>
            <a:pPr marL="457200" indent="-228240">
              <a:lnSpc>
                <a:spcPct val="100000"/>
              </a:lnSpc>
            </a:pPr>
            <a:r>
              <a:rPr lang="en-US" sz="1800" b="0" strike="noStrike" spc="-1">
                <a:solidFill>
                  <a:srgbClr val="424242"/>
                </a:solidFill>
                <a:uFill>
                  <a:solidFill>
                    <a:srgbClr val="FFFFFF"/>
                  </a:solidFill>
                </a:uFill>
                <a:latin typeface="Source Code Pro"/>
                <a:ea typeface="Source Code Pro"/>
              </a:rPr>
              <a:t>Assorted</a:t>
            </a:r>
            <a:r>
              <a:rPr lang="en-US" sz="1800" b="0" strike="noStrike" spc="-1">
                <a:solidFill>
                  <a:srgbClr val="E91D63"/>
                </a:solidFill>
                <a:uFill>
                  <a:solidFill>
                    <a:srgbClr val="FFFFFF"/>
                  </a:solidFill>
                </a:uFill>
                <a:latin typeface="Source Code Pro"/>
                <a:ea typeface="Source Code Pro"/>
              </a:rPr>
              <a:t> LEDs, servos, and leads</a:t>
            </a:r>
            <a:r>
              <a:rPr lang="en-US" sz="1800" b="0" strike="noStrike" spc="-1">
                <a:solidFill>
                  <a:srgbClr val="424242"/>
                </a:solidFill>
                <a:uFill>
                  <a:solidFill>
                    <a:srgbClr val="FFFFFF"/>
                  </a:solidFill>
                </a:uFill>
                <a:latin typeface="Source Code Pro"/>
                <a:ea typeface="Source Code Pro"/>
              </a:rPr>
              <a:t> for interactivity</a:t>
            </a:r>
            <a:endParaRPr lang="en-US" sz="1400" b="0" strike="noStrike" spc="-1">
              <a:solidFill>
                <a:srgbClr val="000000"/>
              </a:solidFill>
              <a:uFill>
                <a:solidFill>
                  <a:srgbClr val="FFFFFF"/>
                </a:solidFill>
              </a:uFill>
              <a:latin typeface="Source Code Pro"/>
            </a:endParaRPr>
          </a:p>
          <a:p>
            <a:pPr marL="457200" indent="-228240">
              <a:lnSpc>
                <a:spcPct val="100000"/>
              </a:lnSpc>
            </a:pPr>
            <a:r>
              <a:rPr lang="en-US" sz="1800" b="0" strike="noStrike" spc="-1">
                <a:solidFill>
                  <a:srgbClr val="E91D63"/>
                </a:solidFill>
                <a:uFill>
                  <a:solidFill>
                    <a:srgbClr val="FFFFFF"/>
                  </a:solidFill>
                </a:uFill>
                <a:latin typeface="Source Code Pro"/>
                <a:ea typeface="Source Code Pro"/>
              </a:rPr>
              <a:t>Breadboard</a:t>
            </a:r>
            <a:r>
              <a:rPr lang="en-US" sz="1800" b="0" strike="noStrike" spc="-1">
                <a:solidFill>
                  <a:srgbClr val="424242"/>
                </a:solidFill>
                <a:uFill>
                  <a:solidFill>
                    <a:srgbClr val="FFFFFF"/>
                  </a:solidFill>
                </a:uFill>
                <a:latin typeface="Source Code Pro"/>
                <a:ea typeface="Source Code Pro"/>
              </a:rPr>
              <a:t> for assembly</a:t>
            </a: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91440" y="1828800"/>
            <a:ext cx="4306320" cy="764640"/>
          </a:xfrm>
          <a:prstGeom prst="rect">
            <a:avLst/>
          </a:prstGeom>
          <a:noFill/>
          <a:ln>
            <a:noFill/>
          </a:ln>
        </p:spPr>
        <p:txBody>
          <a:bodyPr tIns="91440" bIns="91440" anchor="b"/>
          <a:lstStyle/>
          <a:p>
            <a:pPr algn="ctr">
              <a:lnSpc>
                <a:spcPct val="100000"/>
              </a:lnSpc>
            </a:pPr>
            <a:r>
              <a:rPr lang="en-US" sz="4600" b="0" strike="noStrike" spc="-1">
                <a:solidFill>
                  <a:srgbClr val="FFFFFF"/>
                </a:solidFill>
                <a:uFill>
                  <a:solidFill>
                    <a:srgbClr val="FFFFFF"/>
                  </a:solidFill>
                </a:uFill>
                <a:latin typeface="Oswald"/>
                <a:ea typeface="Oswald"/>
              </a:rPr>
              <a:t>Code overview</a:t>
            </a:r>
            <a:endParaRPr lang="en-US" sz="1400" b="0" strike="noStrike" spc="-1">
              <a:solidFill>
                <a:srgbClr val="000000"/>
              </a:solidFill>
              <a:uFill>
                <a:solidFill>
                  <a:srgbClr val="FFFFFF"/>
                </a:solidFill>
              </a:uFill>
              <a:latin typeface="Arial"/>
            </a:endParaRPr>
          </a:p>
        </p:txBody>
      </p:sp>
      <p:sp>
        <p:nvSpPr>
          <p:cNvPr id="168" name="TextShape 2"/>
          <p:cNvSpPr txBox="1"/>
          <p:nvPr/>
        </p:nvSpPr>
        <p:spPr>
          <a:xfrm>
            <a:off x="4754880" y="694440"/>
            <a:ext cx="4019400" cy="3694680"/>
          </a:xfrm>
          <a:prstGeom prst="rect">
            <a:avLst/>
          </a:prstGeom>
          <a:noFill/>
          <a:ln>
            <a:noFill/>
          </a:ln>
        </p:spPr>
        <p:txBody>
          <a:bodyPr tIns="91440" bIns="91440" anchor="ctr"/>
          <a:lstStyle/>
          <a:p>
            <a:r>
              <a:rPr lang="en-US" sz="1600" b="0" strike="noStrike" spc="-1">
                <a:solidFill>
                  <a:srgbClr val="000000"/>
                </a:solidFill>
                <a:uFill>
                  <a:solidFill>
                    <a:srgbClr val="FFFFFF"/>
                  </a:solidFill>
                </a:uFill>
                <a:latin typeface="Source Code Pro"/>
              </a:rPr>
              <a:t>1)</a:t>
            </a:r>
            <a:r>
              <a:rPr lang="en-US" sz="1800" b="0" strike="noStrike" spc="-1">
                <a:solidFill>
                  <a:srgbClr val="E91D63"/>
                </a:solidFill>
                <a:uFill>
                  <a:solidFill>
                    <a:srgbClr val="FFFFFF"/>
                  </a:solidFill>
                </a:uFill>
                <a:latin typeface="Source Code Pro"/>
                <a:ea typeface="Source Code Pro"/>
              </a:rPr>
              <a:t>PN532</a:t>
            </a:r>
            <a:r>
              <a:rPr lang="en-US" sz="1800" b="0" strike="noStrike" spc="-1">
                <a:solidFill>
                  <a:srgbClr val="424242"/>
                </a:solidFill>
                <a:uFill>
                  <a:solidFill>
                    <a:srgbClr val="FFFFFF"/>
                  </a:solidFill>
                </a:uFill>
                <a:latin typeface="Source Code Pro"/>
                <a:ea typeface="Source Code Pro"/>
              </a:rPr>
              <a:t> reads RFID tag and 	either does or does not 	authenticate</a:t>
            </a:r>
            <a:endParaRPr lang="en-US" sz="1400" b="0" strike="noStrike" spc="-1">
              <a:solidFill>
                <a:srgbClr val="000000"/>
              </a:solidFill>
              <a:uFill>
                <a:solidFill>
                  <a:srgbClr val="FFFFFF"/>
                </a:solidFill>
              </a:uFill>
              <a:latin typeface="Source Code Pro"/>
            </a:endParaRPr>
          </a:p>
          <a:p>
            <a:r>
              <a:rPr lang="en-US" sz="1800" b="0" strike="noStrike" spc="-1">
                <a:solidFill>
                  <a:srgbClr val="424242"/>
                </a:solidFill>
                <a:uFill>
                  <a:solidFill>
                    <a:srgbClr val="FFFFFF"/>
                  </a:solidFill>
                </a:uFill>
                <a:latin typeface="Source Code Pro"/>
                <a:ea typeface="Source Code Pro"/>
              </a:rPr>
              <a:t>2)</a:t>
            </a:r>
            <a:r>
              <a:rPr lang="en-US" sz="1800" b="0" strike="noStrike" spc="-1">
                <a:solidFill>
                  <a:srgbClr val="E91D63"/>
                </a:solidFill>
                <a:uFill>
                  <a:solidFill>
                    <a:srgbClr val="FFFFFF"/>
                  </a:solidFill>
                </a:uFill>
                <a:latin typeface="Source Code Pro"/>
                <a:ea typeface="Source Code Pro"/>
              </a:rPr>
              <a:t>Motor shield</a:t>
            </a:r>
            <a:r>
              <a:rPr lang="en-US" sz="1800" b="0" strike="noStrike" spc="-1">
                <a:solidFill>
                  <a:srgbClr val="424242"/>
                </a:solidFill>
                <a:uFill>
                  <a:solidFill>
                    <a:srgbClr val="FFFFFF"/>
                  </a:solidFill>
                </a:uFill>
                <a:latin typeface="Source Code Pro"/>
                <a:ea typeface="Source Code Pro"/>
              </a:rPr>
              <a:t> grants 		    	access to the ‘home’</a:t>
            </a:r>
            <a:endParaRPr lang="en-US" sz="1400" b="0" strike="noStrike" spc="-1">
              <a:solidFill>
                <a:srgbClr val="000000"/>
              </a:solidFill>
              <a:uFill>
                <a:solidFill>
                  <a:srgbClr val="FFFFFF"/>
                </a:solidFill>
              </a:uFill>
              <a:latin typeface="Source Code Pro"/>
            </a:endParaRPr>
          </a:p>
          <a:p>
            <a:r>
              <a:rPr lang="en-US" sz="1800" b="0" strike="noStrike" spc="-1">
                <a:solidFill>
                  <a:srgbClr val="424242"/>
                </a:solidFill>
                <a:uFill>
                  <a:solidFill>
                    <a:srgbClr val="FFFFFF"/>
                  </a:solidFill>
                </a:uFill>
                <a:latin typeface="Source Code Pro"/>
                <a:ea typeface="Source Code Pro"/>
              </a:rPr>
              <a:t>3)</a:t>
            </a:r>
            <a:r>
              <a:rPr lang="en-US" sz="1800" b="0" strike="noStrike" spc="-1">
                <a:solidFill>
                  <a:srgbClr val="E91D63"/>
                </a:solidFill>
                <a:uFill>
                  <a:solidFill>
                    <a:srgbClr val="FFFFFF"/>
                  </a:solidFill>
                </a:uFill>
                <a:latin typeface="Source Code Pro"/>
                <a:ea typeface="Source Code Pro"/>
              </a:rPr>
              <a:t>Arduino Uno</a:t>
            </a:r>
            <a:r>
              <a:rPr lang="en-US" sz="1800" b="0" strike="noStrike" spc="-1">
                <a:solidFill>
                  <a:srgbClr val="424242"/>
                </a:solidFill>
                <a:uFill>
                  <a:solidFill>
                    <a:srgbClr val="FFFFFF"/>
                  </a:solidFill>
                </a:uFill>
                <a:latin typeface="Source Code Pro"/>
                <a:ea typeface="Source Code Pro"/>
              </a:rPr>
              <a:t> pulls and  		modifies the users home 	preferences </a:t>
            </a:r>
            <a:r>
              <a:rPr lang="en-US" sz="1800" b="0" strike="noStrike" spc="-1">
                <a:solidFill>
                  <a:srgbClr val="000000"/>
                </a:solidFill>
                <a:uFill>
                  <a:solidFill>
                    <a:srgbClr val="FFFFFF"/>
                  </a:solidFill>
                </a:uFill>
                <a:latin typeface="Source Code Pro"/>
                <a:ea typeface="Source Code Pro"/>
              </a:rPr>
              <a:t>and food 		become </a:t>
            </a:r>
            <a:r>
              <a:rPr lang="en-US" sz="1800" b="0" strike="noStrike" spc="-1">
                <a:solidFill>
                  <a:srgbClr val="E91D63"/>
                </a:solidFill>
                <a:uFill>
                  <a:solidFill>
                    <a:srgbClr val="FFFFFF"/>
                  </a:solidFill>
                </a:uFill>
                <a:latin typeface="Source Code Pro"/>
                <a:ea typeface="Source Code Pro"/>
              </a:rPr>
              <a:t>autonomously 		customizable</a:t>
            </a:r>
            <a:endParaRPr lang="en-US" sz="1400" b="0" strike="noStrike" spc="-1">
              <a:solidFill>
                <a:srgbClr val="000000"/>
              </a:solidFill>
              <a:uFill>
                <a:solidFill>
                  <a:srgbClr val="FFFFFF"/>
                </a:solidFill>
              </a:uFill>
              <a:latin typeface="Source Code Pro"/>
            </a:endParaRPr>
          </a:p>
          <a:p>
            <a:pPr marL="457200" indent="-228240">
              <a:lnSpc>
                <a:spcPct val="100000"/>
              </a:lnSpc>
            </a:pP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91440" y="1828800"/>
            <a:ext cx="4306320" cy="764640"/>
          </a:xfrm>
          <a:prstGeom prst="rect">
            <a:avLst/>
          </a:prstGeom>
          <a:noFill/>
          <a:ln>
            <a:noFill/>
          </a:ln>
        </p:spPr>
        <p:txBody>
          <a:bodyPr tIns="91440" bIns="91440" anchor="b"/>
          <a:lstStyle/>
          <a:p>
            <a:pPr algn="ctr">
              <a:lnSpc>
                <a:spcPct val="100000"/>
              </a:lnSpc>
            </a:pPr>
            <a:r>
              <a:rPr lang="en-US" sz="4600" b="0" strike="noStrike" spc="-1">
                <a:solidFill>
                  <a:srgbClr val="FFFFFF"/>
                </a:solidFill>
                <a:uFill>
                  <a:solidFill>
                    <a:srgbClr val="FFFFFF"/>
                  </a:solidFill>
                </a:uFill>
                <a:latin typeface="Oswald"/>
                <a:ea typeface="Oswald"/>
              </a:rPr>
              <a:t>Reading RFID</a:t>
            </a:r>
            <a:endParaRPr lang="en-US" sz="1400" b="0" strike="noStrike" spc="-1">
              <a:solidFill>
                <a:srgbClr val="000000"/>
              </a:solidFill>
              <a:uFill>
                <a:solidFill>
                  <a:srgbClr val="FFFFFF"/>
                </a:solidFill>
              </a:uFill>
              <a:latin typeface="Arial"/>
            </a:endParaRPr>
          </a:p>
        </p:txBody>
      </p:sp>
      <p:sp>
        <p:nvSpPr>
          <p:cNvPr id="170" name="TextShape 2"/>
          <p:cNvSpPr txBox="1"/>
          <p:nvPr/>
        </p:nvSpPr>
        <p:spPr>
          <a:xfrm>
            <a:off x="4937760" y="694440"/>
            <a:ext cx="3836520" cy="3694680"/>
          </a:xfrm>
          <a:prstGeom prst="rect">
            <a:avLst/>
          </a:prstGeom>
          <a:noFill/>
          <a:ln>
            <a:noFill/>
          </a:ln>
        </p:spPr>
        <p:txBody>
          <a:bodyPr tIns="91440" bIns="91440" anchor="ctr"/>
          <a:lstStyle/>
          <a:p>
            <a:pPr marL="457200" indent="-228240">
              <a:lnSpc>
                <a:spcPct val="100000"/>
              </a:lnSpc>
            </a:pPr>
            <a:r>
              <a:rPr lang="en-US" sz="1800" b="0" strike="noStrike" spc="-1">
                <a:solidFill>
                  <a:srgbClr val="E91D63"/>
                </a:solidFill>
                <a:uFill>
                  <a:solidFill>
                    <a:srgbClr val="FFFFFF"/>
                  </a:solidFill>
                </a:uFill>
                <a:latin typeface="Source Code Pro"/>
                <a:ea typeface="Source Code Pro"/>
              </a:rPr>
              <a:t>PN532</a:t>
            </a:r>
            <a:r>
              <a:rPr lang="en-US" sz="1800" b="0" strike="noStrike" spc="-1">
                <a:solidFill>
                  <a:srgbClr val="424242"/>
                </a:solidFill>
                <a:uFill>
                  <a:solidFill>
                    <a:srgbClr val="FFFFFF"/>
                  </a:solidFill>
                </a:uFill>
                <a:latin typeface="Source Code Pro"/>
                <a:ea typeface="Source Code Pro"/>
              </a:rPr>
              <a:t> commnuicates using MF to read RFID tags and sends commands to the rest of the system via the Arduino</a:t>
            </a:r>
            <a:endParaRPr lang="en-US" sz="1400" b="0" strike="noStrike" spc="-1">
              <a:solidFill>
                <a:srgbClr val="000000"/>
              </a:solidFill>
              <a:uFill>
                <a:solidFill>
                  <a:srgbClr val="FFFFFF"/>
                </a:solidFill>
              </a:uFill>
              <a:latin typeface="Source Code Pro"/>
            </a:endParaRPr>
          </a:p>
          <a:p>
            <a:pPr marL="457200" indent="-228240">
              <a:lnSpc>
                <a:spcPct val="100000"/>
              </a:lnSpc>
            </a:pP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Shape 89"/>
          <p:cNvPicPr/>
          <p:nvPr/>
        </p:nvPicPr>
        <p:blipFill>
          <a:blip r:embed="rId3"/>
          <a:stretch/>
        </p:blipFill>
        <p:spPr>
          <a:xfrm>
            <a:off x="2104920" y="1324080"/>
            <a:ext cx="4933440" cy="2495160"/>
          </a:xfrm>
          <a:prstGeom prst="rect">
            <a:avLst/>
          </a:prstGeom>
          <a:ln>
            <a:noFill/>
          </a:ln>
        </p:spPr>
      </p:pic>
      <p:sp>
        <p:nvSpPr>
          <p:cNvPr id="172"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Communication Protocols</a:t>
            </a:r>
            <a:endParaRPr lang="en-US" sz="1400" b="0" strike="noStrike" spc="-1">
              <a:solidFill>
                <a:srgbClr val="000000"/>
              </a:solidFill>
              <a:uFill>
                <a:solidFill>
                  <a:srgbClr val="FFFFFF"/>
                </a:solidFill>
              </a:uFill>
              <a:latin typeface="Arial"/>
            </a:endParaRPr>
          </a:p>
        </p:txBody>
      </p:sp>
      <p:sp>
        <p:nvSpPr>
          <p:cNvPr id="173" name="TextShape 2"/>
          <p:cNvSpPr txBox="1"/>
          <p:nvPr/>
        </p:nvSpPr>
        <p:spPr>
          <a:xfrm>
            <a:off x="311760" y="1468800"/>
            <a:ext cx="8520120" cy="3099600"/>
          </a:xfrm>
          <a:prstGeom prst="rect">
            <a:avLst/>
          </a:prstGeom>
          <a:noFill/>
          <a:ln>
            <a:noFill/>
          </a:ln>
        </p:spPr>
        <p:txBody>
          <a:bodyPr tIns="91440" bIns="91440"/>
          <a:lstStyle/>
          <a:p>
            <a:pPr marL="457200" indent="-418680">
              <a:lnSpc>
                <a:spcPct val="150000"/>
              </a:lnSpc>
            </a:pPr>
            <a:r>
              <a:rPr lang="en-US" sz="3000" b="0" strike="noStrike" spc="-1">
                <a:solidFill>
                  <a:srgbClr val="424242"/>
                </a:solidFill>
                <a:uFill>
                  <a:solidFill>
                    <a:srgbClr val="FFFFFF"/>
                  </a:solidFill>
                </a:uFill>
                <a:latin typeface="Source Code Pro"/>
                <a:ea typeface="Source Code Pro"/>
              </a:rPr>
              <a:t>-Both </a:t>
            </a:r>
            <a:r>
              <a:rPr lang="en-US" sz="3000" b="0" strike="noStrike" spc="-1">
                <a:solidFill>
                  <a:srgbClr val="E91D63"/>
                </a:solidFill>
                <a:uFill>
                  <a:solidFill>
                    <a:srgbClr val="FFFFFF"/>
                  </a:solidFill>
                </a:uFill>
                <a:latin typeface="Source Code Pro"/>
                <a:ea typeface="Source Code Pro"/>
              </a:rPr>
              <a:t>I2C</a:t>
            </a:r>
            <a:r>
              <a:rPr lang="en-US" sz="3000" b="0" strike="noStrike" spc="-1">
                <a:solidFill>
                  <a:srgbClr val="424242"/>
                </a:solidFill>
                <a:uFill>
                  <a:solidFill>
                    <a:srgbClr val="FFFFFF"/>
                  </a:solidFill>
                </a:uFill>
                <a:latin typeface="Source Code Pro"/>
                <a:ea typeface="Source Code Pro"/>
              </a:rPr>
              <a:t> and </a:t>
            </a:r>
            <a:r>
              <a:rPr lang="en-US" sz="3000" b="0" strike="noStrike" spc="-1">
                <a:solidFill>
                  <a:srgbClr val="E91D63"/>
                </a:solidFill>
                <a:uFill>
                  <a:solidFill>
                    <a:srgbClr val="FFFFFF"/>
                  </a:solidFill>
                </a:uFill>
                <a:latin typeface="Source Code Pro"/>
                <a:ea typeface="Source Code Pro"/>
              </a:rPr>
              <a:t>SPI</a:t>
            </a:r>
            <a:r>
              <a:rPr lang="en-US" sz="3000" b="0" strike="noStrike" spc="-1">
                <a:solidFill>
                  <a:srgbClr val="424242"/>
                </a:solidFill>
                <a:uFill>
                  <a:solidFill>
                    <a:srgbClr val="FFFFFF"/>
                  </a:solidFill>
                </a:uFill>
                <a:latin typeface="Source Code Pro"/>
                <a:ea typeface="Source Code Pro"/>
              </a:rPr>
              <a:t> are supported</a:t>
            </a:r>
            <a:endParaRPr lang="en-US" sz="1400" b="0" strike="noStrike" spc="-1">
              <a:solidFill>
                <a:srgbClr val="000000"/>
              </a:solidFill>
              <a:uFill>
                <a:solidFill>
                  <a:srgbClr val="FFFFFF"/>
                </a:solidFill>
              </a:uFill>
              <a:latin typeface="Arial"/>
            </a:endParaRPr>
          </a:p>
          <a:p>
            <a:pPr marL="457200" indent="-418680">
              <a:lnSpc>
                <a:spcPct val="150000"/>
              </a:lnSpc>
            </a:pPr>
            <a:r>
              <a:rPr lang="en-US" sz="3000" b="0" strike="noStrike" spc="-1">
                <a:solidFill>
                  <a:srgbClr val="424242"/>
                </a:solidFill>
                <a:uFill>
                  <a:solidFill>
                    <a:srgbClr val="FFFFFF"/>
                  </a:solidFill>
                </a:uFill>
                <a:latin typeface="Source Code Pro"/>
                <a:ea typeface="Source Code Pro"/>
              </a:rPr>
              <a:t>-Downsides of </a:t>
            </a:r>
            <a:r>
              <a:rPr lang="en-US" sz="3000" b="0" strike="noStrike" spc="-1">
                <a:solidFill>
                  <a:srgbClr val="E91D63"/>
                </a:solidFill>
                <a:uFill>
                  <a:solidFill>
                    <a:srgbClr val="FFFFFF"/>
                  </a:solidFill>
                </a:uFill>
                <a:latin typeface="Source Code Pro"/>
                <a:ea typeface="Source Code Pro"/>
              </a:rPr>
              <a:t>I2C</a:t>
            </a:r>
            <a:r>
              <a:rPr lang="en-US" sz="3000" b="0" strike="noStrike" spc="-1">
                <a:solidFill>
                  <a:srgbClr val="424242"/>
                </a:solidFill>
                <a:uFill>
                  <a:solidFill>
                    <a:srgbClr val="FFFFFF"/>
                  </a:solidFill>
                </a:uFill>
                <a:latin typeface="Source Code Pro"/>
                <a:ea typeface="Source Code Pro"/>
              </a:rPr>
              <a:t> are negligible</a:t>
            </a:r>
            <a:endParaRPr lang="en-US" sz="1400" b="0" strike="noStrike" spc="-1">
              <a:solidFill>
                <a:srgbClr val="000000"/>
              </a:solidFill>
              <a:uFill>
                <a:solidFill>
                  <a:srgbClr val="FFFFFF"/>
                </a:solidFill>
              </a:uFill>
              <a:latin typeface="Arial"/>
            </a:endParaRPr>
          </a:p>
          <a:p>
            <a:pPr marL="457200" indent="-418680">
              <a:lnSpc>
                <a:spcPct val="150000"/>
              </a:lnSpc>
            </a:pPr>
            <a:r>
              <a:rPr lang="en-US" sz="3000" b="0" strike="noStrike" spc="-1">
                <a:solidFill>
                  <a:srgbClr val="424242"/>
                </a:solidFill>
                <a:uFill>
                  <a:solidFill>
                    <a:srgbClr val="FFFFFF"/>
                  </a:solidFill>
                </a:uFill>
                <a:latin typeface="Source Code Pro"/>
                <a:ea typeface="Source Code Pro"/>
              </a:rPr>
              <a:t>-Simplicity of </a:t>
            </a:r>
            <a:r>
              <a:rPr lang="en-US" sz="3000" b="0" strike="noStrike" spc="-1">
                <a:solidFill>
                  <a:srgbClr val="E91D63"/>
                </a:solidFill>
                <a:uFill>
                  <a:solidFill>
                    <a:srgbClr val="FFFFFF"/>
                  </a:solidFill>
                </a:uFill>
                <a:latin typeface="Source Code Pro"/>
                <a:ea typeface="Source Code Pro"/>
              </a:rPr>
              <a:t>I2C</a:t>
            </a:r>
            <a:r>
              <a:rPr lang="en-US" sz="3000" b="0" strike="noStrike" spc="-1">
                <a:solidFill>
                  <a:srgbClr val="424242"/>
                </a:solidFill>
                <a:uFill>
                  <a:solidFill>
                    <a:srgbClr val="FFFFFF"/>
                  </a:solidFill>
                </a:uFill>
                <a:latin typeface="Source Code Pro"/>
                <a:ea typeface="Source Code Pro"/>
              </a:rPr>
              <a:t> is advantageous</a:t>
            </a:r>
            <a:endParaRPr lang="en-US" sz="1400" b="0" strike="noStrike" spc="-1">
              <a:solidFill>
                <a:srgbClr val="000000"/>
              </a:solidFill>
              <a:uFill>
                <a:solidFill>
                  <a:srgbClr val="FFFFFF"/>
                </a:solidFill>
              </a:uFill>
              <a:latin typeface="Arial"/>
            </a:endParaRPr>
          </a:p>
          <a:p>
            <a:pPr marL="457200" indent="-418680">
              <a:lnSpc>
                <a:spcPct val="100000"/>
              </a:lnSpc>
            </a:pP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Shape 82"/>
          <p:cNvPicPr/>
          <p:nvPr/>
        </p:nvPicPr>
        <p:blipFill>
          <a:blip r:embed="rId3"/>
          <a:stretch/>
        </p:blipFill>
        <p:spPr>
          <a:xfrm>
            <a:off x="2104920" y="1324080"/>
            <a:ext cx="4933440" cy="2495160"/>
          </a:xfrm>
          <a:prstGeom prst="rect">
            <a:avLst/>
          </a:prstGeom>
          <a:ln>
            <a:noFill/>
          </a:ln>
        </p:spPr>
      </p:pic>
      <p:sp>
        <p:nvSpPr>
          <p:cNvPr id="175"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Programming the PN532</a:t>
            </a:r>
            <a:endParaRPr lang="en-US" sz="1400" b="0" strike="noStrike" spc="-1">
              <a:solidFill>
                <a:srgbClr val="000000"/>
              </a:solidFill>
              <a:uFill>
                <a:solidFill>
                  <a:srgbClr val="FFFFFF"/>
                </a:solidFill>
              </a:uFill>
              <a:latin typeface="Arial"/>
            </a:endParaRPr>
          </a:p>
        </p:txBody>
      </p:sp>
      <p:sp>
        <p:nvSpPr>
          <p:cNvPr id="176" name="TextShape 2"/>
          <p:cNvSpPr txBox="1"/>
          <p:nvPr/>
        </p:nvSpPr>
        <p:spPr>
          <a:xfrm>
            <a:off x="274320" y="1468800"/>
            <a:ext cx="8869680" cy="3099600"/>
          </a:xfrm>
          <a:prstGeom prst="rect">
            <a:avLst/>
          </a:prstGeom>
          <a:noFill/>
          <a:ln>
            <a:noFill/>
          </a:ln>
        </p:spPr>
        <p:txBody>
          <a:bodyPr tIns="91440" bIns="91440"/>
          <a:lstStyle/>
          <a:p>
            <a:pPr>
              <a:lnSpc>
                <a:spcPct val="100000"/>
              </a:lnSpc>
            </a:pPr>
            <a:r>
              <a:rPr lang="en-US" sz="3200" b="0" strike="noStrike" spc="-1">
                <a:solidFill>
                  <a:srgbClr val="424242"/>
                </a:solidFill>
                <a:uFill>
                  <a:solidFill>
                    <a:srgbClr val="FFFFFF"/>
                  </a:solidFill>
                </a:uFill>
                <a:latin typeface="Source Code Pro"/>
                <a:ea typeface="Source Code Pro"/>
              </a:rPr>
              <a:t>-Many PN523 libraries are outdated</a:t>
            </a:r>
            <a:endParaRPr lang="en-US" sz="1400" b="0" strike="noStrike" spc="-1">
              <a:solidFill>
                <a:srgbClr val="000000"/>
              </a:solidFill>
              <a:uFill>
                <a:solidFill>
                  <a:srgbClr val="FFFFFF"/>
                </a:solidFill>
              </a:uFill>
              <a:latin typeface="Arial"/>
            </a:endParaRPr>
          </a:p>
          <a:p>
            <a:pPr>
              <a:lnSpc>
                <a:spcPct val="100000"/>
              </a:lnSpc>
            </a:pPr>
            <a:r>
              <a:rPr lang="en-US" sz="3200" b="0" strike="noStrike" spc="-1">
                <a:solidFill>
                  <a:srgbClr val="424242"/>
                </a:solidFill>
                <a:uFill>
                  <a:solidFill>
                    <a:srgbClr val="FFFFFF"/>
                  </a:solidFill>
                </a:uFill>
                <a:latin typeface="Source Code Pro"/>
                <a:ea typeface="Source Code Pro"/>
              </a:rPr>
              <a:t>-nfc.readPassiveTargetID(); cannot 		be read from or put into a string</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Shape 82"/>
          <p:cNvPicPr/>
          <p:nvPr/>
        </p:nvPicPr>
        <p:blipFill>
          <a:blip r:embed="rId2"/>
          <a:stretch/>
        </p:blipFill>
        <p:spPr>
          <a:xfrm>
            <a:off x="2104920" y="1324080"/>
            <a:ext cx="4933440" cy="2495160"/>
          </a:xfrm>
          <a:prstGeom prst="rect">
            <a:avLst/>
          </a:prstGeom>
          <a:ln>
            <a:noFill/>
          </a:ln>
        </p:spPr>
      </p:pic>
      <p:sp>
        <p:nvSpPr>
          <p:cNvPr id="178" name="TextShape 1"/>
          <p:cNvSpPr txBox="1"/>
          <p:nvPr/>
        </p:nvSpPr>
        <p:spPr>
          <a:xfrm>
            <a:off x="311760" y="372600"/>
            <a:ext cx="8520120" cy="733320"/>
          </a:xfrm>
          <a:prstGeom prst="rect">
            <a:avLst/>
          </a:prstGeom>
          <a:noFill/>
          <a:ln>
            <a:noFill/>
          </a:ln>
        </p:spPr>
        <p:txBody>
          <a:bodyPr tIns="91440" bIns="91440" anchor="b"/>
          <a:lstStyle/>
          <a:p>
            <a:pPr>
              <a:lnSpc>
                <a:spcPct val="100000"/>
              </a:lnSpc>
            </a:pPr>
            <a:r>
              <a:rPr lang="en-US" sz="3000" b="0" strike="noStrike" spc="-1">
                <a:solidFill>
                  <a:srgbClr val="424242"/>
                </a:solidFill>
                <a:uFill>
                  <a:solidFill>
                    <a:srgbClr val="FFFFFF"/>
                  </a:solidFill>
                </a:uFill>
                <a:latin typeface="Oswald"/>
                <a:ea typeface="Oswald"/>
              </a:rPr>
              <a:t>Reading the RFID</a:t>
            </a:r>
            <a:endParaRPr lang="en-US" sz="1400" b="0" strike="noStrike" spc="-1">
              <a:solidFill>
                <a:srgbClr val="000000"/>
              </a:solidFill>
              <a:uFill>
                <a:solidFill>
                  <a:srgbClr val="FFFFFF"/>
                </a:solidFill>
              </a:uFill>
              <a:latin typeface="Arial"/>
            </a:endParaRPr>
          </a:p>
        </p:txBody>
      </p:sp>
      <p:sp>
        <p:nvSpPr>
          <p:cNvPr id="179" name="TextShape 2"/>
          <p:cNvSpPr txBox="1"/>
          <p:nvPr/>
        </p:nvSpPr>
        <p:spPr>
          <a:xfrm>
            <a:off x="274320" y="1468800"/>
            <a:ext cx="8869680" cy="3099600"/>
          </a:xfrm>
          <a:prstGeom prst="rect">
            <a:avLst/>
          </a:prstGeom>
          <a:noFill/>
          <a:ln>
            <a:noFill/>
          </a:ln>
        </p:spPr>
        <p:txBody>
          <a:bodyPr tIns="91440" bIns="91440"/>
          <a:lstStyle/>
          <a:p>
            <a:pPr>
              <a:lnSpc>
                <a:spcPct val="100000"/>
              </a:lnSpc>
            </a:pPr>
            <a:r>
              <a:rPr lang="en-US" sz="3200" b="0" strike="noStrike" spc="-1">
                <a:solidFill>
                  <a:srgbClr val="424242"/>
                </a:solidFill>
                <a:uFill>
                  <a:solidFill>
                    <a:srgbClr val="FFFFFF"/>
                  </a:solidFill>
                </a:uFill>
                <a:latin typeface="Source Code Pro"/>
                <a:ea typeface="Source Code Pro"/>
              </a:rPr>
              <a:t>- The cards are identified by using an algorithm to make a unique identifier based off of the built-in UID</a:t>
            </a:r>
            <a:endParaRPr lang="en-US" sz="1400" b="0" strike="noStrike" spc="-1">
              <a:solidFill>
                <a:srgbClr val="000000"/>
              </a:solidFill>
              <a:uFill>
                <a:solidFill>
                  <a:srgbClr val="FFFFFF"/>
                </a:solidFill>
              </a:uFill>
              <a:latin typeface="Arial"/>
            </a:endParaRPr>
          </a:p>
          <a:p>
            <a:pPr>
              <a:lnSpc>
                <a:spcPct val="100000"/>
              </a:lnSpc>
            </a:pPr>
            <a:r>
              <a:rPr lang="en-US" sz="3200" b="0" strike="noStrike" spc="-1">
                <a:solidFill>
                  <a:srgbClr val="424242"/>
                </a:solidFill>
                <a:uFill>
                  <a:solidFill>
                    <a:srgbClr val="FFFFFF"/>
                  </a:solidFill>
                </a:uFill>
                <a:latin typeface="Source Code Pro"/>
                <a:ea typeface="Source Code Pro"/>
              </a:rPr>
              <a:t>- This reads very quickly</a:t>
            </a:r>
            <a:endParaRPr lang="en-US"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65680" y="1078920"/>
            <a:ext cx="4044960" cy="1788840"/>
          </a:xfrm>
          <a:prstGeom prst="rect">
            <a:avLst/>
          </a:prstGeom>
          <a:noFill/>
          <a:ln>
            <a:noFill/>
          </a:ln>
        </p:spPr>
        <p:txBody>
          <a:bodyPr tIns="91440" bIns="91440" anchor="b"/>
          <a:lstStyle/>
          <a:p>
            <a:pPr algn="ctr">
              <a:lnSpc>
                <a:spcPct val="100000"/>
              </a:lnSpc>
            </a:pPr>
            <a:r>
              <a:rPr lang="en-US" sz="4600" b="0" strike="noStrike" spc="-1">
                <a:solidFill>
                  <a:srgbClr val="FFFFFF"/>
                </a:solidFill>
                <a:uFill>
                  <a:solidFill>
                    <a:srgbClr val="FFFFFF"/>
                  </a:solidFill>
                </a:uFill>
                <a:latin typeface="Oswald"/>
                <a:ea typeface="Oswald"/>
              </a:rPr>
              <a:t>Automating your food</a:t>
            </a:r>
            <a:endParaRPr lang="en-US" sz="1400" b="0" strike="noStrike" spc="-1">
              <a:solidFill>
                <a:srgbClr val="000000"/>
              </a:solidFill>
              <a:uFill>
                <a:solidFill>
                  <a:srgbClr val="FFFFFF"/>
                </a:solidFill>
              </a:uFill>
              <a:latin typeface="Arial"/>
            </a:endParaRPr>
          </a:p>
        </p:txBody>
      </p:sp>
      <p:sp>
        <p:nvSpPr>
          <p:cNvPr id="181" name="TextShape 2"/>
          <p:cNvSpPr txBox="1"/>
          <p:nvPr/>
        </p:nvSpPr>
        <p:spPr>
          <a:xfrm>
            <a:off x="4754880" y="457200"/>
            <a:ext cx="4021200" cy="3961800"/>
          </a:xfrm>
          <a:prstGeom prst="rect">
            <a:avLst/>
          </a:prstGeom>
          <a:noFill/>
          <a:ln>
            <a:noFill/>
          </a:ln>
        </p:spPr>
        <p:txBody>
          <a:bodyPr tIns="91440" bIns="91440" anchor="ctr"/>
          <a:lstStyle/>
          <a:p>
            <a:pPr marL="457200" indent="-367920">
              <a:lnSpc>
                <a:spcPct val="100000"/>
              </a:lnSpc>
            </a:pPr>
            <a:r>
              <a:rPr lang="en-US" sz="2200" b="0" strike="noStrike" spc="-1">
                <a:solidFill>
                  <a:srgbClr val="424242"/>
                </a:solidFill>
                <a:uFill>
                  <a:solidFill>
                    <a:srgbClr val="FFFFFF"/>
                  </a:solidFill>
                </a:uFill>
                <a:latin typeface="Source Code Pro"/>
                <a:ea typeface="Source Code Pro"/>
              </a:rPr>
              <a:t>OurAbode </a:t>
            </a:r>
            <a:r>
              <a:rPr lang="en-US" sz="2000" b="0" strike="noStrike" spc="-1">
                <a:solidFill>
                  <a:srgbClr val="E91D63"/>
                </a:solidFill>
                <a:uFill>
                  <a:solidFill>
                    <a:srgbClr val="FFFFFF"/>
                  </a:solidFill>
                </a:uFill>
                <a:latin typeface="Source Code Pro"/>
                <a:ea typeface="Source Code Pro"/>
              </a:rPr>
              <a:t>remembers</a:t>
            </a:r>
            <a:r>
              <a:rPr lang="en-US" sz="2200" b="0" strike="noStrike" spc="-1">
                <a:solidFill>
                  <a:srgbClr val="424242"/>
                </a:solidFill>
                <a:uFill>
                  <a:solidFill>
                    <a:srgbClr val="FFFFFF"/>
                  </a:solidFill>
                </a:uFill>
                <a:latin typeface="Source Code Pro"/>
                <a:ea typeface="Source Code Pro"/>
              </a:rPr>
              <a:t> and </a:t>
            </a:r>
            <a:r>
              <a:rPr lang="en-US" sz="2000" b="0" strike="noStrike" spc="-1">
                <a:solidFill>
                  <a:srgbClr val="E91D63"/>
                </a:solidFill>
                <a:uFill>
                  <a:solidFill>
                    <a:srgbClr val="FFFFFF"/>
                  </a:solidFill>
                </a:uFill>
                <a:latin typeface="Source Code Pro"/>
                <a:ea typeface="Source Code Pro"/>
              </a:rPr>
              <a:t>learns</a:t>
            </a:r>
            <a:r>
              <a:rPr lang="en-US" sz="2200" b="0" strike="noStrike" spc="-1">
                <a:solidFill>
                  <a:srgbClr val="424242"/>
                </a:solidFill>
                <a:uFill>
                  <a:solidFill>
                    <a:srgbClr val="FFFFFF"/>
                  </a:solidFill>
                </a:uFill>
                <a:latin typeface="Source Code Pro"/>
                <a:ea typeface="Source Code Pro"/>
              </a:rPr>
              <a:t> about your food preferences</a:t>
            </a:r>
            <a:endParaRPr lang="en-US" sz="1400" b="0" strike="noStrike" spc="-1">
              <a:solidFill>
                <a:srgbClr val="000000"/>
              </a:solidFill>
              <a:uFill>
                <a:solidFill>
                  <a:srgbClr val="FFFFFF"/>
                </a:solidFill>
              </a:uFill>
              <a:latin typeface="Source Code Pro"/>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1260</Words>
  <Application>Microsoft Office PowerPoint</Application>
  <PresentationFormat>On-screen Show (16:9)</PresentationFormat>
  <Paragraphs>109</Paragraphs>
  <Slides>21</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DejaVu Sans</vt:lpstr>
      <vt:lpstr>Oswald</vt:lpstr>
      <vt:lpstr>Source Code Pro</vt:lpstr>
      <vt:lpstr>Symbol</vt:lpstr>
      <vt:lpstr>Times New Roman</vt:lpstr>
      <vt:lpstr>Wingdings</vt:lpstr>
      <vt:lpstr>Office Theme</vt:lpstr>
      <vt:lpstr>Office Theme</vt:lpstr>
      <vt:lpstr>modern-writer</vt:lpstr>
      <vt:lpstr>Introducing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dc:title>
  <dc:subject/>
  <dc:creator/>
  <dc:description/>
  <cp:lastModifiedBy>Jared Nussbaum</cp:lastModifiedBy>
  <cp:revision>2</cp:revision>
  <dcterms:modified xsi:type="dcterms:W3CDTF">2016-10-09T07:29:39Z</dcterms:modified>
  <dc:language>en-US</dc:language>
</cp:coreProperties>
</file>