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0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61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29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3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6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81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09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59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323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56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3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632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1049E0-41CE-4406-9014-F31DF6015126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EE8910C-054F-45E2-81F1-B25B2C28DBC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80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1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"/>
            <a:ext cx="9144000" cy="2477729"/>
          </a:xfrm>
        </p:spPr>
        <p:txBody>
          <a:bodyPr>
            <a:normAutofit/>
          </a:bodyPr>
          <a:lstStyle/>
          <a:p>
            <a:r>
              <a:rPr lang="en-US" sz="4800" b="1" dirty="0" smtClean="0"/>
              <a:t>Forecasting Daily Air Temperature in Doho, Uganda Using Machine Learning and Deep Learning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4000" dirty="0" smtClean="0"/>
              <a:t>Accurate Temperature Predictions for Agriculture, Energy, and Disaster Preparedness</a:t>
            </a:r>
          </a:p>
        </p:txBody>
      </p:sp>
    </p:spTree>
    <p:extLst>
      <p:ext uri="{BB962C8B-B14F-4D97-AF65-F5344CB8AC3E}">
        <p14:creationId xmlns:p14="http://schemas.microsoft.com/office/powerpoint/2010/main" val="13958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Problem Statement &amp; Justification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Problem:</a:t>
            </a:r>
            <a:endParaRPr lang="en-US" dirty="0" smtClean="0"/>
          </a:p>
          <a:p>
            <a:r>
              <a:rPr lang="en-US" dirty="0" smtClean="0"/>
              <a:t>Predict daily air temperature using historical weather data (2013–2016) in Doho, Uganda.</a:t>
            </a:r>
          </a:p>
          <a:p>
            <a:r>
              <a:rPr lang="en-US" dirty="0" smtClean="0"/>
              <a:t>Accurate forecasts help farmers, energy providers, disaster management authorities, and urban planners.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Justification:</a:t>
            </a:r>
            <a:endParaRPr lang="en-US" dirty="0" smtClean="0"/>
          </a:p>
          <a:p>
            <a:r>
              <a:rPr lang="en-US" dirty="0" smtClean="0"/>
              <a:t>Weather data is sequential → temporal models like LSTM capture trends.</a:t>
            </a:r>
          </a:p>
          <a:p>
            <a:r>
              <a:rPr lang="en-US" dirty="0" smtClean="0"/>
              <a:t>Feature engineering (lags, rolling stats, date-based features) improves model performance.</a:t>
            </a:r>
          </a:p>
          <a:p>
            <a:r>
              <a:rPr lang="en-US" dirty="0" smtClean="0"/>
              <a:t>Supports data-driven decisions in agriculture, energy, and disaster preparedness.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4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&amp; Feature Engineering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837200"/>
            <a:ext cx="5181600" cy="4351338"/>
          </a:xfrm>
        </p:spPr>
        <p:txBody>
          <a:bodyPr/>
          <a:lstStyle/>
          <a:p>
            <a:r>
              <a:rPr lang="en-US" b="1" dirty="0" smtClean="0"/>
              <a:t>Dataset:</a:t>
            </a:r>
            <a:endParaRPr lang="en-US" dirty="0" smtClean="0"/>
          </a:p>
          <a:p>
            <a:r>
              <a:rPr lang="en-US" dirty="0" smtClean="0"/>
              <a:t>Daily observations from multiple stations (Temperature, Humidity, Min/Max Temp, Station ID).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0382" y="1687513"/>
            <a:ext cx="5181600" cy="4351338"/>
          </a:xfrm>
        </p:spPr>
        <p:txBody>
          <a:bodyPr/>
          <a:lstStyle/>
          <a:p>
            <a:r>
              <a:rPr lang="en-US" b="1" dirty="0" smtClean="0"/>
              <a:t>Feature Engineering:</a:t>
            </a:r>
            <a:endParaRPr lang="en-US" dirty="0" smtClean="0"/>
          </a:p>
          <a:p>
            <a:r>
              <a:rPr lang="en-US" dirty="0" smtClean="0"/>
              <a:t>Lag variables: 1,2,3,7,14 days</a:t>
            </a:r>
          </a:p>
          <a:p>
            <a:r>
              <a:rPr lang="en-US" dirty="0" smtClean="0"/>
              <a:t>Rolling statistics: 7-day mean &amp; std</a:t>
            </a:r>
          </a:p>
          <a:p>
            <a:r>
              <a:rPr lang="en-US" dirty="0" smtClean="0"/>
              <a:t>Date features: Month, Day-of-Year, Weekday</a:t>
            </a:r>
          </a:p>
          <a:p>
            <a:r>
              <a:rPr lang="en-US" dirty="0" smtClean="0"/>
              <a:t>One-hot encoded station identifiers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364" y="3092227"/>
            <a:ext cx="4533417" cy="30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3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Approach &amp; Metrics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 smtClean="0"/>
              <a:t>Models Used:</a:t>
            </a:r>
            <a:endParaRPr lang="en-US" dirty="0" smtClean="0"/>
          </a:p>
          <a:p>
            <a:r>
              <a:rPr lang="en-US" dirty="0" smtClean="0"/>
              <a:t>Random Forest Regressor (RF) – classical ML</a:t>
            </a:r>
          </a:p>
          <a:p>
            <a:r>
              <a:rPr lang="en-US" dirty="0" smtClean="0"/>
              <a:t>LSTM – deep learning for sequential data</a:t>
            </a:r>
          </a:p>
          <a:p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84889400"/>
              </p:ext>
            </p:extLst>
          </p:nvPr>
        </p:nvGraphicFramePr>
        <p:xfrm>
          <a:off x="6545424" y="3075927"/>
          <a:ext cx="5181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404714462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4467646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90031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Penalizes large errors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5347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Average absolute 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3310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Same units as temperature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8583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Variance explained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307935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545424" y="2198641"/>
            <a:ext cx="26214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Evaluation Metrics</a:t>
            </a:r>
            <a:r>
              <a:rPr lang="en-US" dirty="0" smtClean="0"/>
              <a:t>: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662" t="2148" r="1662" b="3972"/>
          <a:stretch/>
        </p:blipFill>
        <p:spPr>
          <a:xfrm>
            <a:off x="949124" y="3252486"/>
            <a:ext cx="4710896" cy="310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893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Results &amp; Interpretations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150711042"/>
              </p:ext>
            </p:extLst>
          </p:nvPr>
        </p:nvGraphicFramePr>
        <p:xfrm>
          <a:off x="838200" y="3310414"/>
          <a:ext cx="5181600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6320">
                  <a:extLst>
                    <a:ext uri="{9D8B030D-6E8A-4147-A177-3AD203B41FA5}">
                      <a16:colId xmlns:a16="http://schemas.microsoft.com/office/drawing/2014/main" val="277701170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821360602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239356396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1561585941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6955815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MAE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RMSE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952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0.176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0.420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0.872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537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LSTM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0.140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0.374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2256497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Observations:</a:t>
            </a:r>
            <a:endParaRPr lang="en-US" dirty="0" smtClean="0"/>
          </a:p>
          <a:p>
            <a:r>
              <a:rPr lang="en-US" dirty="0" smtClean="0"/>
              <a:t>LSTM outperforms RF across all metrics.</a:t>
            </a:r>
          </a:p>
          <a:p>
            <a:r>
              <a:rPr lang="en-US" dirty="0" smtClean="0"/>
              <a:t>Captures temporal dependencies better → smoother, accurate forecasts.</a:t>
            </a:r>
          </a:p>
          <a:p>
            <a:r>
              <a:rPr lang="en-US" dirty="0" smtClean="0"/>
              <a:t>Residuals centered around 0 → unbiased predictions.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689728" y="2315885"/>
            <a:ext cx="361432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Model Performance: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523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Recommendations &amp;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Recommendations for Stakeholders:</a:t>
            </a:r>
            <a:endParaRPr lang="en-US" dirty="0" smtClean="0"/>
          </a:p>
          <a:p>
            <a:r>
              <a:rPr lang="en-US" b="1" dirty="0" smtClean="0"/>
              <a:t>Farmers:</a:t>
            </a:r>
            <a:r>
              <a:rPr lang="en-US" dirty="0" smtClean="0"/>
              <a:t> Optimize irrigation, planting, harvesting.</a:t>
            </a:r>
          </a:p>
          <a:p>
            <a:r>
              <a:rPr lang="en-US" b="1" dirty="0" smtClean="0"/>
              <a:t>Energy Providers:</a:t>
            </a:r>
            <a:r>
              <a:rPr lang="en-US" dirty="0" smtClean="0"/>
              <a:t> Plan load demand &amp; infrastructure maintenance.</a:t>
            </a:r>
          </a:p>
          <a:p>
            <a:r>
              <a:rPr lang="en-US" b="1" dirty="0" smtClean="0"/>
              <a:t>Disaster Management:</a:t>
            </a:r>
            <a:r>
              <a:rPr lang="en-US" dirty="0" smtClean="0"/>
              <a:t> Early warnings for heat/cold events.</a:t>
            </a:r>
          </a:p>
          <a:p>
            <a:r>
              <a:rPr lang="en-US" b="1" dirty="0" smtClean="0"/>
              <a:t>Urban Planners &amp; Policy Makers:</a:t>
            </a:r>
            <a:r>
              <a:rPr lang="en-US" dirty="0" smtClean="0"/>
              <a:t> Climate adaptation, urban heat planning.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Future Additions:</a:t>
            </a:r>
            <a:endParaRPr lang="en-US" dirty="0" smtClean="0"/>
          </a:p>
          <a:p>
            <a:r>
              <a:rPr lang="en-US" dirty="0" smtClean="0"/>
              <a:t>Include rainfall, wind speed, and humidity predictions.</a:t>
            </a:r>
          </a:p>
          <a:p>
            <a:r>
              <a:rPr lang="en-US" dirty="0" smtClean="0"/>
              <a:t>Multi-station spatial modeling (Graph Neural Networks).</a:t>
            </a:r>
          </a:p>
          <a:p>
            <a:r>
              <a:rPr lang="en-US" dirty="0" smtClean="0"/>
              <a:t>Ensemble modeling &amp; real-time forecasts with dashboards/APIs.</a:t>
            </a:r>
          </a:p>
          <a:p>
            <a:r>
              <a:rPr lang="en-US" dirty="0" smtClean="0"/>
              <a:t>Climate trend analysis for long-term planning.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95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SIX(6) MEMBERS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ACTIVE MEMBERS IN PROJECT</a:t>
            </a:r>
          </a:p>
          <a:p>
            <a:r>
              <a:rPr lang="en-US" dirty="0" smtClean="0"/>
              <a:t>Birungi Joan</a:t>
            </a:r>
          </a:p>
          <a:p>
            <a:r>
              <a:rPr lang="en-US" dirty="0" smtClean="0"/>
              <a:t>Tuhaise praise</a:t>
            </a:r>
          </a:p>
          <a:p>
            <a:r>
              <a:rPr lang="en-US" dirty="0" smtClean="0"/>
              <a:t>Nyeko Samuel</a:t>
            </a:r>
          </a:p>
          <a:p>
            <a:r>
              <a:rPr lang="en-US" dirty="0" smtClean="0"/>
              <a:t>Darius Twesigomwe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 smtClean="0"/>
              <a:t>NON ACTIVE MEMBERS IN PROJECT</a:t>
            </a:r>
          </a:p>
          <a:p>
            <a:endParaRPr lang="en-US" dirty="0" smtClean="0"/>
          </a:p>
          <a:p>
            <a:r>
              <a:rPr lang="en-US" dirty="0" smtClean="0"/>
              <a:t>MUGIDE HAWA</a:t>
            </a:r>
          </a:p>
          <a:p>
            <a:r>
              <a:rPr lang="en-US" dirty="0" smtClean="0"/>
              <a:t> Tumusiime Dennis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1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70</TotalTime>
  <Words>355</Words>
  <Application>Microsoft Office PowerPoint</Application>
  <PresentationFormat>Widescreen</PresentationFormat>
  <Paragraphs>75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Calibri</vt:lpstr>
      <vt:lpstr>Calibri Light</vt:lpstr>
      <vt:lpstr>Retrospect</vt:lpstr>
      <vt:lpstr>Forecasting Daily Air Temperature in Doho, Uganda Using Machine Learning and Deep Learning</vt:lpstr>
      <vt:lpstr>Problem Statement &amp; Justification</vt:lpstr>
      <vt:lpstr>Data &amp; Feature Engineering</vt:lpstr>
      <vt:lpstr>Modeling Approach &amp; Metrics</vt:lpstr>
      <vt:lpstr>Key Results &amp; Interpretations</vt:lpstr>
      <vt:lpstr>Recommendations &amp; Future Work</vt:lpstr>
      <vt:lpstr>GROUP SIX(6)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Forecasting Daily Air Temperature in Doho, Uganda Using Machine Learning and Deep Learning</dc:title>
  <dc:creator>JO-ANN</dc:creator>
  <cp:lastModifiedBy>JO-ANN</cp:lastModifiedBy>
  <cp:revision>6</cp:revision>
  <dcterms:created xsi:type="dcterms:W3CDTF">2025-09-16T08:45:06Z</dcterms:created>
  <dcterms:modified xsi:type="dcterms:W3CDTF">2025-09-16T10:16:05Z</dcterms:modified>
</cp:coreProperties>
</file>