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latsi" charset="1" panose="00000500000000000000"/>
      <p:regular r:id="rId12"/>
    </p:embeddedFont>
    <p:embeddedFont>
      <p:font typeface="Open Sans Bold" charset="1" panose="020B0806030504020204"/>
      <p:regular r:id="rId13"/>
    </p:embeddedFont>
    <p:embeddedFont>
      <p:font typeface="Open Sans" charset="1" panose="020B0606030504020204"/>
      <p:regular r:id="rId14"/>
    </p:embeddedFont>
    <p:embeddedFont>
      <p:font typeface="Nunito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257822" y="9389787"/>
            <a:ext cx="6882108" cy="530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GOMYC</a:t>
            </a:r>
            <a:r>
              <a:rPr lang="en-US" sz="3126">
                <a:solidFill>
                  <a:srgbClr val="F00D07"/>
                </a:solidFill>
                <a:latin typeface="Alatsi"/>
                <a:ea typeface="Alatsi"/>
                <a:cs typeface="Alatsi"/>
                <a:sym typeface="Alatsi"/>
              </a:rPr>
              <a:t>O</a:t>
            </a: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 2025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856669" y="1060695"/>
            <a:ext cx="9283262" cy="853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83"/>
              </a:lnSpc>
            </a:pPr>
            <a:r>
              <a:rPr lang="en-US" sz="498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COPARAISON ENTRE NoSQL ET SQL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56669" y="2380872"/>
            <a:ext cx="9554487" cy="1035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b="true" sz="6099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MongoDB(NoSQL) vs SQL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88471" y="5019842"/>
            <a:ext cx="10171080" cy="580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résentation des bases de données SQL et NoSQL.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62822" y="6152690"/>
            <a:ext cx="11890313" cy="1180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oduction rapide à MongoDB et aux bases de données relationnelles (SQL).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35264" y="7685514"/>
            <a:ext cx="14229540" cy="1180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Comprendre les différences fondamentales et choisir la technologie adaptée aux besoins.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781824" y="3927922"/>
            <a:ext cx="2433304" cy="580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Contenu :</a:t>
            </a:r>
          </a:p>
        </p:txBody>
      </p: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3041609" y="588814"/>
            <a:ext cx="5246391" cy="5246370"/>
            <a:chOff x="0" y="0"/>
            <a:chExt cx="6350025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25046" t="0" r="-25046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553980" y="866775"/>
            <a:ext cx="13180039" cy="1450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PRÉ</a:t>
            </a: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SENTATION DE SQL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437582"/>
              <a:ext cx="2083482" cy="12414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155603" y="4763796"/>
            <a:ext cx="398378" cy="379704"/>
            <a:chOff x="0" y="0"/>
            <a:chExt cx="812800" cy="7747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228600" y="219075"/>
              <a:ext cx="355600" cy="390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427459" y="2934167"/>
            <a:ext cx="9834339" cy="580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Tit</a:t>
            </a: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re: Qu'est-ce qu'une base de données SQL 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39713" y="3678434"/>
            <a:ext cx="1959385" cy="580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</a:t>
            </a: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tenu: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914911" y="4563143"/>
            <a:ext cx="12819108" cy="580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Stockag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 structuré sous forme de tables avec lignes et colonnes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914911" y="5385892"/>
            <a:ext cx="12859584" cy="580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Utilisation du langag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 SQL pour gérer et manipuler les données.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914911" y="6271048"/>
            <a:ext cx="12096249" cy="580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Relations entre les tables via l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 clés primaires et étrangères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914911" y="7123575"/>
            <a:ext cx="10285275" cy="580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Exemples : MySQL, PostgreSQL, SQL S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erver, Oracle.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2155603" y="5519556"/>
            <a:ext cx="398378" cy="379704"/>
            <a:chOff x="0" y="0"/>
            <a:chExt cx="812800" cy="7747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228600" y="219075"/>
              <a:ext cx="355600" cy="390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221028" y="6441602"/>
            <a:ext cx="398378" cy="379704"/>
            <a:chOff x="0" y="0"/>
            <a:chExt cx="812800" cy="774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228600" y="219075"/>
              <a:ext cx="355600" cy="390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221028" y="7257239"/>
            <a:ext cx="398378" cy="379704"/>
            <a:chOff x="0" y="0"/>
            <a:chExt cx="812800" cy="774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228600" y="219075"/>
              <a:ext cx="355600" cy="390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5529047" y="8697520"/>
            <a:ext cx="6882108" cy="530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GOMYC</a:t>
            </a:r>
            <a:r>
              <a:rPr lang="en-US" sz="3126">
                <a:solidFill>
                  <a:srgbClr val="F00D07"/>
                </a:solidFill>
                <a:latin typeface="Alatsi"/>
                <a:ea typeface="Alatsi"/>
                <a:cs typeface="Alatsi"/>
                <a:sym typeface="Alatsi"/>
              </a:rPr>
              <a:t>O</a:t>
            </a: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 2025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454799" y="866775"/>
            <a:ext cx="14279221" cy="1450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PRÉ</a:t>
            </a: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SENTATION DE MONGODB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437582"/>
              <a:ext cx="2083482" cy="12414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155603" y="4763796"/>
            <a:ext cx="398378" cy="379704"/>
            <a:chOff x="0" y="0"/>
            <a:chExt cx="812800" cy="7747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228600" y="219075"/>
              <a:ext cx="355600" cy="390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504516" y="2631353"/>
            <a:ext cx="6850823" cy="580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Tit</a:t>
            </a: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re: Qu'est-ce que MongoDB ?)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39713" y="3678434"/>
            <a:ext cx="1959385" cy="580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</a:t>
            </a: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tenu: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766439" y="4563143"/>
            <a:ext cx="9118295" cy="580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de données NoSQL orientée documents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814064" y="5385892"/>
            <a:ext cx="11813336" cy="580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Stocke les donné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 sous forme de documents JSON/BSON.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09932" y="6404398"/>
            <a:ext cx="13676463" cy="1180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Flexible, sans schéma fixe, adapté aux grand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 quantités de données non structurées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814064" y="7813182"/>
            <a:ext cx="13432363" cy="580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Exemples d'utilisation : applications w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eb dynamiques, Big Data, IoT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2155603" y="5519556"/>
            <a:ext cx="398378" cy="379704"/>
            <a:chOff x="0" y="0"/>
            <a:chExt cx="812800" cy="7747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228600" y="219075"/>
              <a:ext cx="355600" cy="390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155603" y="6543349"/>
            <a:ext cx="398378" cy="379704"/>
            <a:chOff x="0" y="0"/>
            <a:chExt cx="812800" cy="774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228600" y="219075"/>
              <a:ext cx="355600" cy="390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221028" y="7946846"/>
            <a:ext cx="398378" cy="379704"/>
            <a:chOff x="0" y="0"/>
            <a:chExt cx="812800" cy="774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228600" y="219075"/>
              <a:ext cx="355600" cy="390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5702946" y="8728084"/>
            <a:ext cx="6882108" cy="530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GOMYC</a:t>
            </a:r>
            <a:r>
              <a:rPr lang="en-US" sz="3126">
                <a:solidFill>
                  <a:srgbClr val="F00D07"/>
                </a:solidFill>
                <a:latin typeface="Alatsi"/>
                <a:ea typeface="Alatsi"/>
                <a:cs typeface="Alatsi"/>
                <a:sym typeface="Alatsi"/>
              </a:rPr>
              <a:t>O</a:t>
            </a: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 2025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437582"/>
              <a:ext cx="2083482" cy="12414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0" y="1744447"/>
          <a:ext cx="18288000" cy="8542553"/>
        </p:xfrm>
        <a:graphic>
          <a:graphicData uri="http://schemas.openxmlformats.org/drawingml/2006/table">
            <a:tbl>
              <a:tblPr/>
              <a:tblGrid>
                <a:gridCol w="3398326"/>
                <a:gridCol w="6601669"/>
                <a:gridCol w="8288005"/>
              </a:tblGrid>
              <a:tr h="13606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3D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3D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3D0"/>
                    </a:solidFill>
                  </a:tcPr>
                </a:tc>
              </a:tr>
              <a:tr h="104393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5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53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48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72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0" id="10"/>
          <p:cNvSpPr txBox="true"/>
          <p:nvPr/>
        </p:nvSpPr>
        <p:spPr>
          <a:xfrm rot="0">
            <a:off x="416571" y="2058603"/>
            <a:ext cx="2393073" cy="762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6"/>
              </a:lnSpc>
            </a:pPr>
            <a:r>
              <a:rPr lang="en-US" sz="446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Critères</a:t>
            </a:r>
            <a:r>
              <a:rPr lang="en-US" sz="446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733605" y="2058603"/>
            <a:ext cx="1083246" cy="762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6"/>
              </a:lnSpc>
            </a:pPr>
            <a:r>
              <a:rPr lang="en-US" sz="446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SQL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54505" y="2058603"/>
            <a:ext cx="2728562" cy="762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6"/>
              </a:lnSpc>
            </a:pPr>
            <a:r>
              <a:rPr lang="en-US" sz="446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MongoDB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4719" y="3186594"/>
            <a:ext cx="2456776" cy="762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6"/>
              </a:lnSpc>
            </a:pPr>
            <a:r>
              <a:rPr lang="en-US" sz="446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Structure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1959" y="4235334"/>
            <a:ext cx="2558592" cy="762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6"/>
              </a:lnSpc>
            </a:pPr>
            <a:r>
              <a:rPr lang="en-US" sz="446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Language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398673" y="3432471"/>
            <a:ext cx="3753111" cy="46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6"/>
              </a:lnSpc>
            </a:pPr>
            <a:r>
              <a:rPr lang="en-US" sz="276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Table avec schéma fixe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907710" y="3432471"/>
            <a:ext cx="3712914" cy="46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6"/>
              </a:lnSpc>
            </a:pPr>
            <a:r>
              <a:rPr lang="en-US" sz="276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Document JSON/BSON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70119" y="4452442"/>
            <a:ext cx="5453229" cy="948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6"/>
              </a:lnSpc>
            </a:pPr>
            <a:r>
              <a:rPr lang="en-US" sz="276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SQL (Structured Query Language)</a:t>
            </a:r>
          </a:p>
          <a:p>
            <a:pPr algn="ctr">
              <a:lnSpc>
                <a:spcPts val="3866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563894" y="4481017"/>
            <a:ext cx="7143888" cy="948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6"/>
              </a:lnSpc>
            </a:pPr>
            <a:r>
              <a:rPr lang="en-US" sz="276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Requêtes JSON (MongoDB Query Language)</a:t>
            </a:r>
          </a:p>
          <a:p>
            <a:pPr algn="ctr">
              <a:lnSpc>
                <a:spcPts val="3866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398002" y="5388059"/>
            <a:ext cx="2430210" cy="762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6"/>
              </a:lnSpc>
            </a:pPr>
            <a:r>
              <a:rPr lang="en-US" sz="446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Relations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656790" y="5344180"/>
            <a:ext cx="5879887" cy="1434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6"/>
              </a:lnSpc>
            </a:pPr>
            <a:r>
              <a:rPr lang="en-US" sz="276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Relations complexes avec clés étrangères</a:t>
            </a:r>
          </a:p>
          <a:p>
            <a:pPr algn="ctr">
              <a:lnSpc>
                <a:spcPts val="3866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9983676" y="5344180"/>
            <a:ext cx="8304324" cy="1434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6"/>
              </a:lnSpc>
            </a:pPr>
            <a:r>
              <a:rPr lang="en-US" sz="276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 de relations strictes, intégration des données dans un même document</a:t>
            </a:r>
          </a:p>
          <a:p>
            <a:pPr algn="ctr">
              <a:lnSpc>
                <a:spcPts val="3866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56678" y="6693051"/>
            <a:ext cx="2720773" cy="155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6"/>
              </a:lnSpc>
            </a:pPr>
            <a:r>
              <a:rPr lang="en-US" sz="446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Évolutivité</a:t>
            </a:r>
          </a:p>
          <a:p>
            <a:pPr algn="ctr">
              <a:lnSpc>
                <a:spcPts val="6246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3656790" y="6705980"/>
            <a:ext cx="5879887" cy="948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6"/>
              </a:lnSpc>
            </a:pPr>
            <a:r>
              <a:rPr lang="en-US" sz="276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Verticale (serveur plus puissant)</a:t>
            </a:r>
          </a:p>
          <a:p>
            <a:pPr algn="ctr">
              <a:lnSpc>
                <a:spcPts val="3866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0824223" y="6731151"/>
            <a:ext cx="5879887" cy="948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6"/>
              </a:lnSpc>
            </a:pPr>
            <a:r>
              <a:rPr lang="en-US" sz="276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Horizontale (ajout de serveurs)</a:t>
            </a:r>
          </a:p>
          <a:p>
            <a:pPr algn="ctr">
              <a:lnSpc>
                <a:spcPts val="3866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3443460" y="8207318"/>
            <a:ext cx="5879887" cy="1434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6"/>
              </a:lnSpc>
            </a:pPr>
            <a:r>
              <a:rPr lang="en-US" sz="276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Transactions complexes, systèmes bancaires</a:t>
            </a:r>
          </a:p>
          <a:p>
            <a:pPr algn="ctr">
              <a:lnSpc>
                <a:spcPts val="3866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0760574" y="8261064"/>
            <a:ext cx="5879887" cy="1434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6"/>
              </a:lnSpc>
            </a:pPr>
            <a:r>
              <a:rPr lang="en-US" sz="276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Big Data, applications web, réseaux sociaux</a:t>
            </a:r>
          </a:p>
          <a:p>
            <a:pPr algn="ctr">
              <a:lnSpc>
                <a:spcPts val="3866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0" y="8222964"/>
            <a:ext cx="3443460" cy="234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6"/>
              </a:lnSpc>
            </a:pPr>
            <a:r>
              <a:rPr lang="en-US" sz="446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 d'utilisation</a:t>
            </a:r>
          </a:p>
          <a:p>
            <a:pPr algn="ctr">
              <a:lnSpc>
                <a:spcPts val="6246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551007" y="38861"/>
            <a:ext cx="14279221" cy="1450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TABLEAU COMPARATIF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982861" y="594556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4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481755" y="30162"/>
            <a:ext cx="10929913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0965" y="3148047"/>
            <a:ext cx="15811492" cy="5050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30123" indent="-443374" lvl="2">
              <a:lnSpc>
                <a:spcPts val="4312"/>
              </a:lnSpc>
              <a:buFont typeface="Arial"/>
              <a:buChar char="⚬"/>
            </a:pPr>
            <a:r>
              <a:rPr lang="en-US" b="true" sz="308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SQ</a:t>
            </a:r>
            <a:r>
              <a:rPr lang="en-US" b="true" sz="308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 est préférable si </a:t>
            </a:r>
            <a:r>
              <a:rPr lang="en-US" sz="308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besoin de transactions complexes, intégrité des données stricte (ex : banques, e-commerce).</a:t>
            </a:r>
          </a:p>
          <a:p>
            <a:pPr algn="l" marL="1330123" indent="-443374" lvl="2">
              <a:lnSpc>
                <a:spcPts val="4312"/>
              </a:lnSpc>
              <a:buFont typeface="Arial"/>
              <a:buChar char="⚬"/>
            </a:pPr>
            <a:r>
              <a:rPr lang="en-US" b="true" sz="308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MongoDB est préférable si </a:t>
            </a:r>
            <a:r>
              <a:rPr lang="en-US" sz="308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besoin de flexibilité, scalabilité horizontale, gestion de grandes quantités de données non structurées (ex : réseaux sociaux, IoT).</a:t>
            </a:r>
          </a:p>
          <a:p>
            <a:pPr algn="l" marL="1330123" indent="-443374" lvl="2">
              <a:lnSpc>
                <a:spcPts val="4312"/>
              </a:lnSpc>
              <a:buFont typeface="Arial"/>
              <a:buChar char="⚬"/>
            </a:pPr>
            <a:r>
              <a:rPr lang="en-US" b="true" sz="308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Choisir en fonction des besoins spécifiques du projet.</a:t>
            </a:r>
          </a:p>
          <a:p>
            <a:pPr algn="l">
              <a:lnSpc>
                <a:spcPts val="4312"/>
              </a:lnSpc>
            </a:pPr>
          </a:p>
          <a:p>
            <a:pPr algn="l">
              <a:lnSpc>
                <a:spcPts val="4312"/>
              </a:lnSpc>
            </a:pPr>
            <a:r>
              <a:rPr lang="en-US" sz="308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Merci pour votre attention !</a:t>
            </a:r>
          </a:p>
          <a:p>
            <a:pPr algn="l">
              <a:lnSpc>
                <a:spcPts val="5852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3009325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702946" y="8728084"/>
            <a:ext cx="6882108" cy="530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GOMYC</a:t>
            </a:r>
            <a:r>
              <a:rPr lang="en-US" sz="3126">
                <a:solidFill>
                  <a:srgbClr val="F00D07"/>
                </a:solidFill>
                <a:latin typeface="Alatsi"/>
                <a:ea typeface="Alatsi"/>
                <a:cs typeface="Alatsi"/>
                <a:sym typeface="Alatsi"/>
              </a:rPr>
              <a:t>O</a:t>
            </a: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 2025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39238" y="3109947"/>
            <a:ext cx="9525" cy="88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3386425" y="1829118"/>
            <a:ext cx="11025242" cy="795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</a:pPr>
            <a:r>
              <a:rPr lang="en-US" sz="46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Lequel choisir entre MongoDB et SQL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2976007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33857" y="6762653"/>
            <a:ext cx="10669737" cy="703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3"/>
              </a:lnSpc>
            </a:pPr>
            <a:r>
              <a:rPr lang="en-US" sz="411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Presenté par : Jordan Ousseynou Dieme HUN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4" id="14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272016" y="1543341"/>
            <a:ext cx="7710845" cy="596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3"/>
              </a:lnSpc>
            </a:pPr>
            <a:r>
              <a:rPr lang="en-US" sz="350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GOMYC</a:t>
            </a:r>
            <a:r>
              <a:rPr lang="en-US" sz="3502">
                <a:solidFill>
                  <a:srgbClr val="F00D07"/>
                </a:solidFill>
                <a:latin typeface="Alatsi"/>
                <a:ea typeface="Alatsi"/>
                <a:cs typeface="Alatsi"/>
                <a:sym typeface="Alatsi"/>
              </a:rPr>
              <a:t>O</a:t>
            </a:r>
            <a:r>
              <a:rPr lang="en-US" sz="3502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DAGiKzBjtkk</dc:identifier>
  <dcterms:modified xsi:type="dcterms:W3CDTF">2011-08-01T06:04:30Z</dcterms:modified>
  <cp:revision>1</cp:revision>
  <dc:title>Beige Pastel Minimalist Thesis Defense Presentation</dc:title>
</cp:coreProperties>
</file>