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3" r:id="rId6"/>
    <p:sldId id="264" r:id="rId7"/>
    <p:sldId id="265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4669"/>
  </p:normalViewPr>
  <p:slideViewPr>
    <p:cSldViewPr snapToGrid="0" snapToObjects="1">
      <p:cViewPr varScale="1">
        <p:scale>
          <a:sx n="85" d="100"/>
          <a:sy n="85" d="100"/>
        </p:scale>
        <p:origin x="1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996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7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456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728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726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8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375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8144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925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013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213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68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6890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5886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00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7527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2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5/20/2021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702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6E7732-179B-F24E-901F-3EA2A1BEF9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042" y="1433756"/>
            <a:ext cx="8679915" cy="280573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it-IT" b="1" dirty="0" smtClean="0">
                <a:solidFill>
                  <a:schemeClr val="tx1"/>
                </a:solidFill>
              </a:rPr>
              <a:t/>
            </a:r>
            <a:br>
              <a:rPr lang="it-IT" b="1" dirty="0" smtClean="0">
                <a:solidFill>
                  <a:schemeClr val="tx1"/>
                </a:solidFill>
              </a:rPr>
            </a:br>
            <a:r>
              <a:rPr lang="it-IT" sz="4000" b="1" dirty="0" smtClean="0">
                <a:solidFill>
                  <a:schemeClr val="tx1"/>
                </a:solidFill>
              </a:rPr>
              <a:t/>
            </a:r>
            <a:br>
              <a:rPr lang="it-IT" sz="4000" b="1" dirty="0" smtClean="0">
                <a:solidFill>
                  <a:schemeClr val="tx1"/>
                </a:solidFill>
              </a:rPr>
            </a:br>
            <a:r>
              <a:rPr lang="it-IT" sz="4000" b="1" dirty="0" smtClean="0">
                <a:solidFill>
                  <a:schemeClr val="tx1"/>
                </a:solidFill>
              </a:rPr>
              <a:t>IBM CAPSTONE PROJECT – </a:t>
            </a:r>
            <a:r>
              <a:rPr lang="en" sz="4000" b="1" dirty="0" smtClean="0">
                <a:solidFill>
                  <a:schemeClr val="tx1"/>
                </a:solidFill>
              </a:rPr>
              <a:t>The Battle of Neighborhoods: </a:t>
            </a:r>
            <a:r>
              <a:rPr lang="en" b="1" dirty="0" smtClean="0"/>
              <a:t/>
            </a:r>
            <a:br>
              <a:rPr lang="en" b="1" dirty="0" smtClean="0"/>
            </a:br>
            <a:r>
              <a:rPr lang="en" sz="3600" b="1" dirty="0" smtClean="0">
                <a:solidFill>
                  <a:schemeClr val="tx1"/>
                </a:solidFill>
              </a:rPr>
              <a:t>Determining Business Prospects in Toronto</a:t>
            </a:r>
            <a:endParaRPr lang="it-IT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478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35C39A-9140-3B49-AF9A-EB7A1E023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Business </a:t>
            </a:r>
            <a:r>
              <a:rPr lang="it-IT" b="1" dirty="0" err="1">
                <a:solidFill>
                  <a:schemeClr val="tx1"/>
                </a:solidFill>
              </a:rPr>
              <a:t>Problem</a:t>
            </a:r>
            <a:r>
              <a:rPr lang="it-IT" b="1" dirty="0">
                <a:solidFill>
                  <a:schemeClr val="tx1"/>
                </a:solidFill>
              </a:rPr>
              <a:t> </a:t>
            </a:r>
            <a:r>
              <a:rPr lang="it-IT" b="1" dirty="0" err="1">
                <a:solidFill>
                  <a:schemeClr val="tx1"/>
                </a:solidFill>
              </a:rPr>
              <a:t>section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E58E34-076D-4544-8D84-448AACE620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smtClean="0"/>
              <a:t>Business Questions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" dirty="0" smtClean="0"/>
              <a:t>What neighborhood to invest in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" dirty="0" smtClean="0"/>
              <a:t>What business to invest in </a:t>
            </a:r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598467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3825A2-8DD2-DB44-AFEC-0B05F6C4C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Solution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5D71D72-2211-9F48-AD3F-B8684A738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Clustering </a:t>
            </a:r>
            <a:r>
              <a:rPr lang="en" dirty="0" smtClean="0"/>
              <a:t>Toronto </a:t>
            </a:r>
            <a:r>
              <a:rPr lang="en" dirty="0"/>
              <a:t>neighborhoods in order to recommend </a:t>
            </a:r>
            <a:r>
              <a:rPr lang="en" dirty="0" smtClean="0"/>
              <a:t>neighborhoods </a:t>
            </a:r>
            <a:r>
              <a:rPr lang="en" dirty="0"/>
              <a:t>and </a:t>
            </a:r>
            <a:r>
              <a:rPr lang="en" dirty="0" smtClean="0"/>
              <a:t>business prospects to invest in.</a:t>
            </a:r>
            <a:r>
              <a:rPr lang="en" dirty="0"/>
              <a:t>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77709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2D65DE-0A4D-4D4E-B5ED-E2290A42D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>
                <a:solidFill>
                  <a:schemeClr val="tx1"/>
                </a:solidFill>
              </a:rPr>
              <a:t>Data and </a:t>
            </a:r>
            <a:r>
              <a:rPr lang="it-IT" b="1" dirty="0" err="1">
                <a:solidFill>
                  <a:schemeClr val="tx1"/>
                </a:solidFill>
              </a:rPr>
              <a:t>Methodology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AF8A4A-2E16-2E4C-A988-95A259F89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Data: </a:t>
            </a:r>
            <a:r>
              <a:rPr lang="en-GB" dirty="0"/>
              <a:t>For this project, we make use </a:t>
            </a:r>
            <a:r>
              <a:rPr lang="en-GB" dirty="0" smtClean="0"/>
              <a:t>of Neighbourhood data in Toronto, longitude and latitudes of the boroughs, and </a:t>
            </a:r>
            <a:r>
              <a:rPr lang="en-GB" dirty="0"/>
              <a:t>Four square </a:t>
            </a:r>
            <a:r>
              <a:rPr lang="en-GB" dirty="0" smtClean="0"/>
              <a:t>API.</a:t>
            </a:r>
            <a:endParaRPr lang="en-GB" dirty="0"/>
          </a:p>
          <a:p>
            <a:r>
              <a:rPr lang="en" dirty="0" smtClean="0"/>
              <a:t>Mehodology</a:t>
            </a:r>
            <a:r>
              <a:rPr lang="en" dirty="0"/>
              <a:t>: 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Collect Inspection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Explore and Understand Data;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Data preparation and preprocessing;</a:t>
            </a:r>
          </a:p>
          <a:p>
            <a:pPr marL="342900" indent="-342900">
              <a:buFont typeface="+mj-lt"/>
              <a:buAutoNum type="arabicPeriod"/>
            </a:pPr>
            <a:r>
              <a:rPr lang="en" dirty="0"/>
              <a:t>Modeling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999701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Top 10 </a:t>
            </a:r>
            <a:r>
              <a:rPr lang="en-GB" dirty="0"/>
              <a:t>most explored </a:t>
            </a:r>
            <a:r>
              <a:rPr lang="en-GB" dirty="0" err="1"/>
              <a:t>Neighborhoods</a:t>
            </a: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415822" y="3081867"/>
            <a:ext cx="7518399" cy="279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535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Data Visualization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The </a:t>
            </a:r>
            <a:r>
              <a:rPr lang="en-GB" dirty="0"/>
              <a:t>top 10 most explored venues in the top </a:t>
            </a:r>
            <a:r>
              <a:rPr lang="en-GB" dirty="0" err="1"/>
              <a:t>neighborhoods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3234654" y="3213947"/>
            <a:ext cx="6067390" cy="2791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3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Kmeans</a:t>
            </a:r>
            <a:r>
              <a:rPr lang="en-GB" dirty="0" smtClean="0"/>
              <a:t> Clustering</a:t>
            </a:r>
            <a:endParaRPr lang="en-GB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1882070"/>
            <a:ext cx="10216444" cy="416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96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DB2ADF-189A-A045-A671-647AD7773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b="1" dirty="0" smtClean="0">
                <a:solidFill>
                  <a:schemeClr val="tx1"/>
                </a:solidFill>
              </a:rPr>
              <a:t>Results: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169EA5C-3AE1-0642-9165-0582D8E9D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533" y="2585156"/>
            <a:ext cx="9508065" cy="3228622"/>
          </a:xfrm>
        </p:spPr>
        <p:txBody>
          <a:bodyPr>
            <a:normAutofit fontScale="62500" lnSpcReduction="20000"/>
          </a:bodyPr>
          <a:lstStyle/>
          <a:p>
            <a:r>
              <a:rPr lang="en" dirty="0"/>
              <a:t>Examination of </a:t>
            </a:r>
            <a:r>
              <a:rPr lang="en" dirty="0" smtClean="0"/>
              <a:t>Busy Neighborhoods in Toronto</a:t>
            </a:r>
          </a:p>
          <a:p>
            <a:pPr marL="0" indent="0">
              <a:buNone/>
            </a:pPr>
            <a:r>
              <a:rPr lang="en-GB" dirty="0" smtClean="0"/>
              <a:t>For busy </a:t>
            </a:r>
            <a:r>
              <a:rPr lang="en-GB" dirty="0" err="1" smtClean="0"/>
              <a:t>neighborhoods</a:t>
            </a:r>
            <a:r>
              <a:rPr lang="en-GB" dirty="0" smtClean="0"/>
              <a:t>, areas like </a:t>
            </a:r>
            <a:r>
              <a:rPr lang="en-GB" dirty="0"/>
              <a:t>Church and Wellesley, First Canadian Place, Underground city, Enclave of M5E, Commerce Court, Victoria Hotel, Toronto Dominion Centre, Design Exchange and businesses like: coffee shop, cafe, hotel or </a:t>
            </a:r>
            <a:r>
              <a:rPr lang="en-GB" dirty="0" smtClean="0"/>
              <a:t>restaurant are recommended.</a:t>
            </a:r>
            <a:endParaRPr lang="en" dirty="0"/>
          </a:p>
          <a:p>
            <a:r>
              <a:rPr lang="en" dirty="0" smtClean="0"/>
              <a:t>Examination </a:t>
            </a:r>
            <a:r>
              <a:rPr lang="en" dirty="0"/>
              <a:t>of </a:t>
            </a:r>
            <a:r>
              <a:rPr lang="en" dirty="0" smtClean="0"/>
              <a:t>clustered Neighboothoods</a:t>
            </a:r>
            <a:endParaRPr lang="en" dirty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0, the most profitable business choice will be Cafeteria</a:t>
            </a:r>
            <a:r>
              <a:rPr lang="en-GB" dirty="0"/>
              <a:t>, Yoga Studio or Eastern European Restaurant</a:t>
            </a:r>
            <a:r>
              <a:rPr lang="en-GB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</a:t>
            </a:r>
            <a:r>
              <a:rPr lang="en-GB" dirty="0"/>
              <a:t>1, the most profitable business choice will be baseball field, home service and yoga studio. 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</a:t>
            </a:r>
            <a:r>
              <a:rPr lang="en-GB" dirty="0"/>
              <a:t>2, the most profitable business choice will be Park or Convenience Store. </a:t>
            </a:r>
            <a:endParaRPr lang="en-GB" dirty="0" smtClean="0"/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</a:t>
            </a:r>
            <a:r>
              <a:rPr lang="en-GB" dirty="0"/>
              <a:t>3, the most profitable business choice will be Coffee Shop, Cafe or Pizza </a:t>
            </a:r>
            <a:r>
              <a:rPr lang="en-GB" dirty="0" smtClean="0"/>
              <a:t>Place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 smtClean="0"/>
              <a:t>cluster </a:t>
            </a:r>
            <a:r>
              <a:rPr lang="en-GB" dirty="0"/>
              <a:t>4, the most profitable business choice will be Cafeteria, Bar	Yoga Studio.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0284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</TotalTime>
  <Words>242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Organic</vt:lpstr>
      <vt:lpstr>  IBM CAPSTONE PROJECT – The Battle of Neighborhoods:  Determining Business Prospects in Toronto</vt:lpstr>
      <vt:lpstr>Business Problem section</vt:lpstr>
      <vt:lpstr>Solution</vt:lpstr>
      <vt:lpstr>Data and Methodology</vt:lpstr>
      <vt:lpstr>Data Visualization</vt:lpstr>
      <vt:lpstr>Data Visualization</vt:lpstr>
      <vt:lpstr>Kmeans Clustering</vt:lpstr>
      <vt:lpstr>Results: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IBM CAPSTONE PROJECT – The Battle of Neighborhoods:  Clustering Analysis of London Real Estate Market</dc:title>
  <dc:creator>Utente di Microsoft Office</dc:creator>
  <cp:lastModifiedBy>Jaachinma Okafor</cp:lastModifiedBy>
  <cp:revision>4</cp:revision>
  <dcterms:created xsi:type="dcterms:W3CDTF">2018-12-16T14:33:35Z</dcterms:created>
  <dcterms:modified xsi:type="dcterms:W3CDTF">2021-05-20T14:29:30Z</dcterms:modified>
</cp:coreProperties>
</file>