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85" r:id="rId19"/>
    <p:sldId id="286" r:id="rId20"/>
    <p:sldId id="287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1D537-BF58-4998-AF23-F96C5543CFD6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D3C54-9B70-4BEC-8BBD-86F718426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97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3C54-9B70-4BEC-8BBD-86F71842692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94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0DED290-8FCB-48A5-A15F-3B680892336D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79633D5-A355-4D52-B1D4-F1C26DDCA9E3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2911991-22EA-4E17-A906-A954CC1029E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62CCD2-E81D-4693-9AA7-94504F0A9DB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EB8F263-85DB-490A-85B4-E840E6D9E6B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84078F6-8AAD-47BF-B7E4-3E6CAB89D89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DECA95E-7096-4AEF-BF23-B1CC81945AE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F6B862A-C155-4417-B90D-43500A469AC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E72F84-2B7D-490D-8D55-F5864513319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40FD9C-792F-4144-AEB8-2E04F0E7EF8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8B50B8-5062-4C85-80AA-D26C9D0CC198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B7F9E8-C769-4616-B878-0CB33885FD9B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10480" cy="1209240"/>
          </a:xfrm>
          <a:custGeom>
            <a:avLst/>
            <a:gdLst>
              <a:gd name="textAreaLeft" fmla="*/ 0 w 1410480"/>
              <a:gd name="textAreaRight" fmla="*/ 1411560 w 1410480"/>
              <a:gd name="textAreaTop" fmla="*/ 0 h 1209240"/>
              <a:gd name="textAreaBottom" fmla="*/ 1210320 h 120924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B37247F0-135A-4626-9037-B2258243B44D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exemplo.com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5520" cy="17740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 dirty="0">
                <a:solidFill>
                  <a:schemeClr val="dk1"/>
                </a:solidFill>
                <a:latin typeface="Trebuchet MS"/>
                <a:ea typeface="Overpass"/>
              </a:rPr>
              <a:t>Técnico em Informática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106520" y="3956760"/>
            <a:ext cx="4892760" cy="9025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2" name="Google Shape;127;p1"/>
          <p:cNvCxnSpPr/>
          <p:nvPr/>
        </p:nvCxnSpPr>
        <p:spPr>
          <a:xfrm>
            <a:off x="1988280" y="-968400"/>
            <a:ext cx="1080" cy="158040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4" name="Retângulo 83"/>
          <p:cNvSpPr/>
          <p:nvPr/>
        </p:nvSpPr>
        <p:spPr>
          <a:xfrm>
            <a:off x="720000" y="2087280"/>
            <a:ext cx="5653800" cy="230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Programar é ter a coragem de experimentar e a humildade de recomeçar.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O importante não é saber tudo, mas saber onde procurar.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Seja paciente com o progresso e confie no processo.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Erros fazem parte do aprendizado.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Google Shape;129;p 1"/>
          <p:cNvSpPr/>
          <p:nvPr/>
        </p:nvSpPr>
        <p:spPr>
          <a:xfrm>
            <a:off x="1080000" y="1585080"/>
            <a:ext cx="4859640" cy="350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ítulo 9"/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Recapitulando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aixaDeTexto 9"/>
          <p:cNvSpPr/>
          <p:nvPr/>
        </p:nvSpPr>
        <p:spPr>
          <a:xfrm rot="7200">
            <a:off x="286560" y="1292760"/>
            <a:ext cx="6190920" cy="482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Seletor universal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* {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  margin :0;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}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Seletor de descendente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div p {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 color: red;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}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Imagem 9"/>
          <p:cNvPicPr/>
          <p:nvPr/>
        </p:nvPicPr>
        <p:blipFill>
          <a:blip r:embed="rId2"/>
          <a:srcRect b="20507"/>
          <a:stretch/>
        </p:blipFill>
        <p:spPr>
          <a:xfrm>
            <a:off x="6706080" y="1536120"/>
            <a:ext cx="2145240" cy="360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ítulo 11"/>
          <p:cNvSpPr/>
          <p:nvPr/>
        </p:nvSpPr>
        <p:spPr>
          <a:xfrm>
            <a:off x="291960" y="176040"/>
            <a:ext cx="559008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2060"/>
                </a:solidFill>
                <a:latin typeface="Overpass"/>
                <a:ea typeface="Overpass"/>
              </a:rPr>
              <a:t>06 – CSS + HTML + FORM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aixaDeTexto 10"/>
          <p:cNvSpPr/>
          <p:nvPr/>
        </p:nvSpPr>
        <p:spPr>
          <a:xfrm rot="7200">
            <a:off x="287640" y="1444320"/>
            <a:ext cx="438984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Cadastro de Cliente: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Campos: Nome, E-mail, Telefone, Endereço, CPF.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Explicação: Usar diferentes tipos de input como texto, e-mail e número, além de campos como textarea para endereço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Imagem 114"/>
          <p:cNvPicPr/>
          <p:nvPr/>
        </p:nvPicPr>
        <p:blipFill>
          <a:blip r:embed="rId2"/>
          <a:stretch/>
        </p:blipFill>
        <p:spPr>
          <a:xfrm>
            <a:off x="4788000" y="1024560"/>
            <a:ext cx="4320000" cy="3259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m 115"/>
          <p:cNvPicPr/>
          <p:nvPr/>
        </p:nvPicPr>
        <p:blipFill>
          <a:blip r:embed="rId2"/>
          <a:stretch/>
        </p:blipFill>
        <p:spPr>
          <a:xfrm>
            <a:off x="0" y="-19800"/>
            <a:ext cx="9000000" cy="4159800"/>
          </a:xfrm>
          <a:prstGeom prst="rect">
            <a:avLst/>
          </a:prstGeom>
          <a:ln w="0">
            <a:noFill/>
          </a:ln>
        </p:spPr>
      </p:pic>
      <p:pic>
        <p:nvPicPr>
          <p:cNvPr id="117" name="Imagem 116"/>
          <p:cNvPicPr/>
          <p:nvPr/>
        </p:nvPicPr>
        <p:blipFill>
          <a:blip r:embed="rId3"/>
          <a:stretch/>
        </p:blipFill>
        <p:spPr>
          <a:xfrm>
            <a:off x="-18360" y="4355640"/>
            <a:ext cx="9143640" cy="515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ítulo 10"/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JavaScript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aixaDeTexto 11"/>
          <p:cNvSpPr/>
          <p:nvPr/>
        </p:nvSpPr>
        <p:spPr>
          <a:xfrm rot="7200">
            <a:off x="286560" y="1292760"/>
            <a:ext cx="6190920" cy="482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É uma linguagem de programação que permite você criar conteúdo que se atualiza dinamicamente, controlar múltimídias, imagens animadas, é maravilhoso o que você pode efetuar com algumas linhas de código JavaScript.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Diferente do PHP, JavaScript é executado na maquina do usuário (client-side)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&lt;script&gt;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alert( ‘ Meu primeiro pop-up!!! :-) ’ );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&lt;/script&gt;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Imagem 10"/>
          <p:cNvPicPr/>
          <p:nvPr/>
        </p:nvPicPr>
        <p:blipFill>
          <a:blip r:embed="rId2"/>
          <a:srcRect b="20507"/>
          <a:stretch/>
        </p:blipFill>
        <p:spPr>
          <a:xfrm>
            <a:off x="6706080" y="1536120"/>
            <a:ext cx="2145240" cy="360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ítulo 15"/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JavaScript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aixaDeTexto 15"/>
          <p:cNvSpPr/>
          <p:nvPr/>
        </p:nvSpPr>
        <p:spPr>
          <a:xfrm rot="7200">
            <a:off x="289800" y="1293120"/>
            <a:ext cx="6190920" cy="198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Variável?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Imagem 13"/>
          <p:cNvPicPr/>
          <p:nvPr/>
        </p:nvPicPr>
        <p:blipFill>
          <a:blip r:embed="rId2"/>
          <a:srcRect b="20507"/>
          <a:stretch/>
        </p:blipFill>
        <p:spPr>
          <a:xfrm>
            <a:off x="6706080" y="1536120"/>
            <a:ext cx="2145240" cy="360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ítulo 16"/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JavaScript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aixaDeTexto 16"/>
          <p:cNvSpPr/>
          <p:nvPr/>
        </p:nvSpPr>
        <p:spPr>
          <a:xfrm rot="7200">
            <a:off x="287280" y="1292760"/>
            <a:ext cx="6190920" cy="41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Variáveis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Em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JavaScript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podemos declarar variáveis de duas formas atualmente, com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let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ou var, sendo </a:t>
            </a:r>
            <a:r>
              <a:rPr lang="pt-BR" sz="1800" b="1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let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a forma recomendada.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let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permite declarar variáveis que existem apenas no escopo no qual desejamos utilizá-las. Esse comportamento é diferente quando utilizamos var, que cria variáveis globais e que podem ser acessadas em qualquer local no arquivo ou função onde foram declaradas.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Imagem 14"/>
          <p:cNvPicPr/>
          <p:nvPr/>
        </p:nvPicPr>
        <p:blipFill>
          <a:blip r:embed="rId2"/>
          <a:srcRect b="20507"/>
          <a:stretch/>
        </p:blipFill>
        <p:spPr>
          <a:xfrm>
            <a:off x="6706080" y="1536120"/>
            <a:ext cx="2145240" cy="360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ítulo 17"/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JavaScript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aixaDeTexto 17"/>
          <p:cNvSpPr/>
          <p:nvPr/>
        </p:nvSpPr>
        <p:spPr>
          <a:xfrm rot="7200">
            <a:off x="286920" y="860760"/>
            <a:ext cx="6190920" cy="477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let tipoNumero = 42;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let tipoString0 = “1234”;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let tipoString1 = 'Texto entre aspas simples';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let tipoString2 = "Texto entre aspas duplas";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let tipoNull = null;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let tipoUndefined = undefined;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let tipoObject = { nome : 'Bob Esponja', idade : 42 };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let tipoBoolean = true;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let tipoArray = [ "Chaves", "Kiko", "Chiquinha" ]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Imagem 15"/>
          <p:cNvPicPr/>
          <p:nvPr/>
        </p:nvPicPr>
        <p:blipFill>
          <a:blip r:embed="rId2"/>
          <a:srcRect b="20507"/>
          <a:stretch/>
        </p:blipFill>
        <p:spPr>
          <a:xfrm>
            <a:off x="6706080" y="1536120"/>
            <a:ext cx="2145240" cy="360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0E7DB-CF4B-8335-EB24-7BDF6EDF8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ítulo 17">
            <a:extLst>
              <a:ext uri="{FF2B5EF4-FFF2-40B4-BE49-F238E27FC236}">
                <a16:creationId xmlns:a16="http://schemas.microsoft.com/office/drawing/2014/main" id="{ECEB3BAC-6AE1-4717-89F7-CA743BC93BEC}"/>
              </a:ext>
            </a:extLst>
          </p:cNvPr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JavaScript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aixaDeTexto 17">
            <a:extLst>
              <a:ext uri="{FF2B5EF4-FFF2-40B4-BE49-F238E27FC236}">
                <a16:creationId xmlns:a16="http://schemas.microsoft.com/office/drawing/2014/main" id="{D1957E75-B434-EBC1-289E-D670EEA12EB4}"/>
              </a:ext>
            </a:extLst>
          </p:cNvPr>
          <p:cNvSpPr/>
          <p:nvPr/>
        </p:nvSpPr>
        <p:spPr>
          <a:xfrm rot="7200">
            <a:off x="286920" y="829234"/>
            <a:ext cx="6190920" cy="48420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lvl="1" algn="just">
              <a:lnSpc>
                <a:spcPct val="115000"/>
              </a:lnSpc>
              <a:buClr>
                <a:srgbClr val="000000"/>
              </a:buClr>
              <a:buSzPct val="45000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é o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if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/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else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?</a:t>
            </a: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É uma estrutura de controle que permite que seu programa tome decisões com base em condições.</a:t>
            </a: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Funciona assim:</a:t>
            </a: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216000" lvl="1" algn="just">
              <a:lnSpc>
                <a:spcPct val="115000"/>
              </a:lnSpc>
              <a:buClr>
                <a:srgbClr val="000000"/>
              </a:buClr>
              <a:buSzPct val="45000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Se uma condição for verdadeira (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if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), execute um bloco de código.</a:t>
            </a: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216000" lvl="1" algn="just">
              <a:lnSpc>
                <a:spcPct val="115000"/>
              </a:lnSpc>
              <a:buClr>
                <a:srgbClr val="000000"/>
              </a:buClr>
              <a:buSzPct val="45000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Senão (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else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), execute outro bloco de código.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Imagem 15">
            <a:extLst>
              <a:ext uri="{FF2B5EF4-FFF2-40B4-BE49-F238E27FC236}">
                <a16:creationId xmlns:a16="http://schemas.microsoft.com/office/drawing/2014/main" id="{7EADF692-A28A-4219-F417-60D0E3327F76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6706080" y="1536120"/>
            <a:ext cx="2145240" cy="36061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587872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8FDEA-E6B9-CEB7-8650-0F4A65495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ítulo 18">
            <a:extLst>
              <a:ext uri="{FF2B5EF4-FFF2-40B4-BE49-F238E27FC236}">
                <a16:creationId xmlns:a16="http://schemas.microsoft.com/office/drawing/2014/main" id="{28D269E8-AD08-0AFD-D5B0-421DF5BFD24E}"/>
              </a:ext>
            </a:extLst>
          </p:cNvPr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03 - JS </a:t>
            </a:r>
            <a:r>
              <a:rPr lang="pt-BR" b="1" spc="-1" dirty="0">
                <a:solidFill>
                  <a:srgbClr val="002060"/>
                </a:solidFill>
                <a:latin typeface="Overpass"/>
                <a:ea typeface="Overpass"/>
              </a:rPr>
              <a:t>IF</a:t>
            </a: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aixaDeTexto 18">
            <a:extLst>
              <a:ext uri="{FF2B5EF4-FFF2-40B4-BE49-F238E27FC236}">
                <a16:creationId xmlns:a16="http://schemas.microsoft.com/office/drawing/2014/main" id="{B5425097-8A4C-1821-0885-397DD2EE8BCB}"/>
              </a:ext>
            </a:extLst>
          </p:cNvPr>
          <p:cNvSpPr/>
          <p:nvPr/>
        </p:nvSpPr>
        <p:spPr>
          <a:xfrm rot="7200">
            <a:off x="289440" y="1292400"/>
            <a:ext cx="5830920" cy="22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Imagem 16">
            <a:extLst>
              <a:ext uri="{FF2B5EF4-FFF2-40B4-BE49-F238E27FC236}">
                <a16:creationId xmlns:a16="http://schemas.microsoft.com/office/drawing/2014/main" id="{DE60F9E4-7ADE-B4EE-7B04-6EB11DFD9755}"/>
              </a:ext>
            </a:extLst>
          </p:cNvPr>
          <p:cNvPicPr/>
          <p:nvPr/>
        </p:nvPicPr>
        <p:blipFill>
          <a:blip r:embed="rId2"/>
          <a:stretch/>
        </p:blipFill>
        <p:spPr>
          <a:xfrm rot="5400000">
            <a:off x="6055560" y="1080"/>
            <a:ext cx="2976480" cy="3200400"/>
          </a:xfrm>
          <a:prstGeom prst="rect">
            <a:avLst/>
          </a:prstGeom>
          <a:ln w="0">
            <a:noFill/>
          </a:ln>
        </p:spPr>
      </p:pic>
      <p:sp>
        <p:nvSpPr>
          <p:cNvPr id="2" name="CaixaDeTexto 17">
            <a:extLst>
              <a:ext uri="{FF2B5EF4-FFF2-40B4-BE49-F238E27FC236}">
                <a16:creationId xmlns:a16="http://schemas.microsoft.com/office/drawing/2014/main" id="{530C7949-2E75-D01A-4DD2-1DE9A103FAB2}"/>
              </a:ext>
            </a:extLst>
          </p:cNvPr>
          <p:cNvSpPr/>
          <p:nvPr/>
        </p:nvSpPr>
        <p:spPr>
          <a:xfrm rot="7200">
            <a:off x="2062" y="1715501"/>
            <a:ext cx="6190920" cy="22936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lvl="1" algn="just">
              <a:lnSpc>
                <a:spcPct val="115000"/>
              </a:lnSpc>
              <a:buClr>
                <a:srgbClr val="000000"/>
              </a:buClr>
              <a:buSzPct val="45000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Crie uma variável numérica e verifique se a mesma é maior ou menor que 18 exibindo uma pop-up com essa informação.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1091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D6F94-2037-1070-48E0-F5C90B7E4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ítulo 18">
            <a:extLst>
              <a:ext uri="{FF2B5EF4-FFF2-40B4-BE49-F238E27FC236}">
                <a16:creationId xmlns:a16="http://schemas.microsoft.com/office/drawing/2014/main" id="{532D87CD-7350-F038-14A9-6DD14325A170}"/>
              </a:ext>
            </a:extLst>
          </p:cNvPr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03 - JS </a:t>
            </a:r>
            <a:r>
              <a:rPr lang="pt-BR" b="1" spc="-1" dirty="0">
                <a:solidFill>
                  <a:srgbClr val="002060"/>
                </a:solidFill>
                <a:latin typeface="Overpass"/>
                <a:ea typeface="Overpass"/>
              </a:rPr>
              <a:t>IF</a:t>
            </a: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aixaDeTexto 18">
            <a:extLst>
              <a:ext uri="{FF2B5EF4-FFF2-40B4-BE49-F238E27FC236}">
                <a16:creationId xmlns:a16="http://schemas.microsoft.com/office/drawing/2014/main" id="{2D8ACF26-75DA-D9F1-0F08-599D74C560EC}"/>
              </a:ext>
            </a:extLst>
          </p:cNvPr>
          <p:cNvSpPr/>
          <p:nvPr/>
        </p:nvSpPr>
        <p:spPr>
          <a:xfrm rot="7200">
            <a:off x="289440" y="1292400"/>
            <a:ext cx="5830920" cy="22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Imagem 16">
            <a:extLst>
              <a:ext uri="{FF2B5EF4-FFF2-40B4-BE49-F238E27FC236}">
                <a16:creationId xmlns:a16="http://schemas.microsoft.com/office/drawing/2014/main" id="{8D97F76B-4D8B-309E-7133-BCA35C13D2C5}"/>
              </a:ext>
            </a:extLst>
          </p:cNvPr>
          <p:cNvPicPr/>
          <p:nvPr/>
        </p:nvPicPr>
        <p:blipFill>
          <a:blip r:embed="rId2"/>
          <a:stretch/>
        </p:blipFill>
        <p:spPr>
          <a:xfrm rot="5400000">
            <a:off x="6055560" y="1080"/>
            <a:ext cx="2976480" cy="3200400"/>
          </a:xfrm>
          <a:prstGeom prst="rect">
            <a:avLst/>
          </a:prstGeom>
          <a:ln w="0">
            <a:noFill/>
          </a:ln>
        </p:spPr>
      </p:pic>
      <p:sp>
        <p:nvSpPr>
          <p:cNvPr id="2" name="CaixaDeTexto 17">
            <a:extLst>
              <a:ext uri="{FF2B5EF4-FFF2-40B4-BE49-F238E27FC236}">
                <a16:creationId xmlns:a16="http://schemas.microsoft.com/office/drawing/2014/main" id="{80FE7887-8577-98A4-7BD0-F1345248B3E0}"/>
              </a:ext>
            </a:extLst>
          </p:cNvPr>
          <p:cNvSpPr/>
          <p:nvPr/>
        </p:nvSpPr>
        <p:spPr>
          <a:xfrm rot="7200">
            <a:off x="2062" y="1237677"/>
            <a:ext cx="6190920" cy="32493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lvl="1" algn="just">
              <a:lnSpc>
                <a:spcPct val="115000"/>
              </a:lnSpc>
              <a:buClr>
                <a:srgbClr val="000000"/>
              </a:buClr>
              <a:buSzPct val="45000"/>
            </a:pPr>
            <a:endParaRPr lang="pt-BR" sz="1800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216000" lvl="1" algn="just">
              <a:lnSpc>
                <a:spcPct val="115000"/>
              </a:lnSpc>
              <a:buClr>
                <a:srgbClr val="000000"/>
              </a:buClr>
              <a:buSzPct val="45000"/>
            </a:pPr>
            <a:endParaRPr lang="pt-BR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216000" lvl="1" algn="just">
              <a:lnSpc>
                <a:spcPct val="115000"/>
              </a:lnSpc>
              <a:buClr>
                <a:srgbClr val="000000"/>
              </a:buClr>
              <a:buSzPct val="45000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Exiba uma pop-up de acordo com a nota:</a:t>
            </a:r>
          </a:p>
          <a:p>
            <a:pPr marL="501750" lvl="1" indent="-285750" algn="just">
              <a:lnSpc>
                <a:spcPct val="115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pt-BR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501750" lvl="1" indent="-285750" algn="just">
              <a:lnSpc>
                <a:spcPct val="115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Excelente se maior que 9</a:t>
            </a:r>
          </a:p>
          <a:p>
            <a:pPr marL="501750" lvl="1" indent="-285750" algn="just">
              <a:lnSpc>
                <a:spcPct val="115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Bom se maior ou igual a 7</a:t>
            </a:r>
          </a:p>
          <a:p>
            <a:pPr marL="501750" lvl="1" indent="-285750" algn="just">
              <a:lnSpc>
                <a:spcPct val="115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Ok se maior ou igual a 5</a:t>
            </a:r>
          </a:p>
          <a:p>
            <a:pPr marL="501750" lvl="1" indent="-285750" algn="just">
              <a:lnSpc>
                <a:spcPct val="115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Reprovado se menor que 5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434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ítulo 35"/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Recapitulando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CaixaDeTexto 32"/>
          <p:cNvSpPr/>
          <p:nvPr/>
        </p:nvSpPr>
        <p:spPr>
          <a:xfrm rot="7200">
            <a:off x="289440" y="1293120"/>
            <a:ext cx="6190920" cy="22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são atributos em HTML? Pode dar exemplos de alguns atributos comuns?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Imagem 28"/>
          <p:cNvPicPr/>
          <p:nvPr/>
        </p:nvPicPr>
        <p:blipFill>
          <a:blip r:embed="rId2"/>
          <a:srcRect b="20507"/>
          <a:stretch/>
        </p:blipFill>
        <p:spPr>
          <a:xfrm>
            <a:off x="6706080" y="1536120"/>
            <a:ext cx="2145240" cy="360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ítulo 19"/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JavaScript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aixaDeTexto 19"/>
          <p:cNvSpPr/>
          <p:nvPr/>
        </p:nvSpPr>
        <p:spPr>
          <a:xfrm rot="7200">
            <a:off x="286920" y="860760"/>
            <a:ext cx="6190920" cy="477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Comando de repetição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Comando de repetição </a:t>
            </a:r>
            <a:r>
              <a:rPr lang="pt-BR" sz="1800" b="1" strike="noStrike" spc="-1" dirty="0">
                <a:solidFill>
                  <a:srgbClr val="01498E"/>
                </a:solidFill>
                <a:latin typeface="Arial"/>
                <a:ea typeface="Calibri"/>
              </a:rPr>
              <a:t>for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é usado quando queremos que um trecho de código seja executado mais de uma vez.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for (</a:t>
            </a:r>
            <a:r>
              <a:rPr lang="pt-BR" sz="1800" b="0" strike="noStrike" spc="-1" dirty="0" err="1">
                <a:solidFill>
                  <a:srgbClr val="01498E"/>
                </a:solidFill>
                <a:highlight>
                  <a:srgbClr val="3FAF46"/>
                </a:highlight>
                <a:latin typeface="Arial"/>
                <a:ea typeface="Calibri"/>
              </a:rPr>
              <a:t>let</a:t>
            </a:r>
            <a:r>
              <a:rPr lang="pt-BR" sz="1800" b="0" strike="noStrike" spc="-1" dirty="0">
                <a:solidFill>
                  <a:srgbClr val="01498E"/>
                </a:solidFill>
                <a:highlight>
                  <a:srgbClr val="3FAF46"/>
                </a:highlight>
                <a:latin typeface="Arial"/>
                <a:ea typeface="Calibri"/>
              </a:rPr>
              <a:t> contador = 0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; </a:t>
            </a:r>
            <a:r>
              <a:rPr lang="pt-BR" sz="1800" b="0" strike="noStrike" spc="-1" dirty="0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contador &lt; 5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; </a:t>
            </a:r>
            <a:r>
              <a:rPr lang="pt-BR" sz="1800" b="0" strike="noStrike" spc="-1" dirty="0">
                <a:solidFill>
                  <a:srgbClr val="01498E"/>
                </a:solidFill>
                <a:highlight>
                  <a:srgbClr val="B85C00"/>
                </a:highlight>
                <a:latin typeface="Arial"/>
                <a:ea typeface="Calibri"/>
              </a:rPr>
              <a:t>contador++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)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 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alert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(‘ testando laço repetitivo for pela ‘ + contador + ‘ vez.’);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}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Imagem 17"/>
          <p:cNvPicPr/>
          <p:nvPr/>
        </p:nvPicPr>
        <p:blipFill>
          <a:blip r:embed="rId2"/>
          <a:srcRect b="20507"/>
          <a:stretch/>
        </p:blipFill>
        <p:spPr>
          <a:xfrm>
            <a:off x="6706080" y="1536120"/>
            <a:ext cx="2145240" cy="360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ítulo 18"/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03 - JS </a:t>
            </a:r>
            <a:r>
              <a:rPr lang="pt-BR" sz="1800" b="1" strike="noStrike" spc="-1" dirty="0" err="1">
                <a:solidFill>
                  <a:srgbClr val="002060"/>
                </a:solidFill>
                <a:latin typeface="Overpass"/>
                <a:ea typeface="Overpass"/>
              </a:rPr>
              <a:t>repeticao</a:t>
            </a:r>
            <a:r>
              <a:rPr lang="pt-BR" sz="18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 for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42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aixaDeTexto 18"/>
          <p:cNvSpPr/>
          <p:nvPr/>
        </p:nvSpPr>
        <p:spPr>
          <a:xfrm rot="7200">
            <a:off x="289440" y="1292400"/>
            <a:ext cx="5830920" cy="22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Imagem 16"/>
          <p:cNvPicPr/>
          <p:nvPr/>
        </p:nvPicPr>
        <p:blipFill>
          <a:blip r:embed="rId2"/>
          <a:stretch/>
        </p:blipFill>
        <p:spPr>
          <a:xfrm rot="5400000">
            <a:off x="6055560" y="1080"/>
            <a:ext cx="2976480" cy="3200400"/>
          </a:xfrm>
          <a:prstGeom prst="rect">
            <a:avLst/>
          </a:prstGeom>
          <a:ln w="0">
            <a:noFill/>
          </a:ln>
        </p:spPr>
      </p:pic>
      <p:sp>
        <p:nvSpPr>
          <p:cNvPr id="2" name="CaixaDeTexto 19">
            <a:extLst>
              <a:ext uri="{FF2B5EF4-FFF2-40B4-BE49-F238E27FC236}">
                <a16:creationId xmlns:a16="http://schemas.microsoft.com/office/drawing/2014/main" id="{528FF4C3-8D47-979B-9BF5-89412153C6C7}"/>
              </a:ext>
            </a:extLst>
          </p:cNvPr>
          <p:cNvSpPr/>
          <p:nvPr/>
        </p:nvSpPr>
        <p:spPr>
          <a:xfrm rot="7200">
            <a:off x="286921" y="1147528"/>
            <a:ext cx="5947660" cy="42049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Imp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lemente esse código inversamente, começando do 5 e terminando no 1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lvl="1" algn="just">
              <a:lnSpc>
                <a:spcPct val="115000"/>
              </a:lnSpc>
              <a:buClr>
                <a:srgbClr val="000000"/>
              </a:buClr>
              <a:buSzPct val="45000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for (</a:t>
            </a:r>
            <a:r>
              <a:rPr lang="pt-BR" sz="1800" b="0" strike="noStrike" spc="-1" dirty="0" err="1">
                <a:solidFill>
                  <a:srgbClr val="01498E"/>
                </a:solidFill>
                <a:highlight>
                  <a:srgbClr val="3FAF46"/>
                </a:highlight>
                <a:latin typeface="Arial"/>
                <a:ea typeface="Calibri"/>
              </a:rPr>
              <a:t>let</a:t>
            </a:r>
            <a:r>
              <a:rPr lang="pt-BR" sz="1800" b="0" strike="noStrike" spc="-1" dirty="0">
                <a:solidFill>
                  <a:srgbClr val="01498E"/>
                </a:solidFill>
                <a:highlight>
                  <a:srgbClr val="3FAF46"/>
                </a:highlight>
                <a:latin typeface="Arial"/>
                <a:ea typeface="Calibri"/>
              </a:rPr>
              <a:t> contador = 0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; </a:t>
            </a:r>
            <a:r>
              <a:rPr lang="pt-BR" sz="1800" b="0" strike="noStrike" spc="-1" dirty="0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contador &lt; 5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; </a:t>
            </a:r>
            <a:r>
              <a:rPr lang="pt-BR" sz="1800" b="0" strike="noStrike" spc="-1" dirty="0">
                <a:solidFill>
                  <a:srgbClr val="01498E"/>
                </a:solidFill>
                <a:highlight>
                  <a:srgbClr val="B85C00"/>
                </a:highlight>
                <a:latin typeface="Arial"/>
                <a:ea typeface="Calibri"/>
              </a:rPr>
              <a:t>contador++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)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lvl="1" algn="just">
              <a:lnSpc>
                <a:spcPct val="115000"/>
              </a:lnSpc>
              <a:buClr>
                <a:srgbClr val="000000"/>
              </a:buClr>
              <a:buSzPct val="45000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lvl="1" algn="just">
              <a:lnSpc>
                <a:spcPct val="115000"/>
              </a:lnSpc>
              <a:buClr>
                <a:srgbClr val="000000"/>
              </a:buClr>
              <a:buSzPct val="45000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 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alert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(‘ testando laço repetitivo for pela ‘ + contador + ‘ vez.’);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lvl="1" algn="just">
              <a:lnSpc>
                <a:spcPct val="115000"/>
              </a:lnSpc>
              <a:buClr>
                <a:srgbClr val="000000"/>
              </a:buClr>
              <a:buSzPct val="45000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}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ítulo 20"/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JavaScript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aixaDeTexto 20"/>
          <p:cNvSpPr/>
          <p:nvPr/>
        </p:nvSpPr>
        <p:spPr>
          <a:xfrm rot="7200">
            <a:off x="290160" y="1005120"/>
            <a:ext cx="6190920" cy="145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Função?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5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5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5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Imagem 18"/>
          <p:cNvPicPr/>
          <p:nvPr/>
        </p:nvPicPr>
        <p:blipFill>
          <a:blip r:embed="rId2"/>
          <a:srcRect b="20507"/>
          <a:stretch/>
        </p:blipFill>
        <p:spPr>
          <a:xfrm>
            <a:off x="6706080" y="1536120"/>
            <a:ext cx="2145240" cy="360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ítulo 13"/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JavaScript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aixaDeTexto 13"/>
          <p:cNvSpPr/>
          <p:nvPr/>
        </p:nvSpPr>
        <p:spPr>
          <a:xfrm rot="7200">
            <a:off x="286560" y="1004760"/>
            <a:ext cx="6190920" cy="512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Funções em Javascript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A definição da função (também chamada de declaração de função) consiste no uso da palavra chave function, seguida por: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Nome da Função.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Lista de argumentos para a função, entre parênteses e separados por vírgulas.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Declarações JavaScript que definem a função, entre chaves { }.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&lt;script&gt;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function minhaFuncao(parametto) {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alert(parametro);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}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&lt;/script&gt;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Imagem 11"/>
          <p:cNvPicPr/>
          <p:nvPr/>
        </p:nvPicPr>
        <p:blipFill>
          <a:blip r:embed="rId2"/>
          <a:srcRect b="20507"/>
          <a:stretch/>
        </p:blipFill>
        <p:spPr>
          <a:xfrm>
            <a:off x="6706080" y="1536120"/>
            <a:ext cx="2145240" cy="360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ítulo 21"/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2060"/>
                </a:solidFill>
                <a:latin typeface="Overpass"/>
                <a:ea typeface="Overpass"/>
              </a:rPr>
              <a:t>04 - JS function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aixaDeTexto 21"/>
          <p:cNvSpPr/>
          <p:nvPr/>
        </p:nvSpPr>
        <p:spPr>
          <a:xfrm rot="7200">
            <a:off x="289440" y="1292400"/>
            <a:ext cx="5830920" cy="22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Imagem 19"/>
          <p:cNvPicPr/>
          <p:nvPr/>
        </p:nvPicPr>
        <p:blipFill>
          <a:blip r:embed="rId2"/>
          <a:stretch/>
        </p:blipFill>
        <p:spPr>
          <a:xfrm rot="5400000">
            <a:off x="6055560" y="1080"/>
            <a:ext cx="2976480" cy="3200400"/>
          </a:xfrm>
          <a:prstGeom prst="rect">
            <a:avLst/>
          </a:prstGeom>
          <a:ln w="0">
            <a:noFill/>
          </a:ln>
        </p:spPr>
      </p:pic>
      <p:pic>
        <p:nvPicPr>
          <p:cNvPr id="152" name="Imagem 151"/>
          <p:cNvPicPr/>
          <p:nvPr/>
        </p:nvPicPr>
        <p:blipFill>
          <a:blip r:embed="rId3"/>
          <a:stretch/>
        </p:blipFill>
        <p:spPr>
          <a:xfrm>
            <a:off x="0" y="2801520"/>
            <a:ext cx="8656560" cy="2342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ítulo 22"/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2060"/>
                </a:solidFill>
                <a:latin typeface="Overpass"/>
                <a:ea typeface="Overpass"/>
              </a:rPr>
              <a:t>05 - JS parametros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aixaDeTexto 22"/>
          <p:cNvSpPr/>
          <p:nvPr/>
        </p:nvSpPr>
        <p:spPr>
          <a:xfrm rot="7200">
            <a:off x="289440" y="1292400"/>
            <a:ext cx="5830920" cy="22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Imagem 20"/>
          <p:cNvPicPr/>
          <p:nvPr/>
        </p:nvPicPr>
        <p:blipFill>
          <a:blip r:embed="rId2"/>
          <a:stretch/>
        </p:blipFill>
        <p:spPr>
          <a:xfrm rot="5400000">
            <a:off x="6055560" y="1080"/>
            <a:ext cx="2976480" cy="3200400"/>
          </a:xfrm>
          <a:prstGeom prst="rect">
            <a:avLst/>
          </a:prstGeom>
          <a:ln w="0">
            <a:noFill/>
          </a:ln>
        </p:spPr>
      </p:pic>
      <p:sp>
        <p:nvSpPr>
          <p:cNvPr id="156" name="CaixaDeTexto 23"/>
          <p:cNvSpPr/>
          <p:nvPr/>
        </p:nvSpPr>
        <p:spPr>
          <a:xfrm rot="7200">
            <a:off x="289440" y="3633120"/>
            <a:ext cx="6190920" cy="177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Desafio, modifique a função acima para iniciar do 1 ao inves do 0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5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5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5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Imagem 156"/>
          <p:cNvPicPr/>
          <p:nvPr/>
        </p:nvPicPr>
        <p:blipFill>
          <a:blip r:embed="rId3"/>
          <a:stretch/>
        </p:blipFill>
        <p:spPr>
          <a:xfrm>
            <a:off x="288000" y="1267200"/>
            <a:ext cx="8399520" cy="2332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ítulo 23"/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JavaScript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CaixaDeTexto 24"/>
          <p:cNvSpPr/>
          <p:nvPr/>
        </p:nvSpPr>
        <p:spPr>
          <a:xfrm rot="7200">
            <a:off x="289440" y="1005120"/>
            <a:ext cx="6190920" cy="232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Manipulando elementos HTML com javascript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Assim como o CSS, o Javascript também interage com os elementos da página, para isso utiliza APIs em conjunto com os atributos dos elementos para busca-los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document.getElementById("id_do_elemento");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Imagem 21"/>
          <p:cNvPicPr/>
          <p:nvPr/>
        </p:nvPicPr>
        <p:blipFill>
          <a:blip r:embed="rId2"/>
          <a:srcRect b="20507"/>
          <a:stretch/>
        </p:blipFill>
        <p:spPr>
          <a:xfrm>
            <a:off x="6706080" y="1536120"/>
            <a:ext cx="2145240" cy="360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ítulo 24"/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2060"/>
                </a:solidFill>
                <a:latin typeface="Overpass"/>
                <a:ea typeface="Overpass"/>
              </a:rPr>
              <a:t>06 - JS interage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aixaDeTexto 25"/>
          <p:cNvSpPr/>
          <p:nvPr/>
        </p:nvSpPr>
        <p:spPr>
          <a:xfrm rot="7200">
            <a:off x="289440" y="1292400"/>
            <a:ext cx="5830920" cy="22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Imagem 22"/>
          <p:cNvPicPr/>
          <p:nvPr/>
        </p:nvPicPr>
        <p:blipFill>
          <a:blip r:embed="rId2"/>
          <a:stretch/>
        </p:blipFill>
        <p:spPr>
          <a:xfrm rot="5400000">
            <a:off x="6055560" y="1080"/>
            <a:ext cx="2976480" cy="3200400"/>
          </a:xfrm>
          <a:prstGeom prst="rect">
            <a:avLst/>
          </a:prstGeom>
          <a:ln w="0">
            <a:noFill/>
          </a:ln>
        </p:spPr>
      </p:pic>
      <p:pic>
        <p:nvPicPr>
          <p:cNvPr id="164" name="Imagem 163"/>
          <p:cNvPicPr/>
          <p:nvPr/>
        </p:nvPicPr>
        <p:blipFill>
          <a:blip r:embed="rId3"/>
          <a:stretch/>
        </p:blipFill>
        <p:spPr>
          <a:xfrm>
            <a:off x="0" y="1206360"/>
            <a:ext cx="6685200" cy="1313640"/>
          </a:xfrm>
          <a:prstGeom prst="rect">
            <a:avLst/>
          </a:prstGeom>
          <a:ln w="0">
            <a:noFill/>
          </a:ln>
        </p:spPr>
      </p:pic>
      <p:pic>
        <p:nvPicPr>
          <p:cNvPr id="165" name="Imagem 164"/>
          <p:cNvPicPr/>
          <p:nvPr/>
        </p:nvPicPr>
        <p:blipFill>
          <a:blip r:embed="rId4"/>
          <a:stretch/>
        </p:blipFill>
        <p:spPr>
          <a:xfrm>
            <a:off x="360" y="2591280"/>
            <a:ext cx="9143640" cy="2268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ítulo 12"/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2060"/>
                </a:solidFill>
                <a:latin typeface="Overpass"/>
                <a:ea typeface="Overpass"/>
              </a:rPr>
              <a:t>07 – validação JS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aixaDeTexto 12"/>
          <p:cNvSpPr/>
          <p:nvPr/>
        </p:nvSpPr>
        <p:spPr>
          <a:xfrm rot="7200">
            <a:off x="288000" y="1292400"/>
            <a:ext cx="583092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Definir uma função JavaScript que valida o formulario do exercicio 01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Validar o conteúdo minimo e maximo dos campos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Validar e marcar informações obrigatórias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Imagem 32"/>
          <p:cNvPicPr/>
          <p:nvPr/>
        </p:nvPicPr>
        <p:blipFill>
          <a:blip r:embed="rId2"/>
          <a:stretch/>
        </p:blipFill>
        <p:spPr>
          <a:xfrm rot="5400000">
            <a:off x="6055560" y="1080"/>
            <a:ext cx="2976480" cy="3200400"/>
          </a:xfrm>
          <a:prstGeom prst="rect">
            <a:avLst/>
          </a:prstGeom>
          <a:ln w="0">
            <a:noFill/>
          </a:ln>
        </p:spPr>
      </p:pic>
      <p:pic>
        <p:nvPicPr>
          <p:cNvPr id="169" name="Imagem 168"/>
          <p:cNvPicPr/>
          <p:nvPr/>
        </p:nvPicPr>
        <p:blipFill>
          <a:blip r:embed="rId3"/>
          <a:stretch/>
        </p:blipFill>
        <p:spPr>
          <a:xfrm>
            <a:off x="5400" y="3403440"/>
            <a:ext cx="7158600" cy="1740240"/>
          </a:xfrm>
          <a:prstGeom prst="rect">
            <a:avLst/>
          </a:prstGeom>
          <a:ln w="0">
            <a:noFill/>
          </a:ln>
        </p:spPr>
      </p:pic>
      <p:pic>
        <p:nvPicPr>
          <p:cNvPr id="170" name="Imagem 169"/>
          <p:cNvPicPr/>
          <p:nvPr/>
        </p:nvPicPr>
        <p:blipFill>
          <a:blip r:embed="rId4"/>
          <a:stretch/>
        </p:blipFill>
        <p:spPr>
          <a:xfrm>
            <a:off x="5454720" y="2424240"/>
            <a:ext cx="3365280" cy="815760"/>
          </a:xfrm>
          <a:prstGeom prst="rect">
            <a:avLst/>
          </a:prstGeom>
          <a:ln w="0">
            <a:noFill/>
          </a:ln>
        </p:spPr>
      </p:pic>
      <p:pic>
        <p:nvPicPr>
          <p:cNvPr id="171" name="Imagem 170"/>
          <p:cNvPicPr/>
          <p:nvPr/>
        </p:nvPicPr>
        <p:blipFill>
          <a:blip r:embed="rId5"/>
          <a:stretch/>
        </p:blipFill>
        <p:spPr>
          <a:xfrm>
            <a:off x="4915440" y="153360"/>
            <a:ext cx="4228560" cy="938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ítulo 2"/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aixaDeTexto 2"/>
          <p:cNvSpPr/>
          <p:nvPr/>
        </p:nvSpPr>
        <p:spPr>
          <a:xfrm rot="7200">
            <a:off x="290520" y="1005120"/>
            <a:ext cx="6190920" cy="120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Proxima aula finalemente entraremos no PHP,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Favor salvar o conteúdo de hoje pois vamos utilizar.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Imagem 4"/>
          <p:cNvPicPr/>
          <p:nvPr/>
        </p:nvPicPr>
        <p:blipFill>
          <a:blip r:embed="rId2"/>
          <a:srcRect b="20507"/>
          <a:stretch/>
        </p:blipFill>
        <p:spPr>
          <a:xfrm>
            <a:off x="6706080" y="1536120"/>
            <a:ext cx="2145240" cy="360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ítulo 1"/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Recapitulando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aixaDeTexto 1"/>
          <p:cNvSpPr/>
          <p:nvPr/>
        </p:nvSpPr>
        <p:spPr>
          <a:xfrm rot="7200">
            <a:off x="308160" y="902160"/>
            <a:ext cx="619092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Alguns atributos comuns: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href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src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alt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class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style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Imagem 1"/>
          <p:cNvPicPr/>
          <p:nvPr/>
        </p:nvPicPr>
        <p:blipFill>
          <a:blip r:embed="rId2"/>
          <a:srcRect b="20507"/>
          <a:stretch/>
        </p:blipFill>
        <p:spPr>
          <a:xfrm>
            <a:off x="6706080" y="1536120"/>
            <a:ext cx="2145240" cy="360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ítulo 3"/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Recapitulando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aixaDeTexto 3"/>
          <p:cNvSpPr/>
          <p:nvPr/>
        </p:nvSpPr>
        <p:spPr>
          <a:xfrm rot="7200">
            <a:off x="306000" y="901800"/>
            <a:ext cx="6190920" cy="450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Exemplos de atributos comuns: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href (nas tags &lt;a&gt;):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Define o destino de um link.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Exemplo: &lt;a href="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  <a:hlinkClick r:id="rId2"/>
              </a:rPr>
              <a:t>https://www.exemplo.com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"&gt;Link&lt;/a&gt;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src (nas tags &lt;img&gt;, &lt;script&gt;, &lt;iframe&gt;):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Especifica o caminho para o arquivo de mídia ou script.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Exemplo: &lt;img src="imagem.jpg" alt="Descrição da imagem"&gt;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alt (nas tags &lt;img&gt;):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Fornece uma descrição alternativa para imagens.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Exemplo: &lt;img src="logo.png" alt="Logo da empresa"&gt;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Imagem 2"/>
          <p:cNvPicPr/>
          <p:nvPr/>
        </p:nvPicPr>
        <p:blipFill>
          <a:blip r:embed="rId3"/>
          <a:srcRect b="20507"/>
          <a:stretch/>
        </p:blipFill>
        <p:spPr>
          <a:xfrm>
            <a:off x="6706080" y="1536120"/>
            <a:ext cx="2145240" cy="360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ítulo 5"/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Recapitulando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CaixaDeTexto 5"/>
          <p:cNvSpPr/>
          <p:nvPr/>
        </p:nvSpPr>
        <p:spPr>
          <a:xfrm rot="7200">
            <a:off x="306360" y="901800"/>
            <a:ext cx="619092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Exemplos de atributos comuns: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class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Atribui uma ou mais classes CSS a um elemento para estilização.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Exemplo: &lt;div class="container"&gt;Conteúdo&lt;/div&gt;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Fornece um identificador único para o elemento, usado para aplicar estilos ou referenciá-lo em scripts.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Exemplo: &lt;h1 id="titulo-principal"&gt;Título&lt;/h1&gt;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style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Aplica estilos diretamente a um elemento (embora seja recomendado usar CSS separado).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Exemplo: &lt;p style="color: blue;"&gt;Texto em azul&lt;/p&gt;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Imagem 5"/>
          <p:cNvPicPr/>
          <p:nvPr/>
        </p:nvPicPr>
        <p:blipFill>
          <a:blip r:embed="rId2"/>
          <a:srcRect b="20507"/>
          <a:stretch/>
        </p:blipFill>
        <p:spPr>
          <a:xfrm>
            <a:off x="6706080" y="1536120"/>
            <a:ext cx="2145240" cy="360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4"/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Recapitulando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aixaDeTexto 4"/>
          <p:cNvSpPr/>
          <p:nvPr/>
        </p:nvSpPr>
        <p:spPr>
          <a:xfrm rot="7200">
            <a:off x="289440" y="1293120"/>
            <a:ext cx="6190920" cy="22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Qual a diferença entre classes e ids? Quando devemos utilizar cada um?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Imagem 3"/>
          <p:cNvPicPr/>
          <p:nvPr/>
        </p:nvPicPr>
        <p:blipFill>
          <a:blip r:embed="rId2"/>
          <a:srcRect b="20507"/>
          <a:stretch/>
        </p:blipFill>
        <p:spPr>
          <a:xfrm>
            <a:off x="6706080" y="1536120"/>
            <a:ext cx="2145240" cy="360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ítulo 6"/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Recapitulando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aixaDeTexto 6"/>
          <p:cNvSpPr/>
          <p:nvPr/>
        </p:nvSpPr>
        <p:spPr>
          <a:xfrm rot="7200">
            <a:off x="286560" y="1292760"/>
            <a:ext cx="6190920" cy="513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Qual a diferença entre classes e ids? Quando devemos utilizar cada um?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As classes são usadas para aplicar estilos a vários elementos ao mesmo tempo. Elas podem ser reutilizadas em diferentes partes da página, ou seja, vários elementos podem compartilhar a mesma classe.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Os IDs são identificadores únicos usados para aplicar estilos a um único elemento específico na página. Cada elemento pode ter apenas um ID, e o ID deve ser exclusivo na página (não deve ser repetido).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Imagem 6"/>
          <p:cNvPicPr/>
          <p:nvPr/>
        </p:nvPicPr>
        <p:blipFill>
          <a:blip r:embed="rId2"/>
          <a:srcRect b="20507"/>
          <a:stretch/>
        </p:blipFill>
        <p:spPr>
          <a:xfrm>
            <a:off x="6706080" y="1536120"/>
            <a:ext cx="2145240" cy="360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ítulo 7"/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Recapitulando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aixaDeTexto 7"/>
          <p:cNvSpPr/>
          <p:nvPr/>
        </p:nvSpPr>
        <p:spPr>
          <a:xfrm rot="7200">
            <a:off x="289440" y="1293120"/>
            <a:ext cx="619092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são seletores em CSS e como eles funcionam? Pode dar exemplos de seletores básicos?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Imagem 7"/>
          <p:cNvPicPr/>
          <p:nvPr/>
        </p:nvPicPr>
        <p:blipFill>
          <a:blip r:embed="rId2"/>
          <a:srcRect b="20507"/>
          <a:stretch/>
        </p:blipFill>
        <p:spPr>
          <a:xfrm>
            <a:off x="6706080" y="1536120"/>
            <a:ext cx="2145240" cy="360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ítulo 8"/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Recapitulando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aixaDeTexto 8"/>
          <p:cNvSpPr/>
          <p:nvPr/>
        </p:nvSpPr>
        <p:spPr>
          <a:xfrm rot="7200">
            <a:off x="287640" y="1292760"/>
            <a:ext cx="6190920" cy="387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são seletores em CSS e como eles funcionam? Pode dar exemplos de seletores básicos?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Seletor de elemento (ou tag)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Seletor de classe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Seletor de ID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Imagem 8"/>
          <p:cNvPicPr/>
          <p:nvPr/>
        </p:nvPicPr>
        <p:blipFill>
          <a:blip r:embed="rId2"/>
          <a:srcRect b="20507"/>
          <a:stretch/>
        </p:blipFill>
        <p:spPr>
          <a:xfrm>
            <a:off x="6706080" y="1536120"/>
            <a:ext cx="2145240" cy="360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2421</TotalTime>
  <Words>1149</Words>
  <Application>Microsoft Office PowerPoint</Application>
  <PresentationFormat>Apresentação na tela (16:9)</PresentationFormat>
  <Paragraphs>249</Paragraphs>
  <Slides>29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29</vt:i4>
      </vt:variant>
    </vt:vector>
  </HeadingPairs>
  <TitlesOfParts>
    <vt:vector size="39" baseType="lpstr">
      <vt:lpstr>Aptos</vt:lpstr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Técnico em Informática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32</cp:revision>
  <dcterms:modified xsi:type="dcterms:W3CDTF">2025-02-18T00:58:17Z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29</vt:i4>
  </property>
</Properties>
</file>