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76" r:id="rId4"/>
    <p:sldId id="283" r:id="rId5"/>
    <p:sldId id="289" r:id="rId6"/>
    <p:sldId id="288" r:id="rId7"/>
    <p:sldId id="286" r:id="rId8"/>
    <p:sldId id="285" r:id="rId9"/>
    <p:sldId id="273" r:id="rId10"/>
    <p:sldId id="284" r:id="rId11"/>
    <p:sldId id="287" r:id="rId12"/>
    <p:sldId id="282" r:id="rId13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462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1D537-BF58-4998-AF23-F96C5543CFD6}" type="datetimeFigureOut">
              <a:rPr lang="pt-BR" smtClean="0"/>
              <a:t>19/02/2025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3C54-9B70-4BEC-8BBD-86F7184269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97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3C54-9B70-4BEC-8BBD-86F71842692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94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DED290-8FCB-48A5-A15F-3B680892336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9633D5-A355-4D52-B1D4-F1C26DDCA9E3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911991-22EA-4E17-A906-A954CC1029E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62CCD2-E81D-4693-9AA7-94504F0A9D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B8F263-85DB-490A-85B4-E840E6D9E6B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84078F6-8AAD-47BF-B7E4-3E6CAB89D89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ECA95E-7096-4AEF-BF23-B1CC81945AE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6B862A-C155-4417-B90D-43500A469AC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E72F84-2B7D-490D-8D55-F5864513319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0FD9C-792F-4144-AEB8-2E04F0E7EF8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8B50B8-5062-4C85-80AA-D26C9D0CC19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B7F9E8-C769-4616-B878-0CB33885FD9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10480" cy="1209240"/>
          </a:xfrm>
          <a:custGeom>
            <a:avLst/>
            <a:gdLst>
              <a:gd name="textAreaLeft" fmla="*/ 0 w 1410480"/>
              <a:gd name="textAreaRight" fmla="*/ 1411560 w 1410480"/>
              <a:gd name="textAreaTop" fmla="*/ 0 h 1209240"/>
              <a:gd name="textAreaBottom" fmla="*/ 1210320 h 120924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B37247F0-135A-4626-9037-B2258243B44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5520" cy="17740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2760" cy="9025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1080" cy="15804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755BECF9-6489-E32E-D683-3E419A33954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86240" y="2494800"/>
            <a:ext cx="3713760" cy="128520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72DACCE-2EF4-C129-76C8-F1797A9F357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0" y="1537560"/>
            <a:ext cx="295560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7B020-EBC2-C8A5-E5D0-1577BEF33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>
            <a:extLst>
              <a:ext uri="{FF2B5EF4-FFF2-40B4-BE49-F238E27FC236}">
                <a16:creationId xmlns:a16="http://schemas.microsoft.com/office/drawing/2014/main" id="{B8D10963-FF38-0637-3DC7-13B6D79AF8A5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>
            <a:extLst>
              <a:ext uri="{FF2B5EF4-FFF2-40B4-BE49-F238E27FC236}">
                <a16:creationId xmlns:a16="http://schemas.microsoft.com/office/drawing/2014/main" id="{9788830D-42B6-2BB4-8867-E89C9E5C7836}"/>
              </a:ext>
            </a:extLst>
          </p:cNvPr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>
            <a:extLst>
              <a:ext uri="{FF2B5EF4-FFF2-40B4-BE49-F238E27FC236}">
                <a16:creationId xmlns:a16="http://schemas.microsoft.com/office/drawing/2014/main" id="{76C4FF1B-A0AB-C3B2-5CBA-5E32109A19A3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5760" y="14934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E6F3CD31-475A-19DB-E786-57EC364C4754}"/>
              </a:ext>
            </a:extLst>
          </p:cNvPr>
          <p:cNvSpPr/>
          <p:nvPr/>
        </p:nvSpPr>
        <p:spPr>
          <a:xfrm rot="7200">
            <a:off x="290475" y="796167"/>
            <a:ext cx="7148465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4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lemente um laço de repetição em JS que imprima uma lista em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html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alternando a cor do seus itens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erar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100 itens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86399AC-DBA9-654E-A22D-6EE01B3BD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82" y="2615990"/>
            <a:ext cx="5933610" cy="49068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1F3F29-DAA9-FF21-E282-4FA4B6FA1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81" y="3129954"/>
            <a:ext cx="4284919" cy="5604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203BBA-FAFA-EAD7-8BEB-ACD6F581A6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81" y="3718136"/>
            <a:ext cx="7319064" cy="1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83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2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2"/>
          <p:cNvSpPr/>
          <p:nvPr/>
        </p:nvSpPr>
        <p:spPr>
          <a:xfrm rot="7200">
            <a:off x="290520" y="1151263"/>
            <a:ext cx="6190920" cy="9162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1">
            <a:extLst>
              <a:ext uri="{FF2B5EF4-FFF2-40B4-BE49-F238E27FC236}">
                <a16:creationId xmlns:a16="http://schemas.microsoft.com/office/drawing/2014/main" id="{6B2D40C7-BEE6-3A08-442E-B3501F56E8B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3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JavaScript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13"/>
          <p:cNvSpPr/>
          <p:nvPr/>
        </p:nvSpPr>
        <p:spPr>
          <a:xfrm>
            <a:off x="240755" y="1378709"/>
            <a:ext cx="7305853" cy="1482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Funç</a:t>
            </a: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ões?</a:t>
            </a: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algn="just">
              <a:lnSpc>
                <a:spcPct val="115000"/>
              </a:lnSpc>
              <a:buClr>
                <a:srgbClr val="000000"/>
              </a:buClr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E8B4A-732B-C040-77FF-9DFEABE1F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3">
            <a:extLst>
              <a:ext uri="{FF2B5EF4-FFF2-40B4-BE49-F238E27FC236}">
                <a16:creationId xmlns:a16="http://schemas.microsoft.com/office/drawing/2014/main" id="{48D786AB-240B-9F61-48F7-191D601FDBF7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JavaScript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13">
            <a:extLst>
              <a:ext uri="{FF2B5EF4-FFF2-40B4-BE49-F238E27FC236}">
                <a16:creationId xmlns:a16="http://schemas.microsoft.com/office/drawing/2014/main" id="{B50785DD-06B2-D2EA-E22F-386CF643F33A}"/>
              </a:ext>
            </a:extLst>
          </p:cNvPr>
          <p:cNvSpPr/>
          <p:nvPr/>
        </p:nvSpPr>
        <p:spPr>
          <a:xfrm rot="7200">
            <a:off x="296173" y="1179048"/>
            <a:ext cx="7305853" cy="40309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Funções em Javascript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Uma função é um bloco de código que pode ser reutilizado para executar uma tarefa específica. Ela pode receber entradas (chamadas de parâmetros), processá-las e retornar um resultado.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&lt;script&gt;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2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function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minhaFuncao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parametro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{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3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alert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parametro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);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2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&lt;/script&gt;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1">
            <a:extLst>
              <a:ext uri="{FF2B5EF4-FFF2-40B4-BE49-F238E27FC236}">
                <a16:creationId xmlns:a16="http://schemas.microsoft.com/office/drawing/2014/main" id="{4E5A6DAB-158E-2091-ACED-17BDAB4435E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406C91C-BBAB-6148-2CAC-447530042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83" y="2571750"/>
            <a:ext cx="423921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1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797FE-AB1F-75DE-E3B4-69583240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3">
            <a:extLst>
              <a:ext uri="{FF2B5EF4-FFF2-40B4-BE49-F238E27FC236}">
                <a16:creationId xmlns:a16="http://schemas.microsoft.com/office/drawing/2014/main" id="{E3E2DC1E-7E13-07EB-F631-AFAAA13445E2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JavaScript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13">
            <a:extLst>
              <a:ext uri="{FF2B5EF4-FFF2-40B4-BE49-F238E27FC236}">
                <a16:creationId xmlns:a16="http://schemas.microsoft.com/office/drawing/2014/main" id="{40C8663E-1549-D678-2681-1065077DB295}"/>
              </a:ext>
            </a:extLst>
          </p:cNvPr>
          <p:cNvSpPr/>
          <p:nvPr/>
        </p:nvSpPr>
        <p:spPr>
          <a:xfrm rot="7200">
            <a:off x="293208" y="1520285"/>
            <a:ext cx="7305853" cy="11993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Funções em Javascript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Vantagens?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1">
            <a:extLst>
              <a:ext uri="{FF2B5EF4-FFF2-40B4-BE49-F238E27FC236}">
                <a16:creationId xmlns:a16="http://schemas.microsoft.com/office/drawing/2014/main" id="{8DFB39F7-AE26-F9C9-4097-A1650EBE06C1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5790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62170-9A86-7F77-47A2-0DA71979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3">
            <a:extLst>
              <a:ext uri="{FF2B5EF4-FFF2-40B4-BE49-F238E27FC236}">
                <a16:creationId xmlns:a16="http://schemas.microsoft.com/office/drawing/2014/main" id="{1E54EA65-0CAB-FF82-0A3E-C4738B442E63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JavaScript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r>
              <a:rPr lang="pt-BR" sz="42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Recap</a:t>
            </a: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aixaDeTexto 13">
            <a:extLst>
              <a:ext uri="{FF2B5EF4-FFF2-40B4-BE49-F238E27FC236}">
                <a16:creationId xmlns:a16="http://schemas.microsoft.com/office/drawing/2014/main" id="{F8B27A59-0A29-3324-9DFD-44879588C8A6}"/>
              </a:ext>
            </a:extLst>
          </p:cNvPr>
          <p:cNvSpPr/>
          <p:nvPr/>
        </p:nvSpPr>
        <p:spPr>
          <a:xfrm rot="7200">
            <a:off x="296173" y="1320626"/>
            <a:ext cx="7305853" cy="37477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Funções em Javascript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spc="-1" dirty="0">
                <a:solidFill>
                  <a:srgbClr val="01498E"/>
                </a:solidFill>
                <a:latin typeface="Arial"/>
                <a:ea typeface="Calibri"/>
              </a:rPr>
              <a:t>Vantagens?</a:t>
            </a: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Reutilização de código: Evita repetição.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Organização: Divide o código em partes menores e mais gerenciáveis.</a:t>
            </a: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8892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Abstração: Permite esconder detalhes complexos, expondo apenas o necessário.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11">
            <a:extLst>
              <a:ext uri="{FF2B5EF4-FFF2-40B4-BE49-F238E27FC236}">
                <a16:creationId xmlns:a16="http://schemas.microsoft.com/office/drawing/2014/main" id="{4D577352-043D-0F7F-C49C-C46763AE9FA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9619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353F9-5884-3C50-EC6E-996CF2227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>
            <a:extLst>
              <a:ext uri="{FF2B5EF4-FFF2-40B4-BE49-F238E27FC236}">
                <a16:creationId xmlns:a16="http://schemas.microsoft.com/office/drawing/2014/main" id="{F2C352C9-8F89-AA20-3A7F-D02C0F0FC89B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>
            <a:extLst>
              <a:ext uri="{FF2B5EF4-FFF2-40B4-BE49-F238E27FC236}">
                <a16:creationId xmlns:a16="http://schemas.microsoft.com/office/drawing/2014/main" id="{7D3557EC-2E8D-D899-9F4E-7004BEDC7775}"/>
              </a:ext>
            </a:extLst>
          </p:cNvPr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>
            <a:extLst>
              <a:ext uri="{FF2B5EF4-FFF2-40B4-BE49-F238E27FC236}">
                <a16:creationId xmlns:a16="http://schemas.microsoft.com/office/drawing/2014/main" id="{F4EB21A2-5519-7F49-7250-6A447DD487C7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5760" y="14934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032408C7-04AF-1693-79B9-2BA1EB3A1328}"/>
              </a:ext>
            </a:extLst>
          </p:cNvPr>
          <p:cNvSpPr/>
          <p:nvPr/>
        </p:nvSpPr>
        <p:spPr>
          <a:xfrm rot="7200">
            <a:off x="286919" y="1785883"/>
            <a:ext cx="7148465" cy="29307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Criar uma função que recebe um número e retorna o dobro dele.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Utilize a console do desenvolvedor para executar a mesma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36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45534-9C7B-E59F-3ED4-3433F9FAB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1">
            <a:extLst>
              <a:ext uri="{FF2B5EF4-FFF2-40B4-BE49-F238E27FC236}">
                <a16:creationId xmlns:a16="http://schemas.microsoft.com/office/drawing/2014/main" id="{697817EB-F469-0648-7099-B6798423841E}"/>
              </a:ext>
            </a:extLst>
          </p:cNvPr>
          <p:cNvSpPr/>
          <p:nvPr/>
        </p:nvSpPr>
        <p:spPr>
          <a:xfrm>
            <a:off x="291960" y="176040"/>
            <a:ext cx="559008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aixaDeTexto 10">
            <a:extLst>
              <a:ext uri="{FF2B5EF4-FFF2-40B4-BE49-F238E27FC236}">
                <a16:creationId xmlns:a16="http://schemas.microsoft.com/office/drawing/2014/main" id="{E6064618-E767-AA3E-588B-4559FDDE4EE4}"/>
              </a:ext>
            </a:extLst>
          </p:cNvPr>
          <p:cNvSpPr/>
          <p:nvPr/>
        </p:nvSpPr>
        <p:spPr>
          <a:xfrm rot="7200">
            <a:off x="287638" y="969190"/>
            <a:ext cx="5288645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2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uma função que valide ao cadastrar: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Nome tamanho máximo 50 char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CPF Remova caracteres auxiliares e verifique se numérico e se  quantidade de dígitos é igual a 11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Em caso de erro mostre num elemento texto em vermelho ao lado do botão cadastrar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114">
            <a:extLst>
              <a:ext uri="{FF2B5EF4-FFF2-40B4-BE49-F238E27FC236}">
                <a16:creationId xmlns:a16="http://schemas.microsoft.com/office/drawing/2014/main" id="{B2A104E7-FDEE-8C76-D5F5-72FC3410B12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882040" y="505691"/>
            <a:ext cx="4320000" cy="3259440"/>
          </a:xfrm>
          <a:prstGeom prst="rect">
            <a:avLst/>
          </a:prstGeom>
          <a:ln w="0"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6B456F5-A71D-8DCD-0975-C963BD37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1146"/>
            <a:ext cx="4902771" cy="6730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EC86BD1-7726-4630-C3DD-8886CAFE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969" y="4706457"/>
            <a:ext cx="5455743" cy="39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9"/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aixaDeTexto 19"/>
          <p:cNvSpPr/>
          <p:nvPr/>
        </p:nvSpPr>
        <p:spPr>
          <a:xfrm rot="7200">
            <a:off x="286918" y="1148884"/>
            <a:ext cx="7242853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r>
              <a:rPr lang="pt-BR" sz="1800" b="1" strike="noStrike" spc="-1" dirty="0">
                <a:solidFill>
                  <a:srgbClr val="01498E"/>
                </a:solidFill>
                <a:latin typeface="Arial"/>
                <a:ea typeface="Calibri"/>
              </a:rPr>
              <a:t>for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é usado quando queremos que um trecho de código seja executado mais de uma vez.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for (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let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 contador = 0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contador &lt; 5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B85C00"/>
                </a:highlight>
                <a:latin typeface="Arial"/>
                <a:ea typeface="Calibri"/>
              </a:rPr>
              <a:t>contador++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{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 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alert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(‘ testando laço repetitivo for pela ‘ + contador + ‘ vez.’);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lvl="1" algn="just">
              <a:lnSpc>
                <a:spcPct val="115000"/>
              </a:lnSpc>
              <a:buClr>
                <a:srgbClr val="000000"/>
              </a:buClr>
              <a:buSzPct val="45000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1">
            <a:extLst>
              <a:ext uri="{FF2B5EF4-FFF2-40B4-BE49-F238E27FC236}">
                <a16:creationId xmlns:a16="http://schemas.microsoft.com/office/drawing/2014/main" id="{54DB1FD7-E2EA-58A2-D742-5C8139EB6668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071380" y="316920"/>
            <a:ext cx="2145240" cy="3606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9410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24ED-3AE8-BAEA-8A37-810125A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ítulo 18">
            <a:extLst>
              <a:ext uri="{FF2B5EF4-FFF2-40B4-BE49-F238E27FC236}">
                <a16:creationId xmlns:a16="http://schemas.microsoft.com/office/drawing/2014/main" id="{B1230DFC-4ED8-67C6-EF94-E85C7D87E9C6}"/>
              </a:ext>
            </a:extLst>
          </p:cNvPr>
          <p:cNvSpPr/>
          <p:nvPr/>
        </p:nvSpPr>
        <p:spPr>
          <a:xfrm>
            <a:off x="291960" y="189000"/>
            <a:ext cx="7482960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aixaDeTexto 18">
            <a:extLst>
              <a:ext uri="{FF2B5EF4-FFF2-40B4-BE49-F238E27FC236}">
                <a16:creationId xmlns:a16="http://schemas.microsoft.com/office/drawing/2014/main" id="{890573B3-442C-6C18-99DF-BCB38D0F3B8F}"/>
              </a:ext>
            </a:extLst>
          </p:cNvPr>
          <p:cNvSpPr/>
          <p:nvPr/>
        </p:nvSpPr>
        <p:spPr>
          <a:xfrm rot="7200">
            <a:off x="289440" y="1292400"/>
            <a:ext cx="5830920" cy="22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16">
            <a:extLst>
              <a:ext uri="{FF2B5EF4-FFF2-40B4-BE49-F238E27FC236}">
                <a16:creationId xmlns:a16="http://schemas.microsoft.com/office/drawing/2014/main" id="{36556CA0-10CD-B0E6-26A7-87EAC2E6E62A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5760" y="14934"/>
            <a:ext cx="2976480" cy="3200400"/>
          </a:xfrm>
          <a:prstGeom prst="rect">
            <a:avLst/>
          </a:prstGeom>
          <a:ln w="0">
            <a:noFill/>
          </a:ln>
        </p:spPr>
      </p:pic>
      <p:sp>
        <p:nvSpPr>
          <p:cNvPr id="2" name="CaixaDeTexto 19">
            <a:extLst>
              <a:ext uri="{FF2B5EF4-FFF2-40B4-BE49-F238E27FC236}">
                <a16:creationId xmlns:a16="http://schemas.microsoft.com/office/drawing/2014/main" id="{F4CF374C-AB49-3590-00D9-6DA2B746C2F9}"/>
              </a:ext>
            </a:extLst>
          </p:cNvPr>
          <p:cNvSpPr/>
          <p:nvPr/>
        </p:nvSpPr>
        <p:spPr>
          <a:xfrm rot="7200">
            <a:off x="286919" y="1626608"/>
            <a:ext cx="7148465" cy="3249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3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lemente um laço de repetição em JS que inicie do 10 e conte regressivamente até o 1 exibindo o contador mais quebra de linha numa pagina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html</a:t>
            </a: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9764F-8453-81D9-1FA9-6BDCD5349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251" y="3555344"/>
            <a:ext cx="6366749" cy="12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77900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2656</TotalTime>
  <Words>319</Words>
  <Application>Microsoft Office PowerPoint</Application>
  <PresentationFormat>Apresentação na tela (16:9)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Aptos</vt:lpstr>
      <vt:lpstr>Arial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33</cp:revision>
  <dcterms:modified xsi:type="dcterms:W3CDTF">2025-02-20T01:08:50Z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29</vt:i4>
  </property>
</Properties>
</file>