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1" r:id="rId23"/>
    <p:sldId id="292" r:id="rId24"/>
    <p:sldId id="293" r:id="rId25"/>
    <p:sldId id="276" r:id="rId26"/>
    <p:sldId id="277" r:id="rId27"/>
    <p:sldId id="278" r:id="rId28"/>
    <p:sldId id="279" r:id="rId29"/>
    <p:sldId id="280" r:id="rId30"/>
    <p:sldId id="282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E2B30C7-7CDE-4439-8529-E79C72541E5B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2680" cy="36075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7640" cy="420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000" cy="5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7A98A5-CCA1-4DDB-BB11-90ECB23CB317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B5E369-1868-4D5E-A573-6FBDF0776E9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7ABC77-504A-4051-AB9F-22AB832856D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17AE87-784B-45A5-BDF3-585B10DAF4D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1C16B7-FFBD-48FF-B659-4966E77F05E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778C87-E161-4560-B2D9-453964C0067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044CDB-778D-4AD6-B148-A364BA67740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0A1418-D509-4BE1-A148-15721E0CAB1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0A6453-B6F5-46A0-9BD1-11427DB8BC6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B16BEAC-BAB1-4A36-BA26-94DCA74EC75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EFFB5F-B6B4-4834-BBA4-B24BB2FFF89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B712E-0D32-461B-B7B9-4C5461C6E4B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F962FA-A83C-4195-B13A-34FC25874FD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9760" cy="1208520"/>
          </a:xfrm>
          <a:custGeom>
            <a:avLst/>
            <a:gdLst>
              <a:gd name="textAreaLeft" fmla="*/ 0 w 1409760"/>
              <a:gd name="textAreaRight" fmla="*/ 1411560 w 1409760"/>
              <a:gd name="textAreaTop" fmla="*/ 0 h 1208520"/>
              <a:gd name="textAreaBottom" fmla="*/ 1210320 h 12085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8C082FE-65AC-419F-9B84-03F11E69309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4800" cy="17733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367960" y="3956760"/>
            <a:ext cx="4892040" cy="9018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1800" cy="15811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 2"/>
          <p:cNvSpPr/>
          <p:nvPr/>
        </p:nvSpPr>
        <p:spPr>
          <a:xfrm>
            <a:off x="1080000" y="1597320"/>
            <a:ext cx="4856760" cy="34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ângulo 84"/>
          <p:cNvSpPr/>
          <p:nvPr/>
        </p:nvSpPr>
        <p:spPr>
          <a:xfrm>
            <a:off x="720000" y="2231280"/>
            <a:ext cx="5648760" cy="22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aixaDeTexto 38"/>
          <p:cNvSpPr/>
          <p:nvPr/>
        </p:nvSpPr>
        <p:spPr>
          <a:xfrm>
            <a:off x="313200" y="4147200"/>
            <a:ext cx="769356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Pessoal adiantar a criação conta no GITHUB !!!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(quem ainda não tem)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13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16"/>
          <p:cNvSpPr/>
          <p:nvPr/>
        </p:nvSpPr>
        <p:spPr>
          <a:xfrm rot="7200">
            <a:off x="285840" y="1148760"/>
            <a:ext cx="7242120" cy="44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Descentralizado: Cada cópia do projeto é um repositório completo.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Rápido e eficiente: Opera localmente (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sem internet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Seguro: Protege integridade dos dados com hashes (SHA-1).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Imagem 2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7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aixaDeTexto 22"/>
          <p:cNvSpPr/>
          <p:nvPr/>
        </p:nvSpPr>
        <p:spPr>
          <a:xfrm rot="7200">
            <a:off x="189000" y="7275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m 26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21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aixaDeTexto 24"/>
          <p:cNvSpPr/>
          <p:nvPr/>
        </p:nvSpPr>
        <p:spPr>
          <a:xfrm rot="7200">
            <a:off x="187560" y="7275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Imagem 28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2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aixaDeTexto 25"/>
          <p:cNvSpPr/>
          <p:nvPr/>
        </p:nvSpPr>
        <p:spPr>
          <a:xfrm rot="7200">
            <a:off x="187560" y="7275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Imagem 2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20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aixaDeTexto 23"/>
          <p:cNvSpPr/>
          <p:nvPr/>
        </p:nvSpPr>
        <p:spPr>
          <a:xfrm rot="7200">
            <a:off x="185760" y="727560"/>
            <a:ext cx="7242120" cy="57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Repositório (Repo)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Diretório onde o Git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monitora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alterações.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Inicializar: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init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(cria um repositório novo).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Clonar: git clone [URL] (copia um repositório remoto).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Snapshot das mudanças em um momento específico.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Fluxo: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add [arquivo]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prepara mudanças (Staging Area).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git commit -m "mensagem"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→ registra no histórico.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Regra de Ouro: Commits atômicos (uma mudança por commit).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2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2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DeTexto 27"/>
          <p:cNvSpPr/>
          <p:nvPr/>
        </p:nvSpPr>
        <p:spPr>
          <a:xfrm rot="7200">
            <a:off x="186480" y="727560"/>
            <a:ext cx="7242120" cy="50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Conceitos Fundamentais do Git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Branch (Ramificação)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Linha independente de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Padrão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Branch main/master (versão estável).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Criar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branch [nome] ou git checkout -b [nome].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Unir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git merge [branch] (integra mudanças).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Merge e Conflitos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Merge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Combina branches.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Conflito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: Ocorre quando branches alteram o mesmo código.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Resolução manual: Editar arquivos marcados pelo Git.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highlight>
                  <a:srgbClr val="00A933"/>
                </a:highlight>
                <a:latin typeface="Arial"/>
                <a:ea typeface="Calibri"/>
              </a:rPr>
              <a:t>HEAD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Referência para o commit ou branch atual.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3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28"/>
          <p:cNvSpPr/>
          <p:nvPr/>
        </p:nvSpPr>
        <p:spPr>
          <a:xfrm rot="7200">
            <a:off x="492120" y="547560"/>
            <a:ext cx="7242120" cy="540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Boas Práticas para Iniciantes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Commits claros: Mensagens descritivas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(ex.: "Corrige erro de login").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Branch por feature: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branches para tarefas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frequentemente: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git pull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antes de trabalhar.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Evite arquivos desnecessários: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Use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.gitignore.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Imagem 32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33"/>
          <p:cNvSpPr/>
          <p:nvPr/>
        </p:nvSpPr>
        <p:spPr>
          <a:xfrm>
            <a:off x="291960" y="189000"/>
            <a:ext cx="748008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Esclarecimentos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3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360" cy="3603240"/>
          </a:xfrm>
          <a:prstGeom prst="rect">
            <a:avLst/>
          </a:prstGeom>
          <a:ln w="0">
            <a:noFill/>
          </a:ln>
        </p:spPr>
      </p:pic>
      <p:sp>
        <p:nvSpPr>
          <p:cNvPr id="139" name="CaixaDeTexto 31"/>
          <p:cNvSpPr/>
          <p:nvPr/>
        </p:nvSpPr>
        <p:spPr>
          <a:xfrm>
            <a:off x="291960" y="1113480"/>
            <a:ext cx="769356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 ensino - Conceitos x Memorização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Pesquisa / ChatGPT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Exercicios e critérios de avaliação, indicadores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Sugestões / dúvidas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23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26"/>
          <p:cNvSpPr/>
          <p:nvPr/>
        </p:nvSpPr>
        <p:spPr>
          <a:xfrm rot="7200">
            <a:off x="294120" y="969120"/>
            <a:ext cx="528804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Inicialize um repositório vazio na sua pasta de trabalho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seus arquivos originais do exercicio ao lado e faça o commit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30"/>
          <p:cNvPicPr/>
          <p:nvPr/>
        </p:nvPicPr>
        <p:blipFill>
          <a:blip r:embed="rId2"/>
          <a:stretch/>
        </p:blipFill>
        <p:spPr>
          <a:xfrm>
            <a:off x="6120720" y="360000"/>
            <a:ext cx="4319280" cy="325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27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02 -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aixaDeTexto 29"/>
          <p:cNvSpPr/>
          <p:nvPr/>
        </p:nvSpPr>
        <p:spPr>
          <a:xfrm rot="7200">
            <a:off x="289440" y="1291320"/>
            <a:ext cx="582984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aixaDeTexto 30"/>
          <p:cNvSpPr/>
          <p:nvPr/>
        </p:nvSpPr>
        <p:spPr>
          <a:xfrm rot="7200">
            <a:off x="181080" y="1266480"/>
            <a:ext cx="6189840" cy="176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sinalizar e obj</a:t>
            </a:r>
            <a:r>
              <a:rPr lang="pt-BR" sz="16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.classList.remove(“erro”);</a:t>
            </a: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 para remover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33"/>
          <p:cNvPicPr/>
          <p:nvPr/>
        </p:nvPicPr>
        <p:blipFill>
          <a:blip r:embed="rId2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34"/>
          <p:cNvPicPr/>
          <p:nvPr/>
        </p:nvPicPr>
        <p:blipFill>
          <a:blip r:embed="rId3"/>
          <a:stretch/>
        </p:blipFill>
        <p:spPr>
          <a:xfrm>
            <a:off x="0" y="2492280"/>
            <a:ext cx="7065360" cy="183060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35"/>
          <p:cNvPicPr/>
          <p:nvPr/>
        </p:nvPicPr>
        <p:blipFill>
          <a:blip r:embed="rId4"/>
          <a:stretch/>
        </p:blipFill>
        <p:spPr>
          <a:xfrm>
            <a:off x="3155040" y="3925080"/>
            <a:ext cx="5988600" cy="12276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36"/>
          <p:cNvPicPr/>
          <p:nvPr/>
        </p:nvPicPr>
        <p:blipFill>
          <a:blip r:embed="rId5"/>
          <a:stretch/>
        </p:blipFill>
        <p:spPr>
          <a:xfrm>
            <a:off x="6739920" y="111240"/>
            <a:ext cx="4031640" cy="329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5"/>
          <p:cNvSpPr/>
          <p:nvPr/>
        </p:nvSpPr>
        <p:spPr>
          <a:xfrm rot="7200">
            <a:off x="288360" y="1148760"/>
            <a:ext cx="72421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m 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ítulo 28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aixaDeTexto 32"/>
          <p:cNvSpPr/>
          <p:nvPr/>
        </p:nvSpPr>
        <p:spPr>
          <a:xfrm rot="7200">
            <a:off x="294480" y="969120"/>
            <a:ext cx="52880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o commit do exercicio 02,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Desfaça todas as alterações do exercicio 02 voltando assim a versão inicial da aula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38"/>
          <p:cNvPicPr/>
          <p:nvPr/>
        </p:nvPicPr>
        <p:blipFill>
          <a:blip r:embed="rId2"/>
          <a:stretch/>
        </p:blipFill>
        <p:spPr>
          <a:xfrm>
            <a:off x="6120720" y="360000"/>
            <a:ext cx="4319280" cy="325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B319-7099-9727-6FB1-40507B7D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4">
            <a:extLst>
              <a:ext uri="{FF2B5EF4-FFF2-40B4-BE49-F238E27FC236}">
                <a16:creationId xmlns:a16="http://schemas.microsoft.com/office/drawing/2014/main" id="{529B961D-C0C9-B1BF-D28B-393C2A81C9F5}"/>
              </a:ext>
            </a:extLst>
          </p:cNvPr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Exercicio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0</a:t>
            </a:r>
            <a:r>
              <a:rPr lang="pt-BR" b="1" spc="-1" dirty="0">
                <a:solidFill>
                  <a:srgbClr val="002060"/>
                </a:solidFill>
                <a:latin typeface="Overpass"/>
                <a:ea typeface="Overpass"/>
              </a:rPr>
              <a:t>4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- JS tabela </a:t>
            </a: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excel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">
            <a:extLst>
              <a:ext uri="{FF2B5EF4-FFF2-40B4-BE49-F238E27FC236}">
                <a16:creationId xmlns:a16="http://schemas.microsoft.com/office/drawing/2014/main" id="{33A32A38-9683-67AC-7212-0D4653981245}"/>
              </a:ext>
            </a:extLst>
          </p:cNvPr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4">
            <a:extLst>
              <a:ext uri="{FF2B5EF4-FFF2-40B4-BE49-F238E27FC236}">
                <a16:creationId xmlns:a16="http://schemas.microsoft.com/office/drawing/2014/main" id="{4A9B0C00-E243-39A6-9965-06A2D28CAB46}"/>
              </a:ext>
            </a:extLst>
          </p:cNvPr>
          <p:cNvSpPr/>
          <p:nvPr/>
        </p:nvSpPr>
        <p:spPr>
          <a:xfrm rot="7200">
            <a:off x="93378" y="1240041"/>
            <a:ext cx="7285619" cy="4314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Objetivo: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 JS, crie uma função que sobrescreva a propriedade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innerHTML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do elemento “tb1” da pagina HTML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Baixe o arquivo </a:t>
            </a:r>
            <a:r>
              <a:rPr lang="pt-BR" sz="1600" spc="-1" dirty="0" err="1">
                <a:solidFill>
                  <a:srgbClr val="01498E"/>
                </a:solidFill>
                <a:latin typeface="Arial"/>
                <a:ea typeface="Calibri"/>
              </a:rPr>
              <a:t>html</a:t>
            </a: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 tabela_estática.html</a:t>
            </a:r>
          </a:p>
          <a:p>
            <a:pPr marL="800100" lvl="1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lang="pt-BR" sz="1600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Crie uma função q receba parâmetros p o numero de linhas e colunas</a:t>
            </a: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Será necessários 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laço para colunas e para linhas </a:t>
            </a: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Concatene as </a:t>
            </a:r>
            <a:r>
              <a:rPr lang="pt-BR" sz="1600" spc="-1" dirty="0" err="1">
                <a:solidFill>
                  <a:srgbClr val="01498E"/>
                </a:solidFill>
                <a:latin typeface="Arial"/>
                <a:ea typeface="Calibri"/>
              </a:rPr>
              <a:t>tags</a:t>
            </a: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 em uma nova </a:t>
            </a:r>
            <a:r>
              <a:rPr lang="pt-BR" sz="1600" spc="-1" dirty="0" err="1">
                <a:solidFill>
                  <a:srgbClr val="01498E"/>
                </a:solidFill>
                <a:latin typeface="Arial"/>
                <a:ea typeface="Calibri"/>
              </a:rPr>
              <a:t>string</a:t>
            </a: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 respeitando abertura e fechamento das mesmas</a:t>
            </a: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342900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Use a </a:t>
            </a:r>
            <a:r>
              <a:rPr lang="pt-BR" sz="1600" spc="-1" dirty="0" err="1">
                <a:solidFill>
                  <a:srgbClr val="01498E"/>
                </a:solidFill>
                <a:latin typeface="Arial"/>
                <a:ea typeface="Calibri"/>
              </a:rPr>
              <a:t>string</a:t>
            </a: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 com o novo HTML e faça atribuição usando </a:t>
            </a:r>
          </a:p>
          <a:p>
            <a:pPr lvl="2" algn="just">
              <a:lnSpc>
                <a:spcPct val="115000"/>
              </a:lnSpc>
              <a:buClr>
                <a:srgbClr val="000000"/>
              </a:buClr>
            </a:pPr>
            <a:r>
              <a:rPr lang="pt-BR" sz="1600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document.getElementById</a:t>
            </a:r>
            <a:r>
              <a:rPr lang="pt-BR" sz="1600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(“tb1").</a:t>
            </a:r>
            <a:r>
              <a:rPr lang="pt-BR" sz="1600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innerHTML</a:t>
            </a:r>
            <a:r>
              <a:rPr lang="pt-BR" sz="1600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 = “”</a:t>
            </a:r>
          </a:p>
          <a:p>
            <a:pPr marL="800100" lvl="1" indent="-342900" algn="just">
              <a:lnSpc>
                <a:spcPct val="115000"/>
              </a:lnSpc>
              <a:buClr>
                <a:srgbClr val="000000"/>
              </a:buClr>
              <a:buFont typeface="+mj-lt"/>
              <a:buAutoNum type="arabicPeriod"/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1">
            <a:extLst>
              <a:ext uri="{FF2B5EF4-FFF2-40B4-BE49-F238E27FC236}">
                <a16:creationId xmlns:a16="http://schemas.microsoft.com/office/drawing/2014/main" id="{B34C6C90-B8BD-DDF3-B679-2ED07D71BDFB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840" y="14400"/>
            <a:ext cx="2975760" cy="3199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23022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A542D-CADE-CD6C-F63D-E2458800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4">
            <a:extLst>
              <a:ext uri="{FF2B5EF4-FFF2-40B4-BE49-F238E27FC236}">
                <a16:creationId xmlns:a16="http://schemas.microsoft.com/office/drawing/2014/main" id="{6E2F62C2-0F0C-D16C-77FD-2BA4DE231058}"/>
              </a:ext>
            </a:extLst>
          </p:cNvPr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Exercicio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05 – </a:t>
            </a:r>
            <a:r>
              <a:rPr lang="pt-BR" b="1" spc="-1" dirty="0">
                <a:solidFill>
                  <a:srgbClr val="002060"/>
                </a:solidFill>
                <a:latin typeface="Overpass"/>
                <a:ea typeface="Overpass"/>
              </a:rPr>
              <a:t>HTML posicionamento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">
            <a:extLst>
              <a:ext uri="{FF2B5EF4-FFF2-40B4-BE49-F238E27FC236}">
                <a16:creationId xmlns:a16="http://schemas.microsoft.com/office/drawing/2014/main" id="{1D93CC4C-E176-7AAA-B5E8-62F69AAFDF8C}"/>
              </a:ext>
            </a:extLst>
          </p:cNvPr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4">
            <a:extLst>
              <a:ext uri="{FF2B5EF4-FFF2-40B4-BE49-F238E27FC236}">
                <a16:creationId xmlns:a16="http://schemas.microsoft.com/office/drawing/2014/main" id="{43AB0A9A-C88B-5D16-D340-F73C39CE7A65}"/>
              </a:ext>
            </a:extLst>
          </p:cNvPr>
          <p:cNvSpPr/>
          <p:nvPr/>
        </p:nvSpPr>
        <p:spPr>
          <a:xfrm rot="7200">
            <a:off x="93378" y="2089504"/>
            <a:ext cx="7285619" cy="261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container com 3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divs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quadradas (100x100px) verdes: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Alinhadas horizontalmente com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Flexbox</a:t>
            </a: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Centralizadas no container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Espaço de 10px entre elas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1">
            <a:extLst>
              <a:ext uri="{FF2B5EF4-FFF2-40B4-BE49-F238E27FC236}">
                <a16:creationId xmlns:a16="http://schemas.microsoft.com/office/drawing/2014/main" id="{4539C178-9B25-C636-DFEF-9C59841E24BB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840" y="14400"/>
            <a:ext cx="2975760" cy="3199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8446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75DD-173E-1905-C215-1F120FC6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4">
            <a:extLst>
              <a:ext uri="{FF2B5EF4-FFF2-40B4-BE49-F238E27FC236}">
                <a16:creationId xmlns:a16="http://schemas.microsoft.com/office/drawing/2014/main" id="{E3DFC01D-8A8B-993C-BEC5-5786CDBECABE}"/>
              </a:ext>
            </a:extLst>
          </p:cNvPr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Exercicio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06 – </a:t>
            </a:r>
            <a:r>
              <a:rPr lang="pt-BR" b="1" spc="-1">
                <a:solidFill>
                  <a:srgbClr val="002060"/>
                </a:solidFill>
                <a:latin typeface="Overpass"/>
                <a:ea typeface="Overpass"/>
              </a:rPr>
              <a:t>HTML soma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">
            <a:extLst>
              <a:ext uri="{FF2B5EF4-FFF2-40B4-BE49-F238E27FC236}">
                <a16:creationId xmlns:a16="http://schemas.microsoft.com/office/drawing/2014/main" id="{2F4D3627-4D07-5B84-41E8-C7B9A35A0CFB}"/>
              </a:ext>
            </a:extLst>
          </p:cNvPr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4">
            <a:extLst>
              <a:ext uri="{FF2B5EF4-FFF2-40B4-BE49-F238E27FC236}">
                <a16:creationId xmlns:a16="http://schemas.microsoft.com/office/drawing/2014/main" id="{377C96B9-FC54-8D30-0D8B-CC6F6BE5C12E}"/>
              </a:ext>
            </a:extLst>
          </p:cNvPr>
          <p:cNvSpPr/>
          <p:nvPr/>
        </p:nvSpPr>
        <p:spPr>
          <a:xfrm rot="7200">
            <a:off x="93378" y="2231081"/>
            <a:ext cx="7285619" cy="23320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dois inputs numéricos e um botão que: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Some os valores ao ser clicado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Exiba o resultado em um parágrafo</a:t>
            </a: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Trate valores numéricos corretamente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1">
            <a:extLst>
              <a:ext uri="{FF2B5EF4-FFF2-40B4-BE49-F238E27FC236}">
                <a16:creationId xmlns:a16="http://schemas.microsoft.com/office/drawing/2014/main" id="{D74E2094-3187-CD52-FAD6-4792FAEEEF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840" y="14400"/>
            <a:ext cx="2975760" cy="3199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1176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ítulo 14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aixaDeTexto 17"/>
          <p:cNvSpPr/>
          <p:nvPr/>
        </p:nvSpPr>
        <p:spPr>
          <a:xfrm rot="7200">
            <a:off x="288000" y="11487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m 23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21"/>
          <p:cNvSpPr/>
          <p:nvPr/>
        </p:nvSpPr>
        <p:spPr>
          <a:xfrm rot="7200">
            <a:off x="287280" y="1148760"/>
            <a:ext cx="7242120" cy="320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2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ítulo 1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GITHIB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aixaDeTexto 20"/>
          <p:cNvSpPr/>
          <p:nvPr/>
        </p:nvSpPr>
        <p:spPr>
          <a:xfrm rot="7200">
            <a:off x="285840" y="1148760"/>
            <a:ext cx="7242120" cy="446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GITHUB?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Plataforma de Hospedagem e Colaboração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Serviço online para armazenar repositórios Git em nuvem.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Funcionalidades-chave: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Hospedagem remota de repositórios.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Interface visual para gerenciar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Ferramentas para colaboração (Issues, Pull Requests, Actions).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open-source (fork, stars, contribuições).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24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11"/>
          <p:cNvSpPr/>
          <p:nvPr/>
        </p:nvSpPr>
        <p:spPr>
          <a:xfrm>
            <a:off x="291960" y="176040"/>
            <a:ext cx="558936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aixaDeTexto 8"/>
          <p:cNvSpPr/>
          <p:nvPr/>
        </p:nvSpPr>
        <p:spPr>
          <a:xfrm rot="7200">
            <a:off x="286920" y="1603182"/>
            <a:ext cx="528804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João - 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Lista de Tarefas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 sistema onde: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Usuário digita tarefas em um input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Botão adiciona à lista não ordenada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Cada item tenha botão para remover</a:t>
            </a:r>
            <a:endParaRPr lang="pt-BR" sz="18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Input seja limpo após adição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53E6187-DE9B-56BA-6C08-62776FFE96D9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120" y="19799"/>
            <a:ext cx="2975760" cy="319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9"/>
          <p:cNvSpPr/>
          <p:nvPr/>
        </p:nvSpPr>
        <p:spPr>
          <a:xfrm rot="7200">
            <a:off x="286920" y="1148760"/>
            <a:ext cx="7242120" cy="351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0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97" name="Título 3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m 95"/>
          <p:cNvPicPr/>
          <p:nvPr/>
        </p:nvPicPr>
        <p:blipFill>
          <a:blip r:embed="rId2"/>
          <a:stretch/>
        </p:blipFill>
        <p:spPr>
          <a:xfrm>
            <a:off x="771480" y="11520"/>
            <a:ext cx="7665840" cy="514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4"/>
          <p:cNvSpPr/>
          <p:nvPr/>
        </p:nvSpPr>
        <p:spPr>
          <a:xfrm>
            <a:off x="291960" y="189000"/>
            <a:ext cx="7481520" cy="90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Exercicio 02 - JS ifelse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aixaDeTexto 3"/>
          <p:cNvSpPr/>
          <p:nvPr/>
        </p:nvSpPr>
        <p:spPr>
          <a:xfrm rot="7200">
            <a:off x="289440" y="1290960"/>
            <a:ext cx="582948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aixaDeTexto 4"/>
          <p:cNvSpPr/>
          <p:nvPr/>
        </p:nvSpPr>
        <p:spPr>
          <a:xfrm rot="7200">
            <a:off x="183600" y="1626120"/>
            <a:ext cx="6189480" cy="12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Faça um código javascript que indique se o ultimo digito do minuto atual é par ou impar, e mostre o resultado.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99"/>
          <p:cNvPicPr/>
          <p:nvPr/>
        </p:nvPicPr>
        <p:blipFill>
          <a:blip r:embed="rId2"/>
          <a:stretch/>
        </p:blipFill>
        <p:spPr>
          <a:xfrm>
            <a:off x="492840" y="2935440"/>
            <a:ext cx="2732040" cy="82728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"/>
          <p:cNvPicPr/>
          <p:nvPr/>
        </p:nvPicPr>
        <p:blipFill>
          <a:blip r:embed="rId3"/>
          <a:stretch/>
        </p:blipFill>
        <p:spPr>
          <a:xfrm rot="5400000">
            <a:off x="7656120" y="19799"/>
            <a:ext cx="2975760" cy="31996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2"/>
          <p:cNvPicPr/>
          <p:nvPr/>
        </p:nvPicPr>
        <p:blipFill>
          <a:blip r:embed="rId4"/>
          <a:stretch/>
        </p:blipFill>
        <p:spPr>
          <a:xfrm>
            <a:off x="-2057400" y="4415400"/>
            <a:ext cx="9143640" cy="607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ítulo 19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19"/>
          <p:cNvSpPr/>
          <p:nvPr/>
        </p:nvSpPr>
        <p:spPr>
          <a:xfrm rot="7200">
            <a:off x="286200" y="1148760"/>
            <a:ext cx="7242120" cy="41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for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é usado quando queremos que um trecho de código seja executado mais de uma vez.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 (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let contador = 0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contador &lt; 5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B85C00"/>
                </a:highlight>
                <a:latin typeface="Arial"/>
                <a:ea typeface="Calibri"/>
              </a:rPr>
              <a:t>contador++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 alert(‘ testando laço repetitivo for pela ‘ + contador + ‘ vez.’);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ítulo 18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aixaDeTexto 18"/>
          <p:cNvSpPr/>
          <p:nvPr/>
        </p:nvSpPr>
        <p:spPr>
          <a:xfrm rot="7200">
            <a:off x="289440" y="1291680"/>
            <a:ext cx="583020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16"/>
          <p:cNvPicPr/>
          <p:nvPr/>
        </p:nvPicPr>
        <p:blipFill>
          <a:blip r:embed="rId2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19"/>
          <p:cNvSpPr/>
          <p:nvPr/>
        </p:nvSpPr>
        <p:spPr>
          <a:xfrm rot="7200">
            <a:off x="286200" y="1626120"/>
            <a:ext cx="714780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um laço de repetição em JS que inicie do 10 e conte regressivamente até o 1 exibindo o contador mais quebra de linha em uma pagina html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Imagem 3"/>
          <p:cNvPicPr/>
          <p:nvPr/>
        </p:nvPicPr>
        <p:blipFill>
          <a:blip r:embed="rId3"/>
          <a:stretch/>
        </p:blipFill>
        <p:spPr>
          <a:xfrm>
            <a:off x="2777400" y="3555360"/>
            <a:ext cx="6365880" cy="128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8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aixaDeTexto 18"/>
          <p:cNvSpPr/>
          <p:nvPr/>
        </p:nvSpPr>
        <p:spPr>
          <a:xfrm rot="7200">
            <a:off x="289440" y="1291680"/>
            <a:ext cx="583020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16"/>
          <p:cNvPicPr/>
          <p:nvPr/>
        </p:nvPicPr>
        <p:blipFill>
          <a:blip r:embed="rId2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  <p:sp>
        <p:nvSpPr>
          <p:cNvPr id="185" name="CaixaDeTexto 19"/>
          <p:cNvSpPr/>
          <p:nvPr/>
        </p:nvSpPr>
        <p:spPr>
          <a:xfrm rot="7200">
            <a:off x="289800" y="795600"/>
            <a:ext cx="714780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Exercício 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um laço de repetição em JS que imprima uma lista em html alternando a cor do seus itens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Gerar 100 itens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4"/>
          <p:cNvPicPr/>
          <p:nvPr/>
        </p:nvPicPr>
        <p:blipFill>
          <a:blip r:embed="rId3"/>
          <a:stretch/>
        </p:blipFill>
        <p:spPr>
          <a:xfrm>
            <a:off x="286920" y="2616120"/>
            <a:ext cx="5932800" cy="489960"/>
          </a:xfrm>
          <a:prstGeom prst="rect">
            <a:avLst/>
          </a:prstGeom>
          <a:ln w="0">
            <a:noFill/>
          </a:ln>
        </p:spPr>
      </p:pic>
      <p:pic>
        <p:nvPicPr>
          <p:cNvPr id="187" name="Imagem 6"/>
          <p:cNvPicPr/>
          <p:nvPr/>
        </p:nvPicPr>
        <p:blipFill>
          <a:blip r:embed="rId4"/>
          <a:stretch/>
        </p:blipFill>
        <p:spPr>
          <a:xfrm>
            <a:off x="286920" y="3129840"/>
            <a:ext cx="4284360" cy="55980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8"/>
          <p:cNvPicPr/>
          <p:nvPr/>
        </p:nvPicPr>
        <p:blipFill>
          <a:blip r:embed="rId5"/>
          <a:stretch/>
        </p:blipFill>
        <p:spPr>
          <a:xfrm>
            <a:off x="286920" y="3718080"/>
            <a:ext cx="7318440" cy="1424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05 -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aixaDeTexto 6"/>
          <p:cNvSpPr/>
          <p:nvPr/>
        </p:nvSpPr>
        <p:spPr>
          <a:xfrm rot="7200">
            <a:off x="289440" y="1291320"/>
            <a:ext cx="582984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1"/>
          <p:cNvSpPr/>
          <p:nvPr/>
        </p:nvSpPr>
        <p:spPr>
          <a:xfrm rot="7200">
            <a:off x="183240" y="1488960"/>
            <a:ext cx="6189840" cy="148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placeholder para informar erros, utilize uma classe erro para mudar a cor do campo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16"/>
          <p:cNvPicPr/>
          <p:nvPr/>
        </p:nvPicPr>
        <p:blipFill>
          <a:blip r:embed="rId2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  <p:pic>
        <p:nvPicPr>
          <p:cNvPr id="193" name="Imagem 3"/>
          <p:cNvPicPr/>
          <p:nvPr/>
        </p:nvPicPr>
        <p:blipFill>
          <a:blip r:embed="rId3"/>
          <a:stretch/>
        </p:blipFill>
        <p:spPr>
          <a:xfrm>
            <a:off x="0" y="2492280"/>
            <a:ext cx="7065360" cy="1830600"/>
          </a:xfrm>
          <a:prstGeom prst="rect">
            <a:avLst/>
          </a:prstGeom>
          <a:ln w="0">
            <a:noFill/>
          </a:ln>
        </p:spPr>
      </p:pic>
      <p:pic>
        <p:nvPicPr>
          <p:cNvPr id="194" name="Imagem 5"/>
          <p:cNvPicPr/>
          <p:nvPr/>
        </p:nvPicPr>
        <p:blipFill>
          <a:blip r:embed="rId4"/>
          <a:stretch/>
        </p:blipFill>
        <p:spPr>
          <a:xfrm>
            <a:off x="3155040" y="3925080"/>
            <a:ext cx="5988600" cy="1227600"/>
          </a:xfrm>
          <a:prstGeom prst="rect">
            <a:avLst/>
          </a:prstGeom>
          <a:ln w="0">
            <a:noFill/>
          </a:ln>
        </p:spPr>
      </p:pic>
      <p:pic>
        <p:nvPicPr>
          <p:cNvPr id="195" name="Imagem 7"/>
          <p:cNvPicPr/>
          <p:nvPr/>
        </p:nvPicPr>
        <p:blipFill>
          <a:blip r:embed="rId5"/>
          <a:stretch/>
        </p:blipFill>
        <p:spPr>
          <a:xfrm>
            <a:off x="6739920" y="111240"/>
            <a:ext cx="4031640" cy="329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05 -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aixaDeTexto 7"/>
          <p:cNvSpPr/>
          <p:nvPr/>
        </p:nvSpPr>
        <p:spPr>
          <a:xfrm rot="7200">
            <a:off x="289440" y="1291320"/>
            <a:ext cx="582984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aixaDeTexto 8"/>
          <p:cNvSpPr/>
          <p:nvPr/>
        </p:nvSpPr>
        <p:spPr>
          <a:xfrm rot="7200">
            <a:off x="183600" y="1626120"/>
            <a:ext cx="6189840" cy="12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função que leia a sua idade e retorne se é maior ou menor de idade (&gt;18)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Imagem 137"/>
          <p:cNvPicPr/>
          <p:nvPr/>
        </p:nvPicPr>
        <p:blipFill>
          <a:blip r:embed="rId2"/>
          <a:stretch/>
        </p:blipFill>
        <p:spPr>
          <a:xfrm>
            <a:off x="0" y="1224000"/>
            <a:ext cx="6839640" cy="393156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6"/>
          <p:cNvPicPr/>
          <p:nvPr/>
        </p:nvPicPr>
        <p:blipFill>
          <a:blip r:embed="rId3"/>
          <a:stretch/>
        </p:blipFill>
        <p:spPr>
          <a:xfrm rot="5400000">
            <a:off x="7656480" y="14040"/>
            <a:ext cx="2975760" cy="319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ítulo 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aixaDeTexto 2"/>
          <p:cNvSpPr/>
          <p:nvPr/>
        </p:nvSpPr>
        <p:spPr>
          <a:xfrm rot="7200">
            <a:off x="290520" y="1151280"/>
            <a:ext cx="61902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10"/>
          <p:cNvSpPr/>
          <p:nvPr/>
        </p:nvSpPr>
        <p:spPr>
          <a:xfrm rot="7200">
            <a:off x="286560" y="1148760"/>
            <a:ext cx="7242120" cy="383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5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0" name="Título 6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aixaDeTexto 11"/>
          <p:cNvSpPr/>
          <p:nvPr/>
        </p:nvSpPr>
        <p:spPr>
          <a:xfrm rot="7200">
            <a:off x="286200" y="1148760"/>
            <a:ext cx="7242120" cy="414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7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3" name="Título 7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2"/>
          <p:cNvSpPr/>
          <p:nvPr/>
        </p:nvSpPr>
        <p:spPr>
          <a:xfrm rot="7200">
            <a:off x="285840" y="1148760"/>
            <a:ext cx="724212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18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6" name="Título 8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aixaDeTexto 13"/>
          <p:cNvSpPr/>
          <p:nvPr/>
        </p:nvSpPr>
        <p:spPr>
          <a:xfrm rot="7200">
            <a:off x="285840" y="1148760"/>
            <a:ext cx="7242120" cy="446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Controle de Versão?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Sistema que registra alterações em arquivos ao longo do tempo, permitindo recuperar versões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Rastrear histórico de mudanças.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Trabalhar em equipe sem sobrescrever códigos.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Reverter erros facilmente.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Testar novas ideias sem risco.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19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  <p:sp>
        <p:nvSpPr>
          <p:cNvPr id="109" name="Título 9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Controle de Versão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2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DeTexto 15"/>
          <p:cNvSpPr/>
          <p:nvPr/>
        </p:nvSpPr>
        <p:spPr>
          <a:xfrm rot="7200">
            <a:off x="288000" y="1148760"/>
            <a:ext cx="7242120" cy="257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Imagem 2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0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GIT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14"/>
          <p:cNvSpPr/>
          <p:nvPr/>
        </p:nvSpPr>
        <p:spPr>
          <a:xfrm rot="7200">
            <a:off x="286920" y="1148760"/>
            <a:ext cx="7242120" cy="351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GIT?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Ferramenta de código aberto criada por Linus Torvalds (2005) para gerenciar versões de projetos.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20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520" cy="360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Words>1308</Words>
  <Application>Microsoft Office PowerPoint</Application>
  <PresentationFormat>Apresentação na tela (16:9)</PresentationFormat>
  <Paragraphs>342</Paragraphs>
  <Slides>38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7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38</cp:revision>
  <dcterms:modified xsi:type="dcterms:W3CDTF">2025-03-06T00:33:45Z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