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91" r:id="rId27"/>
    <p:sldId id="282" r:id="rId28"/>
    <p:sldId id="290" r:id="rId2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2B30C7-7CDE-4439-8529-E79C72541E5B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7A98A5-CCA1-4DDB-BB11-90ECB23CB3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B5E369-1868-4D5E-A573-6FBDF0776E9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7ABC77-504A-4051-AB9F-22AB832856D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17AE87-784B-45A5-BDF3-585B10DAF4D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1C16B7-FFBD-48FF-B659-4966E77F05E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778C87-E161-4560-B2D9-453964C0067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044CDB-778D-4AD6-B148-A364BA67740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0A1418-D509-4BE1-A148-15721E0CAB1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0A6453-B6F5-46A0-9BD1-11427DB8BC6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16BEAC-BAB1-4A36-BA26-94DCA74EC75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EFFB5F-B6B4-4834-BBA4-B24BB2FFF89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B712E-0D32-461B-B7B9-4C5461C6E4B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F962FA-A83C-4195-B13A-34FC25874FD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9760" cy="1208520"/>
          </a:xfrm>
          <a:custGeom>
            <a:avLst/>
            <a:gdLst>
              <a:gd name="textAreaLeft" fmla="*/ 0 w 1409760"/>
              <a:gd name="textAreaRight" fmla="*/ 1411560 w 1409760"/>
              <a:gd name="textAreaTop" fmla="*/ 0 h 1208520"/>
              <a:gd name="textAreaBottom" fmla="*/ 1210320 h 12085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8C082FE-65AC-419F-9B84-03F11E69309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4800" cy="177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2040" cy="9018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1800" cy="15811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 2"/>
          <p:cNvSpPr/>
          <p:nvPr/>
        </p:nvSpPr>
        <p:spPr>
          <a:xfrm>
            <a:off x="1080000" y="1597320"/>
            <a:ext cx="4856760" cy="3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ângulo 84"/>
          <p:cNvSpPr/>
          <p:nvPr/>
        </p:nvSpPr>
        <p:spPr>
          <a:xfrm>
            <a:off x="720000" y="2231280"/>
            <a:ext cx="5648760" cy="22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ixaDeTexto 38"/>
          <p:cNvSpPr/>
          <p:nvPr/>
        </p:nvSpPr>
        <p:spPr>
          <a:xfrm>
            <a:off x="313200" y="4147200"/>
            <a:ext cx="769356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13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16"/>
          <p:cNvSpPr/>
          <p:nvPr/>
        </p:nvSpPr>
        <p:spPr>
          <a:xfrm rot="7200">
            <a:off x="285840" y="1148760"/>
            <a:ext cx="7242120" cy="44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Descentralizado: Cada cópia do projeto é um repositório completo.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Rápido e eficiente: Opera localmente (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sem internet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Seguro: Protege integridade dos dados com hashes (SHA-1).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Imagem 2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7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ixaDeTexto 22"/>
          <p:cNvSpPr/>
          <p:nvPr/>
        </p:nvSpPr>
        <p:spPr>
          <a:xfrm rot="7200">
            <a:off x="189000" y="7275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m 26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21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ixaDeTexto 24"/>
          <p:cNvSpPr/>
          <p:nvPr/>
        </p:nvSpPr>
        <p:spPr>
          <a:xfrm rot="7200">
            <a:off x="187560" y="7275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m 28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2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ixaDeTexto 25"/>
          <p:cNvSpPr/>
          <p:nvPr/>
        </p:nvSpPr>
        <p:spPr>
          <a:xfrm rot="7200">
            <a:off x="187560" y="7275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Imagem 2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20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aixaDeTexto 23"/>
          <p:cNvSpPr/>
          <p:nvPr/>
        </p:nvSpPr>
        <p:spPr>
          <a:xfrm rot="7200">
            <a:off x="185760" y="727560"/>
            <a:ext cx="7242120" cy="57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Snapshot das mudanças em um momento específico.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Fluxo: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add [arquivo]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prepara mudanças (Staging Area).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commit -m "mensagem"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registra no histórico.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Regra de Ouro: Commits atômicos (uma mudança por commit).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2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2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DeTexto 27"/>
          <p:cNvSpPr/>
          <p:nvPr/>
        </p:nvSpPr>
        <p:spPr>
          <a:xfrm rot="7200">
            <a:off x="186480" y="727560"/>
            <a:ext cx="7242120" cy="50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Branch (Ramificação)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Linha independente de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Padrão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Branch main/master (versão estável).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Criar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branch [nome] ou git checkout -b [nome].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Unir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merge [branch] (integra mudanças).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Merge e Conflitos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Merge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Combina branches.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Conflito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Ocorre quando branches alteram o mesmo código.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Resolução manual: Editar arquivos marcados pelo Git.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HEAD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Referência para o commit ou branch atual.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3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28"/>
          <p:cNvSpPr/>
          <p:nvPr/>
        </p:nvSpPr>
        <p:spPr>
          <a:xfrm rot="7200">
            <a:off x="492120" y="547560"/>
            <a:ext cx="7242120" cy="540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Boas Práticas para Iniciantes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Commits claros: Mensagens descritivas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(ex.: "Corrige erro de login").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Branch por feature: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branches para tarefas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frequentemente: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git pull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antes de trabalhar.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Evite arquivos desnecessários: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.gitignore.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3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33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Esclarecimentos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3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39" name="CaixaDeTexto 31"/>
          <p:cNvSpPr/>
          <p:nvPr/>
        </p:nvSpPr>
        <p:spPr>
          <a:xfrm>
            <a:off x="291960" y="1113480"/>
            <a:ext cx="769356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 ensino - Conceitos x Memorização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Pesquisa / ChatGPT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Exercicios e critérios de avaliação, indicadores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Sugestões / dúvidas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23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26"/>
          <p:cNvSpPr/>
          <p:nvPr/>
        </p:nvSpPr>
        <p:spPr>
          <a:xfrm rot="7200">
            <a:off x="294120" y="969120"/>
            <a:ext cx="528804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30"/>
          <p:cNvPicPr/>
          <p:nvPr/>
        </p:nvPicPr>
        <p:blipFill>
          <a:blip r:embed="rId2"/>
          <a:stretch/>
        </p:blipFill>
        <p:spPr>
          <a:xfrm>
            <a:off x="6120720" y="360000"/>
            <a:ext cx="4319280" cy="325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27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ixaDeTexto 29"/>
          <p:cNvSpPr/>
          <p:nvPr/>
        </p:nvSpPr>
        <p:spPr>
          <a:xfrm rot="7200">
            <a:off x="289440" y="1291320"/>
            <a:ext cx="582984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ixaDeTexto 30"/>
          <p:cNvSpPr/>
          <p:nvPr/>
        </p:nvSpPr>
        <p:spPr>
          <a:xfrm rot="7200">
            <a:off x="181080" y="1266480"/>
            <a:ext cx="618984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33"/>
          <p:cNvPicPr/>
          <p:nvPr/>
        </p:nvPicPr>
        <p:blipFill>
          <a:blip r:embed="rId2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5360" cy="183060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8600" cy="12276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36"/>
          <p:cNvPicPr/>
          <p:nvPr/>
        </p:nvPicPr>
        <p:blipFill>
          <a:blip r:embed="rId5"/>
          <a:stretch/>
        </p:blipFill>
        <p:spPr>
          <a:xfrm>
            <a:off x="6739920" y="111240"/>
            <a:ext cx="4031640" cy="329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5"/>
          <p:cNvSpPr/>
          <p:nvPr/>
        </p:nvSpPr>
        <p:spPr>
          <a:xfrm rot="7200">
            <a:off x="288360" y="1148760"/>
            <a:ext cx="72421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m 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28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32"/>
          <p:cNvSpPr/>
          <p:nvPr/>
        </p:nvSpPr>
        <p:spPr>
          <a:xfrm rot="7200">
            <a:off x="294480" y="969120"/>
            <a:ext cx="52880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38"/>
          <p:cNvPicPr/>
          <p:nvPr/>
        </p:nvPicPr>
        <p:blipFill>
          <a:blip r:embed="rId2"/>
          <a:stretch/>
        </p:blipFill>
        <p:spPr>
          <a:xfrm>
            <a:off x="6120720" y="360000"/>
            <a:ext cx="4319280" cy="325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14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17"/>
          <p:cNvSpPr/>
          <p:nvPr/>
        </p:nvSpPr>
        <p:spPr>
          <a:xfrm rot="7200">
            <a:off x="288000" y="11487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23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21"/>
          <p:cNvSpPr/>
          <p:nvPr/>
        </p:nvSpPr>
        <p:spPr>
          <a:xfrm rot="7200">
            <a:off x="287280" y="1148760"/>
            <a:ext cx="7242120" cy="320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2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1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ixaDeTexto 20"/>
          <p:cNvSpPr/>
          <p:nvPr/>
        </p:nvSpPr>
        <p:spPr>
          <a:xfrm rot="7200">
            <a:off x="285840" y="1148760"/>
            <a:ext cx="7242120" cy="44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Funcionalidades-chave: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Hospedagem remota de repositórios.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Interface visual para gerenciar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Ferramentas para colaboração (Issues, Pull Requests, Actions).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open-source (fork, stars, contribuições).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24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15D7458-28DA-C305-7AF1-61C8A8FE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0" y="1352745"/>
            <a:ext cx="6925642" cy="37152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3217C4E-81AD-1965-45DF-49974C331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4" y="365667"/>
            <a:ext cx="6544588" cy="7621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D3C0F-55D9-0329-7387-A2DAA2EA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50E7C3-2ED3-FA67-672B-28E8BD21CAC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1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11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aixaDeTexto 8"/>
          <p:cNvSpPr/>
          <p:nvPr/>
        </p:nvSpPr>
        <p:spPr>
          <a:xfrm rot="7200">
            <a:off x="286920" y="1603182"/>
            <a:ext cx="528804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João - 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Lista de Tarefas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3E6187-DE9B-56BA-6C08-62776FFE96D9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120" y="19799"/>
            <a:ext cx="2975760" cy="319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ítulo 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ixaDeTexto 2"/>
          <p:cNvSpPr/>
          <p:nvPr/>
        </p:nvSpPr>
        <p:spPr>
          <a:xfrm rot="7200">
            <a:off x="290520" y="1151280"/>
            <a:ext cx="61902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9"/>
          <p:cNvSpPr/>
          <p:nvPr/>
        </p:nvSpPr>
        <p:spPr>
          <a:xfrm rot="7200">
            <a:off x="286920" y="1148760"/>
            <a:ext cx="7242120" cy="351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0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97" name="Título 3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10"/>
          <p:cNvSpPr/>
          <p:nvPr/>
        </p:nvSpPr>
        <p:spPr>
          <a:xfrm rot="7200">
            <a:off x="286560" y="11487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0" name="Título 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aixaDeTexto 11"/>
          <p:cNvSpPr/>
          <p:nvPr/>
        </p:nvSpPr>
        <p:spPr>
          <a:xfrm rot="7200">
            <a:off x="286200" y="1148760"/>
            <a:ext cx="7242120" cy="414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3" name="Título 7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2"/>
          <p:cNvSpPr/>
          <p:nvPr/>
        </p:nvSpPr>
        <p:spPr>
          <a:xfrm rot="7200">
            <a:off x="285840" y="1148760"/>
            <a:ext cx="724212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18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6" name="Título 8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aixaDeTexto 13"/>
          <p:cNvSpPr/>
          <p:nvPr/>
        </p:nvSpPr>
        <p:spPr>
          <a:xfrm rot="7200">
            <a:off x="285840" y="1148760"/>
            <a:ext cx="724212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Testar novas ideias sem risco.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1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9" name="Título 9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DeTexto 15"/>
          <p:cNvSpPr/>
          <p:nvPr/>
        </p:nvSpPr>
        <p:spPr>
          <a:xfrm rot="7200">
            <a:off x="288000" y="11487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magem 2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0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14"/>
          <p:cNvSpPr/>
          <p:nvPr/>
        </p:nvSpPr>
        <p:spPr>
          <a:xfrm rot="7200">
            <a:off x="286920" y="1148760"/>
            <a:ext cx="7242120" cy="351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20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Words>935</Words>
  <Application>Microsoft Office PowerPoint</Application>
  <PresentationFormat>Apresentação na tela (16:9)</PresentationFormat>
  <Paragraphs>236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39</cp:revision>
  <dcterms:modified xsi:type="dcterms:W3CDTF">2025-03-10T23:22:03Z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