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65" autoAdjust="0"/>
  </p:normalViewPr>
  <p:slideViewPr>
    <p:cSldViewPr snapToGrid="0">
      <p:cViewPr varScale="1">
        <p:scale>
          <a:sx n="78" d="100"/>
          <a:sy n="78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6:17:07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1 692 24575,'4082'0'-771,"-3467"-6"771,-7-34 0,-414 11 257,-1-9 0,220-73 0,-87 21-257,-232 69 0,149-13 0,-121 25 0,292-32 0,-356 32 0,0-3 0,-1-3 0,0-2 0,105-48 0,-135 50-273,1-1 0,-2-2 0,0 0 0,36-35 0,-27 18-6553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8:36:0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2334 6456 24575,'46'13'0,"68"7"0,146 5 0,116-14 0,-341-11 0,61 0 0,1-4 0,-1-4 0,0-4 0,-1-5 0,-1-4 0,0-4 0,-2-3 0,147-69 0,-233 94 0,237-116 0,-187 87 0,-1-2 0,59-48 0,43-52 0,81-63 0,-179 154 0,-2-3 0,61-63 0,-90 79 0,-2 0 0,-1-3 0,-1 0 0,-2-1 0,28-58 0,200-539 0,-200 459 0,41-251 0,-71 295 0,3-187 0,-25-133 0,-2 197 0,5 38 0,-10-278 0,0 420 0,-3 1 0,-3 0 0,-28-78 0,-88-196 0,67 184 0,33 85 0,-2 1 0,-55-89 0,59 119 0,-1 2 0,-2 1 0,-1 1 0,-65-57 0,23 34 0,-3 3 0,-3 4 0,-133-70 0,58 50 0,-187-63 0,173 83 0,-2 8 0,-309-44 0,312 72 0,-2 6 0,-251 13 0,281 12 0,0 5 0,1 7 0,-187 55 0,238-49 0,2 4 0,-106 56 0,-149 112 0,238-131 0,4 5 0,3 3 0,3 5 0,-156 180 0,189-185 0,3 3 0,4 2 0,4 3 0,3 2 0,4 1 0,5 3 0,3 1 0,4 1 0,5 2 0,-17 115 0,2 64 0,12 0 0,13 2 0,12 1 0,46 421 0,-27-583 0,5 0 0,5-1 0,5-1 0,5-2 0,5-1 0,4-2 0,6-2 0,99 159 0,-77-158 0,4-3 0,5-4 0,5-3 0,3-4 0,5-5 0,3-3 0,4-5 0,112 69 0,186 108 0,-371-238 0,2-2 0,0-1 0,1-2 0,1-1 0,0-1 0,1-2 0,0-1 0,0-1 0,1-3 0,65 6 0,-21-10-1365,-5-2-5461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8:36:0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1345 6569 24575,'2'4'0,"-1"1"0,1 0 0,0-1 0,1 1 0,-1-1 0,1 1 0,0-1 0,0 0 0,0 0 0,1-1 0,-1 1 0,6 3 0,-2 1 0,26 25 0,2-2 0,1-2 0,46 30 0,125 65 0,-127-79 0,42 22 0,2-6 0,3-5 0,3-6 0,1-5 0,3-7 0,0-5 0,219 24 0,-168-38 0,1-8 0,0-9 0,0-7 0,-1-9 0,198-40 0,-199 14 0,-2-8 0,-3-8 0,-2-8 0,319-163 0,-409 175 0,-2-4 0,-2-3 0,-4-4 0,120-121 0,244-323 0,-433 494 0,175-220 0,-10-9 0,-11-7 0,211-428 0,-333 580 0,-4-1 0,-4-2 0,-4-1 0,19-123 0,-29 87 0,-7 0 0,-5-236 0,-12 304 0,-3-1 0,-3 2 0,-3-1 0,-3 1 0,-3 1 0,-3 1 0,-2 1 0,-4 1 0,-2 2 0,-3 0 0,-2 2 0,-56-70 0,-19-7 15,-203-197 0,-171-81-743,276 263 652,-451-248 0,-269-26 88,774 362-17,-511-194-83,527 214 66,-1 6-1,-274-39 1,278 64 188,-1 6 0,-188 14 1,231 2-67,1 5 0,0 3 0,1 4-1,-119 44 1,115-27-83,2 5-1,2 3 0,2 4 1,3 4-1,-157 128 0,147-97-83,4 5 0,5 4 0,3 4 0,-90 138 0,79-86-97,6 4 0,-110 265 0,116-202-22,-83 339 1,103-272-157,12 3 1,14 1-1,-2 340 1,40-419 261,10 0 1,48 273-1,-28-322-193,7-2-1,6-2 1,99 228 0,-113-317 448,3-2 0,3-2-1,84 113 1,-89-138 69,1-3 0,2 0 1,2-2-1,1-2 0,1-1 0,76 44 0,-55-43-328,1-3 1,1-3 0,103 29-1,15-10-6383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8:57:0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24575,'22'-1'0,"-1"-2"0,1 0 0,34-10 0,12-2 0,58-2 0,162-4 0,133 21 0,-254 3 0,-60-2 0,-99-3 0,-25-2 0,-33-4 0,-192-22 0,-390 3 0,863 29 0,143 19 0,-336-14 0,-37-7 0,-1 0 0,0 0 0,0 0 0,1 0 0,-1 0 0,0 0 0,0 0 0,0 0 0,1 0 0,-1 0 0,0 0 0,0 0 0,0 0 0,1 0 0,-1 1 0,0-1 0,0 0 0,0 0 0,1 0 0,-1 0 0,0 0 0,0 1 0,0-1 0,0 0 0,0 0 0,0 0 0,1 0 0,-1 1 0,0-1 0,0 0 0,0 0 0,0 1 0,0-1 0,0 0 0,0 0 0,0 0 0,0 1 0,0-1 0,0 0 0,0 0 0,0 1 0,0-1 0,0 0 0,0 0 0,0 0 0,0 1 0,0-1 0,0 0 0,0 0 0,-1 0 0,1 1 0,-14 8 0,-20 2 0,-144 18 0,-16 3 0,-18 11 0,90-30 0,163-15-682,63-10-1,-62 4-6143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8:57:07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3429 0 24575,'21'793'0,"-7"253"0,-49-638 0,1 8 0,32 580 0,4-483 0,-1-366 0,-15 356 0,-49-87 0,30-187 0,-7 35 0,31-205 0,2 0 0,2 78 0,1-9 0,-11 0 0,-1 21 0,13-99 0,-3 0 0,-1 0 0,-19 63 0,0 3 0,17-69 0,-2 0 0,-28 74 0,34-112 0,-1 0 0,0 0 0,0 0 0,-1-1 0,1 0 0,-2 0 0,1-1 0,-1 0 0,-9 6 0,-11 7 0,-42 24 0,47-35 0,0 0 0,0-1 0,0-1 0,-1-2 0,0 0 0,0-2 0,-42 2 0,7 0 0,-697 14 0,484-22 0,-1271 3-1365,1514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9:10:3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24575,'70'4'0,"0"2"0,0 4 0,115 32 0,-7-1 0,479 63 0,-132-24 0,-170-13 0,586 189 0,-630-138 0,-7 13 0,413 242 0,-294-152 0,-244-135 0,280 186 0,-382-212 0,107 109 0,-16-12 0,-77-80 0,-3 5 0,113 133 0,-58-63 0,-108-119 0,-1 1 0,-1 2 0,-3 1 0,43 67 0,67 172 0,-140-274 0,1-1 0,-1 1 0,1-1 0,-1 0 0,1 0 0,0 1 0,0-1 0,0 0 0,0 0 0,0 0 0,0 0 0,0 0 0,0 0 0,0 0 0,2 0 0,-3-1 0,1 0 0,-1 0 0,0 0 0,1 0 0,-1-1 0,1 1 0,-1 0 0,0 0 0,1-1 0,-1 1 0,0 0 0,1-1 0,-1 1 0,0 0 0,0-1 0,1 1 0,-1-1 0,0 1 0,0 0 0,0-1 0,1 1 0,-1-1 0,0 1 0,0-1 0,0 1 0,0-1 0,0 1 0,0 0 0,0-2 0,2-53 0,-2 45 0,-4-984-1365,4 964-5461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9:10:3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24575,'6'0'0,"13"6"0,10 2 0,5 0 0,3 4 0,7 0 0,13 4 0,15 5 0,12 4 0,10 5 0,12-3 0,6-7 0,-5 0 0,-9-4 0,-15-4 0,-16-5 0,-19-3-8191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6:17:1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24575,'123'0'0,"393"7"0,-363 2 0,209 41 0,439 166 0,-15 67 0,-380-132 0,-320-120 0,960 361 0,-28 64 0,-397-123 0,-31 50 0,118 199 0,-318-251 0,476 343 0,252 218 0,-804-573 0,-109-103 0,-169-181-1365,-3-7-5461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6:22:02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24575,'1'4'0,"1"0"0,0-1 0,0 1 0,1-1 0,-1 1 0,1-1 0,0 0 0,0 0 0,0 0 0,0 0 0,0 0 0,1-1 0,3 3 0,-3-3 0,44 31 0,2-3 0,104 46 0,-5-3 0,13 23 0,-4 6 0,286 245 0,-218-135 0,208 251 0,-105-78 0,101 115 0,-232-270 0,185 282 0,-288-365 0,-6 5 0,-6 3 0,83 222 0,-121-242 0,-5 1 0,-6 2 0,28 250 0,-58-291 0,-3 1 0,-18 139 0,-2 63 0,21-175 0,-3 134 0,-23-139-1365,20-95-5461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6:28:4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1 792 24575,'3329'0'0,"-2576"42"0,304-19 0,-686-27 0,58 4 0,-387-5 0,-41 5 0,-1 0 0,1 0 0,0 0 0,0-1 0,-1 1 0,1 0 0,0-1 0,-1 1 0,1-1 0,-1 1 0,1 0 0,-1-1 0,1 0 0,0 1 0,-1-1 0,0 1 0,1-1 0,-1 1 0,1-1 0,-1 0 0,0 1 0,1-1 0,-1 0 0,0 0 0,0 1 0,0-1 0,1 0 0,-1 1 0,0-1 0,0 0 0,0 0 0,0 1 0,0-1 0,0 0 0,-1 0 0,1 1 0,0-1 0,0 0 0,0 0 0,-1 1 0,1-1 0,0 0 0,-1 1 0,1-1 0,-1 1 0,1-1 0,-1 0 0,1 1 0,-1-1 0,1 1 0,-1-1 0,-1 0 0,-10-11 0,-1 0 0,0 1 0,-1 0 0,0 1 0,-1 1 0,-25-12 0,-31-21 0,-164-159 0,95 75 0,-93-59 120,176 144-615,-2 4 0,-77-38 0,82 51-6331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6:28:49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1 539 24575,'5'-4'0,"0"1"0,0-1 0,1 1 0,0 0 0,-1 0 0,1 0 0,0 1 0,9-2 0,18-9 0,72-40 0,-3-4 0,119-89 0,-186 123 0,50-26 0,-53 32 0,-1-1 0,37-28 0,-43 27-455,1 1 0,45-22 0,-49 29-6371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6:31:15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1809 1 24575,'1'4'0,"1"1"0,-1-1 0,0 0 0,1 1 0,0-1 0,0 0 0,0 0 0,1 0 0,-1 0 0,1-1 0,0 1 0,4 3 0,6 10 0,58 81 0,-42-62 0,-2 2 0,-2 2 0,32 64 0,-41-68 0,-1 1 0,-2 0 0,-1 1 0,-2 0 0,-2 1 0,-2 0 0,2 49 0,-7-15 0,-4 0 0,-3 0 0,-4 0 0,-27 106 0,25-135 0,-3-1 0,-1 0 0,-3-1 0,-1-1 0,-2-1 0,-1-1 0,-3 0 0,-39 45 0,38-55 0,-1-2 0,-1-1 0,-1-1 0,-2-1 0,0-2 0,-1-2 0,-1-1 0,-1-1 0,-1-2 0,0-1 0,-71 17 0,-7-4 0,-1-5 0,-1-6 0,-124 4 0,129-17 0,1-5 0,0-4 0,-131-24 0,162 19 0,50 7 0,0-2 0,-52-13 0,78 17 0,1 1 0,0-1 0,0 0 0,0 0 0,0 1 0,0-1 0,0 0 0,0-1 0,0 1 0,0 0 0,1-1 0,-1 1 0,0-1 0,1 1 0,-1-1 0,1 0 0,0 1 0,-1-1 0,1 0 0,0 0 0,0 0 0,0 0 0,0 0 0,1 0 0,-1 0 0,0 0 0,1-1 0,0 1 0,-1 0 0,1 0 0,0 0 0,0-1 0,0 1 0,1 0 0,-1 0 0,0 0 0,1-1 0,0 1 0,-1 0 0,1 0 0,0 0 0,0 0 0,2-3 0,5-9 0,0 0 0,2 1 0,-1-1 0,21-19 0,-21 22 0,29-31 0,-3-3 0,-1-1 0,34-63 0,-51 81-1365,-2 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6:31:1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24575,'5'5'0,"2"7"0,11 7 0,11 4 0,7 10 0,3 10 0,-1 2 0,-1-2 0,-2-1 0,-7-5 0,-3-1 0,-6-3 0,0-7 0,-4-3 0,0-5 0,-1 0 0,-4-3-8191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6:38:5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1696 24575,'4'-1'0,"0"0"0,1 0 0,-1-1 0,0 1 0,0-1 0,0 0 0,0 0 0,0-1 0,-1 1 0,1-1 0,5-5 0,5-2 0,34-28 0,-3-2 0,-1-1 0,66-83 0,-44 48 0,286-373 0,-43-30 0,-296 457 0,16-28 0,1 2 0,3 0 0,2 3 0,65-67 0,-30 38-1365,-58 62-5461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7:05:5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24575,'5'1'0,"-1"-1"0,1 1 0,0 0 0,-1 0 0,0 0 0,1 1 0,-1 0 0,0 0 0,0 0 0,0 0 0,0 0 0,0 1 0,3 3 0,47 46 0,-32-29 0,136 125 0,6-7 0,278 185 0,414 160 0,-348-252 0,-52-26 0,147 60 0,-411-186 0,355 114 0,-123-50 0,-340-112-98,-21-8-324,1-2-1,113 26 1,-142-45-6404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1FAC-EE34-42EF-A823-4812A5D73A1F}" type="datetimeFigureOut">
              <a:rPr lang="da-DK" smtClean="0"/>
              <a:t>19-01-2025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2212D-7EA1-4164-A62A-920A06DDFF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32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Velkommen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…. </a:t>
            </a:r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vi </a:t>
            </a:r>
            <a:r>
              <a:rPr lang="en-US" dirty="0" err="1"/>
              <a:t>lavet</a:t>
            </a:r>
            <a:r>
              <a:rPr lang="en-US" dirty="0"/>
              <a:t>… Spectral Impedance analyzer…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2212D-7EA1-4164-A62A-920A06DDFFEA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878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finder G(s) med bade open </a:t>
            </a:r>
            <a:r>
              <a:rPr lang="en-US" dirty="0" err="1"/>
              <a:t>og</a:t>
            </a:r>
            <a:r>
              <a:rPr lang="en-US" dirty="0"/>
              <a:t> short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outputtet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Vdut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Idut</a:t>
            </a:r>
            <a:r>
              <a:rPr lang="en-US" dirty="0"/>
              <a:t> samples med </a:t>
            </a:r>
            <a:r>
              <a:rPr lang="en-US" dirty="0" err="1"/>
              <a:t>ADCen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Zm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DFTen</a:t>
            </a:r>
            <a:r>
              <a:rPr lang="en-US" dirty="0"/>
              <a:t>. </a:t>
            </a:r>
            <a:r>
              <a:rPr lang="en-US" dirty="0" err="1"/>
              <a:t>Zm</a:t>
            </a:r>
            <a:r>
              <a:rPr lang="en-US" dirty="0"/>
              <a:t> </a:t>
            </a:r>
            <a:r>
              <a:rPr lang="en-US" dirty="0" err="1"/>
              <a:t>skaleres</a:t>
            </a:r>
            <a:r>
              <a:rPr lang="en-US" dirty="0"/>
              <a:t> med G(s) for at </a:t>
            </a:r>
            <a:r>
              <a:rPr lang="en-US" dirty="0" err="1"/>
              <a:t>finde</a:t>
            </a:r>
            <a:r>
              <a:rPr lang="en-US" dirty="0"/>
              <a:t> den </a:t>
            </a:r>
            <a:r>
              <a:rPr lang="en-US" dirty="0" err="1"/>
              <a:t>sande</a:t>
            </a:r>
            <a:r>
              <a:rPr lang="en-US" dirty="0"/>
              <a:t> </a:t>
            </a:r>
            <a:r>
              <a:rPr lang="en-US" dirty="0" err="1"/>
              <a:t>værdi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Zdut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antager</a:t>
            </a:r>
            <a:r>
              <a:rPr lang="en-US" dirty="0"/>
              <a:t> at </a:t>
            </a:r>
            <a:r>
              <a:rPr lang="en-US" dirty="0" err="1"/>
              <a:t>begge</a:t>
            </a:r>
            <a:r>
              <a:rPr lang="en-US" dirty="0"/>
              <a:t> sider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kredsløbet</a:t>
            </a:r>
            <a:r>
              <a:rPr lang="en-US" dirty="0"/>
              <a:t> I front </a:t>
            </a:r>
            <a:r>
              <a:rPr lang="en-US" dirty="0" err="1"/>
              <a:t>enden</a:t>
            </a:r>
            <a:r>
              <a:rPr lang="en-US" dirty="0"/>
              <a:t> er </a:t>
            </a:r>
            <a:r>
              <a:rPr lang="en-US" dirty="0" err="1"/>
              <a:t>ens</a:t>
            </a:r>
            <a:r>
              <a:rPr lang="en-US" dirty="0"/>
              <a:t>, det 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nødvendigvis</a:t>
            </a:r>
            <a:r>
              <a:rPr lang="en-US" dirty="0"/>
              <a:t> </a:t>
            </a:r>
            <a:r>
              <a:rPr lang="en-US" dirty="0" err="1"/>
              <a:t>rigtigt</a:t>
            </a:r>
            <a:r>
              <a:rPr lang="en-US" dirty="0"/>
              <a:t>. </a:t>
            </a:r>
            <a:r>
              <a:rPr lang="en-US" dirty="0" err="1"/>
              <a:t>Kræver</a:t>
            </a:r>
            <a:r>
              <a:rPr lang="en-US" dirty="0"/>
              <a:t> mere </a:t>
            </a:r>
            <a:r>
              <a:rPr lang="en-US" dirty="0" err="1"/>
              <a:t>analyse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2212D-7EA1-4164-A62A-920A06DDFFEA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483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var </a:t>
            </a:r>
            <a:r>
              <a:rPr lang="en-US" dirty="0" err="1"/>
              <a:t>klart</a:t>
            </a:r>
            <a:r>
              <a:rPr lang="en-US" dirty="0"/>
              <a:t> over at Sample Control er det </a:t>
            </a:r>
            <a:r>
              <a:rPr lang="en-US" dirty="0" err="1"/>
              <a:t>mest</a:t>
            </a:r>
            <a:r>
              <a:rPr lang="en-US" dirty="0"/>
              <a:t> </a:t>
            </a:r>
            <a:r>
              <a:rPr lang="en-US" dirty="0" err="1"/>
              <a:t>krævende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2212D-7EA1-4164-A62A-920A06DDFFEA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288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været</a:t>
            </a:r>
            <a:r>
              <a:rPr lang="en-US" dirty="0"/>
              <a:t> </a:t>
            </a:r>
            <a:r>
              <a:rPr lang="en-US" dirty="0" err="1"/>
              <a:t>gode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samarbejde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hurtigt</a:t>
            </a:r>
            <a:r>
              <a:rPr lang="en-US" dirty="0"/>
              <a:t> </a:t>
            </a:r>
            <a:r>
              <a:rPr lang="en-US" dirty="0" err="1"/>
              <a:t>komme</a:t>
            </a:r>
            <a:r>
              <a:rPr lang="en-US" dirty="0"/>
              <a:t> </a:t>
            </a:r>
            <a:r>
              <a:rPr lang="en-US" dirty="0" err="1"/>
              <a:t>frem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beslutninger</a:t>
            </a:r>
            <a:r>
              <a:rPr lang="en-US" dirty="0"/>
              <a:t>. </a:t>
            </a:r>
            <a:r>
              <a:rPr lang="en-US" dirty="0" err="1"/>
              <a:t>Meget</a:t>
            </a:r>
            <a:r>
              <a:rPr lang="en-US" dirty="0"/>
              <a:t> I contrast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tidligere</a:t>
            </a:r>
            <a:r>
              <a:rPr lang="en-US" dirty="0"/>
              <a:t> </a:t>
            </a:r>
            <a:r>
              <a:rPr lang="en-US" dirty="0" err="1"/>
              <a:t>grupper</a:t>
            </a:r>
            <a:r>
              <a:rPr lang="en-US" dirty="0"/>
              <a:t>.</a:t>
            </a:r>
          </a:p>
          <a:p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A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problemer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vi </a:t>
            </a:r>
            <a:r>
              <a:rPr lang="en-US" dirty="0" err="1"/>
              <a:t>været</a:t>
            </a:r>
            <a:r>
              <a:rPr lang="en-US" dirty="0"/>
              <a:t> </a:t>
            </a:r>
            <a:r>
              <a:rPr lang="en-US" dirty="0" err="1"/>
              <a:t>gode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sidde</a:t>
            </a:r>
            <a:r>
              <a:rPr lang="en-US" dirty="0"/>
              <a:t> </a:t>
            </a:r>
            <a:r>
              <a:rPr lang="en-US" dirty="0" err="1"/>
              <a:t>sammen</a:t>
            </a:r>
            <a:r>
              <a:rPr lang="en-US" dirty="0"/>
              <a:t> med det for at </a:t>
            </a:r>
            <a:r>
              <a:rPr lang="en-US" dirty="0" err="1"/>
              <a:t>få</a:t>
            </a:r>
            <a:r>
              <a:rPr lang="en-US" dirty="0"/>
              <a:t> det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virke</a:t>
            </a:r>
            <a:r>
              <a:rPr lang="en-US" dirty="0"/>
              <a:t>.</a:t>
            </a:r>
          </a:p>
          <a:p>
            <a:r>
              <a:rPr lang="en-US" dirty="0" err="1"/>
              <a:t>F.Eks</a:t>
            </a:r>
            <a:r>
              <a:rPr lang="en-US" dirty="0"/>
              <a:t> </a:t>
            </a:r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comm. Port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løbende</a:t>
            </a:r>
            <a:r>
              <a:rPr lang="en-US" dirty="0"/>
              <a:t> </a:t>
            </a:r>
            <a:r>
              <a:rPr lang="en-US" dirty="0" err="1"/>
              <a:t>lavet</a:t>
            </a:r>
            <a:r>
              <a:rPr lang="en-US" dirty="0"/>
              <a:t> reviews </a:t>
            </a:r>
            <a:r>
              <a:rPr lang="en-US" dirty="0" err="1"/>
              <a:t>af</a:t>
            </a:r>
            <a:r>
              <a:rPr lang="en-US" dirty="0"/>
              <a:t> det 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lavet</a:t>
            </a:r>
            <a:r>
              <a:rPr lang="en-US" dirty="0"/>
              <a:t> for </a:t>
            </a:r>
            <a:r>
              <a:rPr lang="en-US" dirty="0" err="1"/>
              <a:t>hinanden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-Pro</a:t>
            </a:r>
            <a:r>
              <a:rPr lang="da-DK" dirty="0" err="1"/>
              <a:t>jektet</a:t>
            </a:r>
            <a:r>
              <a:rPr lang="da-DK" dirty="0"/>
              <a:t> krævede meget koordinering fordi der er så mange små moduler som skal afhænger af hinanden, specielt i sample </a:t>
            </a:r>
            <a:r>
              <a:rPr lang="da-DK" dirty="0" err="1"/>
              <a:t>control</a:t>
            </a:r>
            <a:r>
              <a:rPr lang="da-DK" dirty="0"/>
              <a:t> modulet.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Projektet</a:t>
            </a:r>
            <a:r>
              <a:rPr lang="en-US" dirty="0"/>
              <a:t> var </a:t>
            </a:r>
            <a:r>
              <a:rPr lang="en-US" dirty="0" err="1"/>
              <a:t>stort</a:t>
            </a:r>
            <a:r>
              <a:rPr lang="en-US" dirty="0"/>
              <a:t>, men det var vi </a:t>
            </a:r>
            <a:r>
              <a:rPr lang="en-US" dirty="0" err="1"/>
              <a:t>godt</a:t>
            </a:r>
            <a:r>
              <a:rPr lang="en-US" dirty="0"/>
              <a:t> </a:t>
            </a:r>
            <a:r>
              <a:rPr lang="en-US" dirty="0" err="1"/>
              <a:t>klar</a:t>
            </a:r>
            <a:r>
              <a:rPr lang="en-US" dirty="0"/>
              <a:t> over </a:t>
            </a:r>
            <a:r>
              <a:rPr lang="en-US" dirty="0" err="1"/>
              <a:t>og</a:t>
            </a:r>
            <a:r>
              <a:rPr lang="en-US" dirty="0"/>
              <a:t> vi var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lægge</a:t>
            </a:r>
            <a:r>
              <a:rPr lang="en-US" dirty="0"/>
              <a:t> alle de timer I det </a:t>
            </a:r>
            <a:r>
              <a:rPr lang="en-US" dirty="0" err="1"/>
              <a:t>som</a:t>
            </a:r>
            <a:r>
              <a:rPr lang="en-US" dirty="0"/>
              <a:t> var </a:t>
            </a:r>
            <a:r>
              <a:rPr lang="en-US" dirty="0" err="1"/>
              <a:t>nødvendigt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2212D-7EA1-4164-A62A-920A06DDFFEA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289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er </a:t>
            </a:r>
            <a:r>
              <a:rPr lang="en-US" dirty="0" err="1"/>
              <a:t>forside</a:t>
            </a:r>
            <a:r>
              <a:rPr lang="en-US" dirty="0"/>
              <a:t>..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2212D-7EA1-4164-A62A-920A06DDFFE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289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arbejdet</a:t>
            </a:r>
            <a:r>
              <a:rPr lang="en-US" dirty="0"/>
              <a:t> med </a:t>
            </a:r>
            <a:r>
              <a:rPr lang="en-US" dirty="0" err="1"/>
              <a:t>elektronik</a:t>
            </a:r>
            <a:r>
              <a:rPr lang="en-US" dirty="0"/>
              <a:t> I 10 </a:t>
            </a:r>
            <a:r>
              <a:rPr lang="en-US" dirty="0" err="1"/>
              <a:t>år</a:t>
            </a:r>
            <a:r>
              <a:rPr lang="en-US" dirty="0"/>
              <a:t>… LCR er </a:t>
            </a:r>
            <a:r>
              <a:rPr lang="en-US" dirty="0" err="1"/>
              <a:t>dyrt</a:t>
            </a:r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Jakob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arbejdet</a:t>
            </a:r>
            <a:r>
              <a:rPr lang="en-US" dirty="0"/>
              <a:t> med </a:t>
            </a:r>
            <a:r>
              <a:rPr lang="en-US" dirty="0" err="1"/>
              <a:t>kalibrering</a:t>
            </a:r>
            <a:r>
              <a:rPr lang="en-US" dirty="0"/>
              <a:t>.. </a:t>
            </a:r>
            <a:r>
              <a:rPr lang="en-US" dirty="0" err="1"/>
              <a:t>Håndteret</a:t>
            </a:r>
            <a:r>
              <a:rPr lang="en-US" dirty="0"/>
              <a:t> mange LCR.. TL;DR alt over &gt;1 kHz = </a:t>
            </a:r>
            <a:r>
              <a:rPr lang="en-US" dirty="0" err="1"/>
              <a:t>dyrt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complex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brugervenligt</a:t>
            </a:r>
            <a:r>
              <a:rPr lang="en-US" dirty="0"/>
              <a:t>.. Har </a:t>
            </a:r>
            <a:r>
              <a:rPr lang="en-US" dirty="0" err="1"/>
              <a:t>lavet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Class-D amps, output </a:t>
            </a:r>
            <a:r>
              <a:rPr lang="en-US" dirty="0" err="1"/>
              <a:t>filteret</a:t>
            </a:r>
            <a:r>
              <a:rPr lang="en-US" dirty="0"/>
              <a:t> er </a:t>
            </a:r>
            <a:r>
              <a:rPr lang="en-US" dirty="0" err="1"/>
              <a:t>vigtigt</a:t>
            </a:r>
            <a:r>
              <a:rPr lang="en-US" dirty="0"/>
              <a:t> at </a:t>
            </a:r>
            <a:r>
              <a:rPr lang="en-US" dirty="0" err="1"/>
              <a:t>karakterisere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Joachim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arbejdet</a:t>
            </a:r>
            <a:r>
              <a:rPr lang="en-US" dirty="0"/>
              <a:t> med </a:t>
            </a:r>
            <a:r>
              <a:rPr lang="en-US" dirty="0" err="1"/>
              <a:t>elektronikudvikling</a:t>
            </a:r>
            <a:r>
              <a:rPr lang="en-US" dirty="0"/>
              <a:t>.. Kan </a:t>
            </a:r>
            <a:r>
              <a:rPr lang="en-US" dirty="0" err="1"/>
              <a:t>lide</a:t>
            </a:r>
            <a:r>
              <a:rPr lang="en-US" dirty="0"/>
              <a:t> at lave “weird” DIY ting.. Har </a:t>
            </a:r>
            <a:r>
              <a:rPr lang="en-US" dirty="0" err="1"/>
              <a:t>lavet</a:t>
            </a:r>
            <a:r>
              <a:rPr lang="en-US" dirty="0"/>
              <a:t> </a:t>
            </a:r>
            <a:r>
              <a:rPr lang="en-US" dirty="0" err="1"/>
              <a:t>induktionsvarmere</a:t>
            </a:r>
            <a:r>
              <a:rPr lang="en-US" dirty="0"/>
              <a:t>, </a:t>
            </a:r>
            <a:r>
              <a:rPr lang="en-US" dirty="0" err="1"/>
              <a:t>hvor</a:t>
            </a:r>
            <a:r>
              <a:rPr lang="en-US" dirty="0"/>
              <a:t> det er </a:t>
            </a:r>
            <a:r>
              <a:rPr lang="en-US" dirty="0" err="1"/>
              <a:t>vigtigt</a:t>
            </a:r>
            <a:r>
              <a:rPr lang="en-US" dirty="0"/>
              <a:t> at </a:t>
            </a:r>
            <a:r>
              <a:rPr lang="en-US" dirty="0" err="1"/>
              <a:t>karakterisere</a:t>
            </a:r>
            <a:r>
              <a:rPr lang="en-US" dirty="0"/>
              <a:t> </a:t>
            </a:r>
            <a:r>
              <a:rPr lang="en-US" dirty="0" err="1"/>
              <a:t>arbejdspole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kondensatorer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svingningskredse</a:t>
            </a:r>
            <a:r>
              <a:rPr lang="en-US" dirty="0"/>
              <a:t>.. </a:t>
            </a:r>
            <a:r>
              <a:rPr lang="en-US" dirty="0" err="1"/>
              <a:t>Projekterne</a:t>
            </a:r>
            <a:r>
              <a:rPr lang="en-US" dirty="0"/>
              <a:t> er </a:t>
            </a:r>
            <a:r>
              <a:rPr lang="en-US" dirty="0" err="1"/>
              <a:t>typisk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højere</a:t>
            </a:r>
            <a:r>
              <a:rPr lang="en-US" dirty="0"/>
              <a:t> </a:t>
            </a:r>
            <a:r>
              <a:rPr lang="en-US" dirty="0" err="1"/>
              <a:t>frekvenser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LCR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høj</a:t>
            </a:r>
            <a:r>
              <a:rPr lang="en-US" dirty="0"/>
              <a:t> </a:t>
            </a:r>
            <a:r>
              <a:rPr lang="en-US" dirty="0" err="1"/>
              <a:t>frekvens</a:t>
            </a:r>
            <a:r>
              <a:rPr lang="en-US" dirty="0"/>
              <a:t> er </a:t>
            </a:r>
            <a:r>
              <a:rPr lang="en-US" dirty="0" err="1"/>
              <a:t>dyrt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2212D-7EA1-4164-A62A-920A06DDFFE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984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vil</a:t>
            </a:r>
            <a:r>
              <a:rPr lang="en-US" dirty="0"/>
              <a:t> gerne </a:t>
            </a:r>
            <a:r>
              <a:rPr lang="en-US" dirty="0" err="1"/>
              <a:t>kunne</a:t>
            </a:r>
            <a:r>
              <a:rPr lang="en-US" dirty="0"/>
              <a:t> lave </a:t>
            </a:r>
            <a:r>
              <a:rPr lang="en-US" dirty="0" err="1"/>
              <a:t>grafer</a:t>
            </a:r>
            <a:r>
              <a:rPr lang="en-US" dirty="0"/>
              <a:t> over </a:t>
            </a:r>
            <a:r>
              <a:rPr lang="en-US" dirty="0" err="1"/>
              <a:t>komponenters</a:t>
            </a:r>
            <a:r>
              <a:rPr lang="en-US" dirty="0"/>
              <a:t> </a:t>
            </a:r>
            <a:r>
              <a:rPr lang="en-US" dirty="0" err="1"/>
              <a:t>frekvenskarakteristik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gøre</a:t>
            </a:r>
            <a:r>
              <a:rPr lang="en-US" dirty="0"/>
              <a:t> high-end </a:t>
            </a:r>
            <a:r>
              <a:rPr lang="en-US" dirty="0" err="1"/>
              <a:t>funktioner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noget</a:t>
            </a:r>
            <a:r>
              <a:rPr lang="en-US" dirty="0"/>
              <a:t> alle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adgang</a:t>
            </a:r>
            <a:r>
              <a:rPr lang="en-US" dirty="0"/>
              <a:t> </a:t>
            </a:r>
            <a:r>
              <a:rPr lang="en-US" dirty="0" err="1"/>
              <a:t>til</a:t>
            </a:r>
            <a:endParaRPr lang="en-US" dirty="0"/>
          </a:p>
          <a:p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vil</a:t>
            </a:r>
            <a:r>
              <a:rPr lang="en-US" dirty="0"/>
              <a:t> lave et instrument med </a:t>
            </a:r>
            <a:r>
              <a:rPr lang="en-US" dirty="0" err="1"/>
              <a:t>højere</a:t>
            </a:r>
            <a:r>
              <a:rPr lang="en-US" dirty="0"/>
              <a:t> </a:t>
            </a:r>
            <a:r>
              <a:rPr lang="en-US" dirty="0" err="1"/>
              <a:t>båndbredde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vi </a:t>
            </a:r>
            <a:r>
              <a:rPr lang="en-US" dirty="0" err="1"/>
              <a:t>accepterer</a:t>
            </a:r>
            <a:r>
              <a:rPr lang="en-US" dirty="0"/>
              <a:t> at det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koste</a:t>
            </a:r>
            <a:r>
              <a:rPr lang="en-US" dirty="0"/>
              <a:t> </a:t>
            </a:r>
            <a:r>
              <a:rPr lang="en-US" dirty="0" err="1"/>
              <a:t>præcision</a:t>
            </a:r>
            <a:r>
              <a:rPr lang="en-US" dirty="0"/>
              <a:t>. Et </a:t>
            </a:r>
            <a:r>
              <a:rPr lang="en-US" dirty="0" err="1"/>
              <a:t>kompromis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vil</a:t>
            </a:r>
            <a:r>
              <a:rPr lang="en-US" dirty="0"/>
              <a:t> gerne </a:t>
            </a:r>
            <a:r>
              <a:rPr lang="en-US" dirty="0" err="1"/>
              <a:t>gøre</a:t>
            </a:r>
            <a:r>
              <a:rPr lang="en-US" dirty="0"/>
              <a:t> </a:t>
            </a:r>
            <a:r>
              <a:rPr lang="en-US" dirty="0" err="1"/>
              <a:t>impedans</a:t>
            </a:r>
            <a:r>
              <a:rPr lang="en-US" dirty="0"/>
              <a:t> </a:t>
            </a:r>
            <a:r>
              <a:rPr lang="en-US" dirty="0" err="1"/>
              <a:t>analysatorer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fast instrument I </a:t>
            </a:r>
            <a:r>
              <a:rPr lang="en-US" dirty="0" err="1"/>
              <a:t>ethvert</a:t>
            </a:r>
            <a:r>
              <a:rPr lang="en-US" dirty="0"/>
              <a:t> Lab </a:t>
            </a:r>
            <a:r>
              <a:rPr lang="en-US" dirty="0" err="1"/>
              <a:t>ved</a:t>
            </a:r>
            <a:r>
              <a:rPr lang="en-US" dirty="0"/>
              <a:t> at </a:t>
            </a:r>
            <a:r>
              <a:rPr lang="en-US" dirty="0" err="1"/>
              <a:t>gøre</a:t>
            </a:r>
            <a:r>
              <a:rPr lang="en-US" dirty="0"/>
              <a:t> dem </a:t>
            </a:r>
            <a:r>
              <a:rPr lang="en-US" dirty="0" err="1"/>
              <a:t>billigere</a:t>
            </a:r>
            <a:r>
              <a:rPr lang="en-US" dirty="0"/>
              <a:t>. De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mere </a:t>
            </a:r>
            <a:r>
              <a:rPr lang="en-US" dirty="0" err="1"/>
              <a:t>bruger</a:t>
            </a:r>
            <a:r>
              <a:rPr lang="en-US" dirty="0"/>
              <a:t> </a:t>
            </a:r>
            <a:r>
              <a:rPr lang="en-US" dirty="0" err="1"/>
              <a:t>venlige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forsøge</a:t>
            </a:r>
            <a:r>
              <a:rPr lang="en-US" dirty="0"/>
              <a:t> at </a:t>
            </a:r>
            <a:r>
              <a:rPr lang="en-US" dirty="0" err="1"/>
              <a:t>bringe</a:t>
            </a:r>
            <a:r>
              <a:rPr lang="en-US" dirty="0"/>
              <a:t> </a:t>
            </a:r>
            <a:r>
              <a:rPr lang="en-US" dirty="0" err="1"/>
              <a:t>prisen</a:t>
            </a:r>
            <a:r>
              <a:rPr lang="en-US" dirty="0"/>
              <a:t> </a:t>
            </a:r>
            <a:r>
              <a:rPr lang="en-US" dirty="0" err="1"/>
              <a:t>ned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med entry-level </a:t>
            </a:r>
            <a:r>
              <a:rPr lang="en-US" dirty="0" err="1"/>
              <a:t>scoper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Siglent</a:t>
            </a:r>
            <a:r>
              <a:rPr lang="en-US" dirty="0"/>
              <a:t>/</a:t>
            </a:r>
            <a:r>
              <a:rPr lang="en-US" dirty="0" err="1"/>
              <a:t>Rigol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2212D-7EA1-4164-A62A-920A06DDFFE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255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måler</a:t>
            </a:r>
            <a:r>
              <a:rPr lang="en-US" dirty="0"/>
              <a:t> </a:t>
            </a:r>
            <a:r>
              <a:rPr lang="en-US" dirty="0" err="1"/>
              <a:t>strøm</a:t>
            </a:r>
            <a:r>
              <a:rPr lang="en-US" dirty="0"/>
              <a:t> </a:t>
            </a:r>
            <a:r>
              <a:rPr lang="en-US" dirty="0" err="1"/>
              <a:t>igennem</a:t>
            </a:r>
            <a:r>
              <a:rPr lang="en-US" dirty="0"/>
              <a:t> DUT </a:t>
            </a:r>
            <a:r>
              <a:rPr lang="en-US" dirty="0" err="1"/>
              <a:t>ved</a:t>
            </a:r>
            <a:r>
              <a:rPr lang="en-US" dirty="0"/>
              <a:t> at </a:t>
            </a:r>
            <a:r>
              <a:rPr lang="en-US" dirty="0" err="1"/>
              <a:t>måle</a:t>
            </a:r>
            <a:r>
              <a:rPr lang="en-US" dirty="0"/>
              <a:t> </a:t>
            </a:r>
            <a:r>
              <a:rPr lang="en-US" dirty="0" err="1"/>
              <a:t>spændingen</a:t>
            </a:r>
            <a:r>
              <a:rPr lang="en-US" dirty="0"/>
              <a:t> </a:t>
            </a:r>
            <a:r>
              <a:rPr lang="en-US" dirty="0" err="1"/>
              <a:t>henover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sense </a:t>
            </a:r>
            <a:r>
              <a:rPr lang="en-US" dirty="0" err="1"/>
              <a:t>modstand</a:t>
            </a:r>
            <a:r>
              <a:rPr lang="en-US" dirty="0"/>
              <a:t>. </a:t>
            </a:r>
            <a:r>
              <a:rPr lang="en-US" dirty="0" err="1"/>
              <a:t>Spænding</a:t>
            </a:r>
            <a:r>
              <a:rPr lang="en-US" dirty="0"/>
              <a:t> over DUT males </a:t>
            </a:r>
            <a:r>
              <a:rPr lang="en-US" dirty="0" err="1"/>
              <a:t>direkte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Der laves DFT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spænding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strøm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Impedans</a:t>
            </a:r>
            <a:r>
              <a:rPr lang="en-US" dirty="0"/>
              <a:t> </a:t>
            </a:r>
            <a:r>
              <a:rPr lang="en-US" dirty="0" err="1"/>
              <a:t>fås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DFT </a:t>
            </a:r>
            <a:r>
              <a:rPr lang="en-US" dirty="0" err="1"/>
              <a:t>og</a:t>
            </a:r>
            <a:r>
              <a:rPr lang="en-US" dirty="0"/>
              <a:t> alle de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størrelser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finds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2212D-7EA1-4164-A62A-920A06DDFFE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73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IV-Method.. Analog Front End </a:t>
            </a:r>
            <a:r>
              <a:rPr lang="en-US" dirty="0" err="1"/>
              <a:t>genererer</a:t>
            </a:r>
            <a:r>
              <a:rPr lang="en-US" dirty="0"/>
              <a:t> test signaler </a:t>
            </a:r>
            <a:r>
              <a:rPr lang="en-US" dirty="0" err="1"/>
              <a:t>til</a:t>
            </a:r>
            <a:r>
              <a:rPr lang="en-US" dirty="0"/>
              <a:t> DUT med DAC.. ADC 1 </a:t>
            </a:r>
            <a:r>
              <a:rPr lang="en-US" dirty="0" err="1"/>
              <a:t>og</a:t>
            </a:r>
            <a:r>
              <a:rPr lang="en-US" dirty="0"/>
              <a:t> 2 sampler </a:t>
            </a:r>
            <a:r>
              <a:rPr lang="en-US" dirty="0" err="1"/>
              <a:t>spænding</a:t>
            </a:r>
            <a:r>
              <a:rPr lang="en-US" dirty="0"/>
              <a:t> </a:t>
            </a:r>
            <a:r>
              <a:rPr lang="en-US" dirty="0" err="1"/>
              <a:t>strøm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Sample Control </a:t>
            </a:r>
            <a:r>
              <a:rPr lang="en-US" dirty="0" err="1"/>
              <a:t>styrer</a:t>
            </a:r>
            <a:r>
              <a:rPr lang="en-US" dirty="0"/>
              <a:t> DAC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ADCerne</a:t>
            </a:r>
            <a:r>
              <a:rPr lang="en-US" dirty="0"/>
              <a:t>, </a:t>
            </a:r>
            <a:r>
              <a:rPr lang="en-US" dirty="0" err="1"/>
              <a:t>gennem</a:t>
            </a:r>
            <a:r>
              <a:rPr lang="en-US" dirty="0"/>
              <a:t> samples I </a:t>
            </a:r>
            <a:r>
              <a:rPr lang="en-US" dirty="0" err="1"/>
              <a:t>ekstern</a:t>
            </a:r>
            <a:r>
              <a:rPr lang="en-US" dirty="0"/>
              <a:t> memory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lader</a:t>
            </a:r>
            <a:r>
              <a:rPr lang="en-US" dirty="0"/>
              <a:t> microcontroller </a:t>
            </a:r>
            <a:r>
              <a:rPr lang="en-US" dirty="0" err="1"/>
              <a:t>hente</a:t>
            </a:r>
            <a:r>
              <a:rPr lang="en-US" dirty="0"/>
              <a:t> samples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sætte</a:t>
            </a:r>
            <a:r>
              <a:rPr lang="en-US" dirty="0"/>
              <a:t> test parameter.</a:t>
            </a:r>
          </a:p>
          <a:p>
            <a:endParaRPr lang="en-US" dirty="0"/>
          </a:p>
          <a:p>
            <a:r>
              <a:rPr lang="en-US" dirty="0"/>
              <a:t>MCU module, </a:t>
            </a:r>
            <a:r>
              <a:rPr lang="en-US" dirty="0" err="1"/>
              <a:t>henter</a:t>
            </a:r>
            <a:r>
              <a:rPr lang="en-US" dirty="0"/>
              <a:t> samples </a:t>
            </a:r>
            <a:r>
              <a:rPr lang="en-US" dirty="0" err="1"/>
              <a:t>fra</a:t>
            </a:r>
            <a:r>
              <a:rPr lang="en-US" dirty="0"/>
              <a:t> Sample Control.. Laver DFT… </a:t>
            </a:r>
            <a:r>
              <a:rPr lang="en-US" dirty="0" err="1"/>
              <a:t>Udregninger</a:t>
            </a:r>
            <a:r>
              <a:rPr lang="en-US" dirty="0"/>
              <a:t> </a:t>
            </a:r>
            <a:r>
              <a:rPr lang="en-US" dirty="0" err="1"/>
              <a:t>impedans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alle de </a:t>
            </a:r>
            <a:r>
              <a:rPr lang="en-US" dirty="0" err="1"/>
              <a:t>afledte</a:t>
            </a:r>
            <a:r>
              <a:rPr lang="en-US" dirty="0"/>
              <a:t>.. Sender </a:t>
            </a:r>
            <a:r>
              <a:rPr lang="en-US" dirty="0" err="1"/>
              <a:t>resultater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HMI.. </a:t>
            </a:r>
          </a:p>
          <a:p>
            <a:endParaRPr lang="en-US" dirty="0"/>
          </a:p>
          <a:p>
            <a:r>
              <a:rPr lang="en-US" dirty="0"/>
              <a:t>HMI </a:t>
            </a:r>
            <a:r>
              <a:rPr lang="en-US" dirty="0" err="1"/>
              <a:t>tager</a:t>
            </a:r>
            <a:r>
              <a:rPr lang="en-US" dirty="0"/>
              <a:t> user parameters </a:t>
            </a:r>
            <a:r>
              <a:rPr lang="en-US" dirty="0" err="1"/>
              <a:t>og</a:t>
            </a:r>
            <a:r>
              <a:rPr lang="en-US" dirty="0"/>
              <a:t> sender </a:t>
            </a:r>
            <a:r>
              <a:rPr lang="en-US" dirty="0" err="1"/>
              <a:t>til</a:t>
            </a:r>
            <a:r>
              <a:rPr lang="en-US" dirty="0"/>
              <a:t> MCU..</a:t>
            </a:r>
          </a:p>
          <a:p>
            <a:endParaRPr lang="en-US" dirty="0"/>
          </a:p>
          <a:p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nær</a:t>
            </a:r>
            <a:r>
              <a:rPr lang="en-US" dirty="0"/>
              <a:t> DDS </a:t>
            </a:r>
            <a:r>
              <a:rPr lang="en-US" dirty="0" err="1"/>
              <a:t>systemet</a:t>
            </a:r>
            <a:r>
              <a:rPr lang="en-US" dirty="0"/>
              <a:t> </a:t>
            </a:r>
            <a:r>
              <a:rPr lang="en-US" dirty="0" err="1"/>
              <a:t>indet</a:t>
            </a:r>
            <a:r>
              <a:rPr lang="en-US" dirty="0"/>
              <a:t> I </a:t>
            </a:r>
            <a:r>
              <a:rPr lang="en-US" dirty="0" err="1"/>
              <a:t>FPGA’en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vi </a:t>
            </a:r>
            <a:r>
              <a:rPr lang="en-US" dirty="0" err="1"/>
              <a:t>designet</a:t>
            </a:r>
            <a:r>
              <a:rPr lang="en-US" dirty="0"/>
              <a:t> hele </a:t>
            </a:r>
            <a:r>
              <a:rPr lang="en-US" dirty="0" err="1"/>
              <a:t>systemet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bunden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. </a:t>
            </a:r>
            <a:r>
              <a:rPr lang="en-US" dirty="0" err="1"/>
              <a:t>Dvs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test signaler </a:t>
            </a:r>
            <a:r>
              <a:rPr lang="en-US" dirty="0" err="1"/>
              <a:t>til</a:t>
            </a:r>
            <a:r>
              <a:rPr lang="en-US" dirty="0"/>
              <a:t> DUT, sampling </a:t>
            </a:r>
            <a:r>
              <a:rPr lang="en-US" dirty="0" err="1"/>
              <a:t>af</a:t>
            </a:r>
            <a:r>
              <a:rPr lang="en-US" dirty="0"/>
              <a:t> test signaler, </a:t>
            </a:r>
            <a:r>
              <a:rPr lang="en-US" dirty="0" err="1"/>
              <a:t>lagring</a:t>
            </a:r>
            <a:r>
              <a:rPr lang="en-US" dirty="0"/>
              <a:t> I memory,</a:t>
            </a:r>
          </a:p>
          <a:p>
            <a:r>
              <a:rPr lang="en-US" dirty="0" err="1"/>
              <a:t>styring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hele front </a:t>
            </a:r>
            <a:r>
              <a:rPr lang="en-US" dirty="0" err="1"/>
              <a:t>enden</a:t>
            </a:r>
            <a:r>
              <a:rPr lang="en-US" dirty="0"/>
              <a:t>, microcontroller/FPGA </a:t>
            </a:r>
            <a:r>
              <a:rPr lang="en-US" dirty="0" err="1"/>
              <a:t>kommunikation</a:t>
            </a:r>
            <a:r>
              <a:rPr lang="en-US" dirty="0"/>
              <a:t>, DFT, </a:t>
            </a:r>
            <a:r>
              <a:rPr lang="en-US" dirty="0" err="1"/>
              <a:t>udregning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alle parameter, auto ranging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det vises </a:t>
            </a:r>
            <a:r>
              <a:rPr lang="en-US" dirty="0" err="1"/>
              <a:t>på</a:t>
            </a:r>
            <a:r>
              <a:rPr lang="en-US" dirty="0"/>
              <a:t> display.</a:t>
            </a:r>
          </a:p>
          <a:p>
            <a:r>
              <a:rPr lang="en-US" dirty="0"/>
              <a:t>Der er </a:t>
            </a:r>
            <a:r>
              <a:rPr lang="en-US" dirty="0" err="1"/>
              <a:t>ingen</a:t>
            </a:r>
            <a:r>
              <a:rPr lang="en-US" dirty="0"/>
              <a:t> short-cuts! 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defineret</a:t>
            </a:r>
            <a:r>
              <a:rPr lang="en-US" dirty="0"/>
              <a:t> det hele, </a:t>
            </a:r>
            <a:r>
              <a:rPr lang="en-US" dirty="0" err="1"/>
              <a:t>specificeret</a:t>
            </a:r>
            <a:r>
              <a:rPr lang="en-US" dirty="0"/>
              <a:t> det hele, </a:t>
            </a:r>
            <a:r>
              <a:rPr lang="en-US" dirty="0" err="1"/>
              <a:t>designet</a:t>
            </a:r>
            <a:r>
              <a:rPr lang="en-US" dirty="0"/>
              <a:t> det hele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konstrueret</a:t>
            </a:r>
            <a:r>
              <a:rPr lang="en-US" dirty="0"/>
              <a:t> det hele!</a:t>
            </a:r>
          </a:p>
          <a:p>
            <a:endParaRPr lang="en-US" dirty="0"/>
          </a:p>
          <a:p>
            <a:r>
              <a:rPr lang="en-US" dirty="0"/>
              <a:t>Vores project </a:t>
            </a:r>
            <a:r>
              <a:rPr lang="en-US" dirty="0" err="1"/>
              <a:t>indeholder</a:t>
            </a:r>
            <a:r>
              <a:rPr lang="en-US" dirty="0"/>
              <a:t> de </a:t>
            </a:r>
            <a:r>
              <a:rPr lang="en-US" dirty="0" err="1"/>
              <a:t>fleste</a:t>
            </a:r>
            <a:r>
              <a:rPr lang="en-US" dirty="0"/>
              <a:t> discipliner. Der er analog hardware, sampling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signalbehandling</a:t>
            </a:r>
            <a:r>
              <a:rPr lang="en-US" dirty="0"/>
              <a:t>, digital hardware I </a:t>
            </a:r>
            <a:r>
              <a:rPr lang="en-US" dirty="0" err="1"/>
              <a:t>FPGA’en</a:t>
            </a:r>
            <a:r>
              <a:rPr lang="en-US" dirty="0"/>
              <a:t>, embedded software I MCU.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2212D-7EA1-4164-A62A-920A06DDFFE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015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testede</a:t>
            </a:r>
            <a:r>
              <a:rPr lang="en-US" dirty="0"/>
              <a:t> single ended ADC.. Vis ADC </a:t>
            </a:r>
            <a:r>
              <a:rPr lang="en-US" dirty="0" err="1"/>
              <a:t>printet</a:t>
            </a:r>
            <a:r>
              <a:rPr lang="en-US" dirty="0"/>
              <a:t>.. Single ended </a:t>
            </a:r>
            <a:r>
              <a:rPr lang="en-US" dirty="0" err="1"/>
              <a:t>målinger</a:t>
            </a:r>
            <a:r>
              <a:rPr lang="en-US" dirty="0"/>
              <a:t> var </a:t>
            </a:r>
            <a:r>
              <a:rPr lang="en-US" dirty="0" err="1"/>
              <a:t>støjfyldte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vi </a:t>
            </a:r>
            <a:r>
              <a:rPr lang="en-US" dirty="0" err="1"/>
              <a:t>prøver</a:t>
            </a:r>
            <a:r>
              <a:rPr lang="en-US" dirty="0"/>
              <a:t> med </a:t>
            </a:r>
            <a:r>
              <a:rPr lang="en-US" dirty="0" err="1"/>
              <a:t>differentielle</a:t>
            </a:r>
            <a:r>
              <a:rPr lang="en-US" dirty="0"/>
              <a:t> signaler.. Det </a:t>
            </a:r>
            <a:r>
              <a:rPr lang="en-US" dirty="0" err="1"/>
              <a:t>gav</a:t>
            </a:r>
            <a:r>
              <a:rPr lang="en-US" dirty="0"/>
              <a:t> </a:t>
            </a:r>
            <a:r>
              <a:rPr lang="en-US" dirty="0" err="1"/>
              <a:t>bedre</a:t>
            </a:r>
            <a:r>
              <a:rPr lang="en-US" dirty="0"/>
              <a:t> </a:t>
            </a:r>
            <a:r>
              <a:rPr lang="en-US" dirty="0" err="1"/>
              <a:t>resultater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lavet</a:t>
            </a:r>
            <a:r>
              <a:rPr lang="en-US" dirty="0"/>
              <a:t> alle test signaler </a:t>
            </a:r>
            <a:r>
              <a:rPr lang="en-US" dirty="0" err="1"/>
              <a:t>differentielt</a:t>
            </a:r>
            <a:r>
              <a:rPr lang="en-US" dirty="0"/>
              <a:t> for at </a:t>
            </a:r>
            <a:r>
              <a:rPr lang="en-US" dirty="0" err="1"/>
              <a:t>løse</a:t>
            </a:r>
            <a:r>
              <a:rPr lang="en-US" dirty="0"/>
              <a:t> </a:t>
            </a:r>
            <a:r>
              <a:rPr lang="en-US" dirty="0" err="1"/>
              <a:t>potentielle</a:t>
            </a:r>
            <a:r>
              <a:rPr lang="en-US" dirty="0"/>
              <a:t> </a:t>
            </a:r>
            <a:r>
              <a:rPr lang="en-US" dirty="0" err="1"/>
              <a:t>støj</a:t>
            </a:r>
            <a:r>
              <a:rPr lang="en-US" dirty="0"/>
              <a:t> </a:t>
            </a:r>
            <a:r>
              <a:rPr lang="en-US" dirty="0" err="1"/>
              <a:t>problemer</a:t>
            </a:r>
            <a:r>
              <a:rPr lang="en-US" dirty="0"/>
              <a:t>.. 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valgt</a:t>
            </a:r>
            <a:r>
              <a:rPr lang="en-US" dirty="0"/>
              <a:t> </a:t>
            </a:r>
            <a:r>
              <a:rPr lang="en-US" dirty="0" err="1"/>
              <a:t>differentielle</a:t>
            </a:r>
            <a:r>
              <a:rPr lang="en-US" dirty="0"/>
              <a:t> ADC </a:t>
            </a:r>
            <a:r>
              <a:rPr lang="en-US" dirty="0" err="1"/>
              <a:t>og</a:t>
            </a:r>
            <a:r>
              <a:rPr lang="en-US" dirty="0"/>
              <a:t> DACs </a:t>
            </a:r>
            <a:r>
              <a:rPr lang="en-US" dirty="0" err="1"/>
              <a:t>fra</a:t>
            </a:r>
            <a:r>
              <a:rPr lang="en-US" dirty="0"/>
              <a:t> LT.</a:t>
            </a:r>
          </a:p>
          <a:p>
            <a:endParaRPr lang="en-US" dirty="0"/>
          </a:p>
          <a:p>
            <a:r>
              <a:rPr lang="en-US" dirty="0"/>
              <a:t>For at </a:t>
            </a:r>
            <a:r>
              <a:rPr lang="en-US" dirty="0" err="1"/>
              <a:t>sikre</a:t>
            </a:r>
            <a:r>
              <a:rPr lang="en-US" dirty="0"/>
              <a:t> at ADC </a:t>
            </a:r>
            <a:r>
              <a:rPr lang="en-US" dirty="0" err="1"/>
              <a:t>og</a:t>
            </a:r>
            <a:r>
              <a:rPr lang="en-US" dirty="0"/>
              <a:t> DAC burger </a:t>
            </a:r>
            <a:r>
              <a:rPr lang="en-US" dirty="0" err="1"/>
              <a:t>deres</a:t>
            </a:r>
            <a:r>
              <a:rPr lang="en-US" dirty="0"/>
              <a:t> </a:t>
            </a:r>
            <a:r>
              <a:rPr lang="en-US" dirty="0" err="1"/>
              <a:t>fulde</a:t>
            </a:r>
            <a:r>
              <a:rPr lang="en-US" dirty="0"/>
              <a:t> dynamic range, for at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bedre</a:t>
            </a:r>
            <a:r>
              <a:rPr lang="en-US" dirty="0"/>
              <a:t> SNR,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vi </a:t>
            </a:r>
            <a:r>
              <a:rPr lang="en-US" dirty="0" err="1"/>
              <a:t>brugt</a:t>
            </a:r>
            <a:r>
              <a:rPr lang="en-US" dirty="0"/>
              <a:t> </a:t>
            </a:r>
            <a:r>
              <a:rPr lang="en-US" dirty="0" err="1"/>
              <a:t>PGA’er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måle</a:t>
            </a:r>
            <a:r>
              <a:rPr lang="en-US" dirty="0"/>
              <a:t> DUT </a:t>
            </a:r>
            <a:r>
              <a:rPr lang="en-US" dirty="0" err="1"/>
              <a:t>spænding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strøm</a:t>
            </a:r>
            <a:r>
              <a:rPr lang="en-US" dirty="0"/>
              <a:t> </a:t>
            </a:r>
            <a:r>
              <a:rPr lang="en-US" dirty="0" err="1"/>
              <a:t>samt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sætte</a:t>
            </a:r>
            <a:r>
              <a:rPr lang="en-US" dirty="0"/>
              <a:t> output DAC level, </a:t>
            </a:r>
            <a:r>
              <a:rPr lang="en-US" dirty="0" err="1"/>
              <a:t>så</a:t>
            </a:r>
            <a:r>
              <a:rPr lang="en-US" dirty="0"/>
              <a:t> signal </a:t>
            </a:r>
            <a:r>
              <a:rPr lang="en-US" dirty="0" err="1"/>
              <a:t>niveauerne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justeres</a:t>
            </a:r>
            <a:r>
              <a:rPr lang="en-US" dirty="0"/>
              <a:t> I software. </a:t>
            </a:r>
          </a:p>
          <a:p>
            <a:endParaRPr lang="en-US" dirty="0"/>
          </a:p>
          <a:p>
            <a:r>
              <a:rPr lang="en-US" dirty="0"/>
              <a:t>Der er 7 range </a:t>
            </a:r>
            <a:r>
              <a:rPr lang="en-US" dirty="0" err="1"/>
              <a:t>modstande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kobles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ud</a:t>
            </a:r>
            <a:r>
              <a:rPr lang="en-US" dirty="0"/>
              <a:t>. Det </a:t>
            </a:r>
            <a:r>
              <a:rPr lang="en-US" dirty="0" err="1"/>
              <a:t>rigtige</a:t>
            </a:r>
            <a:r>
              <a:rPr lang="en-US" dirty="0"/>
              <a:t> </a:t>
            </a:r>
            <a:r>
              <a:rPr lang="en-US" dirty="0" err="1"/>
              <a:t>valg</a:t>
            </a:r>
            <a:r>
              <a:rPr lang="en-US" dirty="0"/>
              <a:t> </a:t>
            </a:r>
            <a:r>
              <a:rPr lang="en-US" dirty="0" err="1"/>
              <a:t>afhænger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størrelsen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impedansen</a:t>
            </a:r>
            <a:r>
              <a:rPr lang="en-US" dirty="0"/>
              <a:t>. </a:t>
            </a:r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impedans</a:t>
            </a:r>
            <a:r>
              <a:rPr lang="en-US" dirty="0"/>
              <a:t> = </a:t>
            </a:r>
            <a:r>
              <a:rPr lang="en-US" dirty="0" err="1"/>
              <a:t>stor</a:t>
            </a:r>
            <a:r>
              <a:rPr lang="en-US" dirty="0"/>
              <a:t> range </a:t>
            </a:r>
            <a:r>
              <a:rPr lang="en-US" dirty="0" err="1"/>
              <a:t>modstand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omvendt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2212D-7EA1-4164-A62A-920A06DDFFE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243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lavet</a:t>
            </a:r>
            <a:r>
              <a:rPr lang="en-US" dirty="0"/>
              <a:t> 3 ting..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2212D-7EA1-4164-A62A-920A06DDFFEA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06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I </a:t>
            </a:r>
            <a:r>
              <a:rPr lang="en-US" dirty="0" err="1"/>
              <a:t>rapporten</a:t>
            </a:r>
            <a:r>
              <a:rPr lang="en-US" dirty="0"/>
              <a:t> 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længere</a:t>
            </a:r>
            <a:r>
              <a:rPr lang="en-US" dirty="0"/>
              <a:t> </a:t>
            </a:r>
            <a:r>
              <a:rPr lang="en-US" dirty="0" err="1"/>
              <a:t>brugt</a:t>
            </a:r>
            <a:r>
              <a:rPr lang="en-US" dirty="0"/>
              <a:t>.. 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lavet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model </a:t>
            </a:r>
            <a:r>
              <a:rPr lang="en-US" dirty="0" err="1"/>
              <a:t>ved</a:t>
            </a:r>
            <a:r>
              <a:rPr lang="en-US" dirty="0"/>
              <a:t> at </a:t>
            </a:r>
            <a:r>
              <a:rPr lang="en-US" dirty="0" err="1"/>
              <a:t>analysere</a:t>
            </a:r>
            <a:r>
              <a:rPr lang="en-US" dirty="0"/>
              <a:t> front </a:t>
            </a:r>
            <a:r>
              <a:rPr lang="en-US" dirty="0" err="1"/>
              <a:t>end’en</a:t>
            </a:r>
            <a:r>
              <a:rPr lang="en-US" dirty="0"/>
              <a:t>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tager</a:t>
            </a:r>
            <a:r>
              <a:rPr lang="en-US" dirty="0"/>
              <a:t> </a:t>
            </a:r>
            <a:r>
              <a:rPr lang="en-US" dirty="0" err="1"/>
              <a:t>højde</a:t>
            </a:r>
            <a:r>
              <a:rPr lang="en-US" dirty="0"/>
              <a:t> for de common-mode </a:t>
            </a:r>
            <a:r>
              <a:rPr lang="en-US" dirty="0" err="1"/>
              <a:t>værdierne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2212D-7EA1-4164-A62A-920A06DDFFE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45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ED419-1967-DBB7-CA2A-6A65D14C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5CDC6A8-B4A4-5C1D-B9FC-94580E633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BDE697E-9341-AAD2-071D-C369CEC5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8072-2EC0-41F5-80C1-819AD63038FB}" type="datetimeFigureOut">
              <a:rPr lang="da-DK" smtClean="0"/>
              <a:t>19-01-2025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49DBBA-4BE3-EF91-78AE-860C49ED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4CA6DE3-FA42-B2F8-2F1D-EE1D05E6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4C11-4284-4700-98D6-0C655C7235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564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679E0-646E-7990-0887-07069144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D4B26DA-C813-1AF3-0077-4C59B54B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1D4BE8A-78EB-481B-25CB-2DA4251C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8072-2EC0-41F5-80C1-819AD63038FB}" type="datetimeFigureOut">
              <a:rPr lang="da-DK" smtClean="0"/>
              <a:t>19-01-2025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DC7D7B-92FD-57EB-7433-C7BA5DCB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CDFD05F-12D3-BEDB-6E72-C64DE8C5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4C11-4284-4700-98D6-0C655C7235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280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1578D14-B774-63D0-3CAB-6C5462B77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B37BF9E-520C-B7F5-A14F-2FB806EDA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A088CF-B4ED-918D-B982-DB19B304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8072-2EC0-41F5-80C1-819AD63038FB}" type="datetimeFigureOut">
              <a:rPr lang="da-DK" smtClean="0"/>
              <a:t>19-01-2025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18245B5-C46A-4243-736E-4F262B8B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926D405-4BA0-65E9-0017-C4B14C23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4C11-4284-4700-98D6-0C655C7235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157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C50C3-D05D-9F47-06F7-CBD605FD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0B26DC-17BB-7E4A-8EDC-B3AD0348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49C5AE-21B3-5A0C-386B-F1DB57CF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8072-2EC0-41F5-80C1-819AD63038FB}" type="datetimeFigureOut">
              <a:rPr lang="da-DK" smtClean="0"/>
              <a:t>19-01-2025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867017F-38B2-7785-CA99-29AB2F33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CBEDD56-D8B2-5BED-DB53-BDF69744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4C11-4284-4700-98D6-0C655C7235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07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D2AE4-E773-CCD0-167E-B5BB75C5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FE0EF37-E051-653B-14AC-F14D8A73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A5036E-EE3B-A7BE-9D85-07054389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8072-2EC0-41F5-80C1-819AD63038FB}" type="datetimeFigureOut">
              <a:rPr lang="da-DK" smtClean="0"/>
              <a:t>19-01-2025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0AEE94-3D92-B183-E7CE-12BDBCB1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DD31A3-7DB0-CE08-10ED-30B74458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4C11-4284-4700-98D6-0C655C7235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253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57E56-9219-ACED-7EDF-210B507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0B5B193-DEEA-D887-F04B-B87A0221C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C1FF870-F0AE-C2C5-8371-E8B883BFC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C82A7D9-9E6A-34C2-D699-9AFC3D8E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8072-2EC0-41F5-80C1-819AD63038FB}" type="datetimeFigureOut">
              <a:rPr lang="da-DK" smtClean="0"/>
              <a:t>19-01-2025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52F5B06-B1C7-FB3E-25E9-6B5E73B9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EF529B4-5597-FFAB-870B-E2ACE8AC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4C11-4284-4700-98D6-0C655C7235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18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FE27D-276A-8FE4-2F51-B822E43B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8B90A4E-AE8C-FA99-D6C4-ED070744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8F4CD81-9013-F62B-BB33-9B729B116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892F012-6031-4968-2C27-4CC94CA80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2881123-D79A-2741-A28B-BE043B53D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1CBE0D2-942E-226B-27EE-E2FE4166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8072-2EC0-41F5-80C1-819AD63038FB}" type="datetimeFigureOut">
              <a:rPr lang="da-DK" smtClean="0"/>
              <a:t>19-01-2025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6171439-F767-B68E-6367-1D9CD682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15A2E11-5E45-E847-9A3C-7B4989D6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4C11-4284-4700-98D6-0C655C7235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307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85241-DCF2-8913-011D-89C916F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46AA5F2-69F2-6820-8B24-8418D2D0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8072-2EC0-41F5-80C1-819AD63038FB}" type="datetimeFigureOut">
              <a:rPr lang="da-DK" smtClean="0"/>
              <a:t>19-01-2025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34C0802-E57B-76C6-8CC1-F05DF84A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D39647F-BD53-B59B-CE2E-827FF73C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4C11-4284-4700-98D6-0C655C7235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1708F77-AFD0-F7B4-DF58-2B045736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8072-2EC0-41F5-80C1-819AD63038FB}" type="datetimeFigureOut">
              <a:rPr lang="da-DK" smtClean="0"/>
              <a:t>19-01-2025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B756AA5-60DE-4A1A-66E3-E4AC81A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76AE622-E67A-81F1-79A5-3D64BBB0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4C11-4284-4700-98D6-0C655C7235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369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D5068-AE9B-F6F5-3591-8A266746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BC3D5A-BA0C-67A2-43FD-499EBEF1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B8A2237-FC92-F238-3715-C2E027F4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0F54FEB-79D9-9330-217E-34F9497E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8072-2EC0-41F5-80C1-819AD63038FB}" type="datetimeFigureOut">
              <a:rPr lang="da-DK" smtClean="0"/>
              <a:t>19-01-2025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05B4023-150B-6638-AF14-677EF285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8EDC46-D967-DA2D-DAEF-05031134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4C11-4284-4700-98D6-0C655C7235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35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597-8C0C-56D3-B915-CEA87975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A1A4564-69BF-63D0-845C-FE0FA7788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F83B5C4-CDDD-CB43-8AF9-40D2C6185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8FB3114-60A3-1582-D0A6-6D741555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8072-2EC0-41F5-80C1-819AD63038FB}" type="datetimeFigureOut">
              <a:rPr lang="da-DK" smtClean="0"/>
              <a:t>19-01-2025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9B2C854-2320-D427-4511-E475D2D4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B51C76C-C646-9F54-186B-D89B2F81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4C11-4284-4700-98D6-0C655C7235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99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15E5C84-6FDC-4840-6424-EA83377F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93A2902-7676-9554-71A5-AB14D1FF9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C7139F-984D-7186-1FE1-EFC4892B7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58072-2EC0-41F5-80C1-819AD63038FB}" type="datetimeFigureOut">
              <a:rPr lang="da-DK" smtClean="0"/>
              <a:t>19-01-2025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1D343-4E6A-32C6-5AEE-5CDD0A7A4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0909B6-8953-DB55-4D01-F5209BF08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C4C11-4284-4700-98D6-0C655C7235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653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0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34.png"/><Relationship Id="rId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2.png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1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7.gif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customXml" Target="../ink/ink5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195182-A586-C148-8D15-CB7CFC30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4" b="1832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FFAEBCA0-1281-63DC-6C08-5E20572B1C4A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of a Spectral Impedance Analyzer for Passive Elements</a:t>
            </a:r>
          </a:p>
        </p:txBody>
      </p:sp>
    </p:spTree>
    <p:extLst>
      <p:ext uri="{BB962C8B-B14F-4D97-AF65-F5344CB8AC3E}">
        <p14:creationId xmlns:p14="http://schemas.microsoft.com/office/powerpoint/2010/main" val="380948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exas lommeregner TI-30XS MultiView. Solceller og batteri">
            <a:extLst>
              <a:ext uri="{FF2B5EF4-FFF2-40B4-BE49-F238E27FC236}">
                <a16:creationId xmlns:a16="http://schemas.microsoft.com/office/drawing/2014/main" id="{004B030A-BFA2-1DB6-F7B8-7075190D0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1" y="1025572"/>
            <a:ext cx="5526839" cy="552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492FE1-9316-36B0-7045-664A7408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92" y="0"/>
            <a:ext cx="5810250" cy="1325563"/>
          </a:xfrm>
        </p:spPr>
        <p:txBody>
          <a:bodyPr/>
          <a:lstStyle/>
          <a:p>
            <a:r>
              <a:rPr lang="en-US" dirty="0"/>
              <a:t>Main Processor Module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8372FDC1-149F-0421-F9E3-AEB7631EBD6B}"/>
                  </a:ext>
                </a:extLst>
              </p14:cNvPr>
              <p14:cNvContentPartPr/>
              <p14:nvPr/>
            </p14:nvContentPartPr>
            <p14:xfrm>
              <a:off x="569161" y="1325563"/>
              <a:ext cx="1768680" cy="891360"/>
            </p14:xfrm>
          </p:contentPart>
        </mc:Choice>
        <mc:Fallback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8372FDC1-149F-0421-F9E3-AEB7631EBD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161" y="1316563"/>
                <a:ext cx="1786320" cy="909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kstfelt 7">
            <a:extLst>
              <a:ext uri="{FF2B5EF4-FFF2-40B4-BE49-F238E27FC236}">
                <a16:creationId xmlns:a16="http://schemas.microsoft.com/office/drawing/2014/main" id="{DDECB8B7-5A16-7C17-E282-79EB875E1548}"/>
              </a:ext>
            </a:extLst>
          </p:cNvPr>
          <p:cNvSpPr txBox="1"/>
          <p:nvPr/>
        </p:nvSpPr>
        <p:spPr>
          <a:xfrm>
            <a:off x="6096000" y="1325563"/>
            <a:ext cx="490589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Henter</a:t>
            </a:r>
            <a:r>
              <a:rPr lang="en-US" sz="3200" dirty="0"/>
              <a:t> samples </a:t>
            </a:r>
            <a:r>
              <a:rPr lang="en-US" sz="3200" dirty="0" err="1"/>
              <a:t>fra</a:t>
            </a:r>
            <a:r>
              <a:rPr lang="en-US" sz="3200" dirty="0"/>
              <a:t>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Auto ranging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Open/Short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Kalibreringsfunktioner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Laver DFT </a:t>
            </a:r>
            <a:r>
              <a:rPr lang="en-US" sz="3200" dirty="0" err="1"/>
              <a:t>på</a:t>
            </a:r>
            <a:r>
              <a:rPr lang="en-US" sz="3200" dirty="0"/>
              <a:t>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Beregner</a:t>
            </a:r>
            <a:r>
              <a:rPr lang="en-US" sz="3200" dirty="0"/>
              <a:t> </a:t>
            </a:r>
            <a:r>
              <a:rPr lang="en-US" sz="3200" dirty="0" err="1"/>
              <a:t>impedans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 </a:t>
            </a:r>
            <a:r>
              <a:rPr lang="en-US" sz="3200" dirty="0" err="1"/>
              <a:t>eller</a:t>
            </a:r>
            <a:r>
              <a:rPr lang="en-US" sz="3200" dirty="0"/>
              <a:t> 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dirty="0"/>
              <a:t>Beregner L,C,D,Q…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dirty="0"/>
              <a:t>Sender til display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E25BDA30-D7EC-AD2E-5279-448217547940}"/>
              </a:ext>
            </a:extLst>
          </p:cNvPr>
          <p:cNvSpPr txBox="1"/>
          <p:nvPr/>
        </p:nvSpPr>
        <p:spPr>
          <a:xfrm>
            <a:off x="2533135" y="6183079"/>
            <a:ext cx="7249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FLOPs </a:t>
            </a:r>
            <a:r>
              <a:rPr lang="en-US" sz="2400" dirty="0" err="1"/>
              <a:t>på</a:t>
            </a:r>
            <a:r>
              <a:rPr lang="en-US" sz="2400" dirty="0"/>
              <a:t> FPGA = </a:t>
            </a:r>
            <a:r>
              <a:rPr lang="en-US" sz="2400" dirty="0" err="1"/>
              <a:t>Komplicieret</a:t>
            </a:r>
            <a:r>
              <a:rPr lang="en-US" sz="2400" dirty="0"/>
              <a:t>. FLOPs </a:t>
            </a:r>
            <a:r>
              <a:rPr lang="en-US" sz="2400" dirty="0" err="1"/>
              <a:t>på</a:t>
            </a:r>
            <a:r>
              <a:rPr lang="en-US" sz="2400" dirty="0"/>
              <a:t> MCU = Easy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97401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9D2BD-0CCD-0E67-C26F-FBE644FC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943" y="192130"/>
            <a:ext cx="5130114" cy="771697"/>
          </a:xfrm>
        </p:spPr>
        <p:txBody>
          <a:bodyPr/>
          <a:lstStyle/>
          <a:p>
            <a:r>
              <a:rPr lang="en-US" dirty="0" err="1"/>
              <a:t>Nyt</a:t>
            </a:r>
            <a:r>
              <a:rPr lang="en-US" dirty="0"/>
              <a:t> </a:t>
            </a:r>
            <a:r>
              <a:rPr lang="en-US" dirty="0" err="1"/>
              <a:t>siden</a:t>
            </a:r>
            <a:r>
              <a:rPr lang="en-US" dirty="0"/>
              <a:t> </a:t>
            </a:r>
            <a:r>
              <a:rPr lang="en-US" dirty="0" err="1"/>
              <a:t>aflevering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6719FE-7592-11BD-4CBC-1801978939BE}"/>
              </a:ext>
            </a:extLst>
          </p:cNvPr>
          <p:cNvSpPr txBox="1"/>
          <p:nvPr/>
        </p:nvSpPr>
        <p:spPr>
          <a:xfrm>
            <a:off x="1543468" y="2248930"/>
            <a:ext cx="71175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Analyse</a:t>
            </a:r>
            <a:r>
              <a:rPr lang="en-US" sz="3200" dirty="0"/>
              <a:t> </a:t>
            </a:r>
            <a:r>
              <a:rPr lang="en-US" sz="3200" dirty="0" err="1"/>
              <a:t>af</a:t>
            </a:r>
            <a:r>
              <a:rPr lang="en-US" sz="3200" dirty="0"/>
              <a:t> front end, incl kelvin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Open/Short </a:t>
            </a:r>
            <a:r>
              <a:rPr lang="en-US" sz="3200" dirty="0" err="1"/>
              <a:t>kalibrering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010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D5F881E-1EBE-7806-9104-7C65ECFE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68" y="800400"/>
            <a:ext cx="8770723" cy="555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812A7A-87E9-FAAF-118D-9F0D951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86" y="167417"/>
            <a:ext cx="5154827" cy="771697"/>
          </a:xfrm>
        </p:spPr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front end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47540A66-60F7-A2A9-0862-D784D3ECF27A}"/>
                  </a:ext>
                </a:extLst>
              </p:cNvPr>
              <p:cNvSpPr txBox="1"/>
              <p:nvPr/>
            </p:nvSpPr>
            <p:spPr>
              <a:xfrm>
                <a:off x="3731862" y="2802337"/>
                <a:ext cx="4401333" cy="846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𝑑𝑢𝑡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47540A66-60F7-A2A9-0862-D784D3ECF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62" y="2802337"/>
                <a:ext cx="4401333" cy="846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e 7">
            <a:extLst>
              <a:ext uri="{FF2B5EF4-FFF2-40B4-BE49-F238E27FC236}">
                <a16:creationId xmlns:a16="http://schemas.microsoft.com/office/drawing/2014/main" id="{C4E5DAB1-EE63-D277-779B-69E25D6F8292}"/>
              </a:ext>
            </a:extLst>
          </p:cNvPr>
          <p:cNvGrpSpPr/>
          <p:nvPr/>
        </p:nvGrpSpPr>
        <p:grpSpPr>
          <a:xfrm>
            <a:off x="7646672" y="1037092"/>
            <a:ext cx="2796840" cy="5612400"/>
            <a:chOff x="7646672" y="1037092"/>
            <a:chExt cx="2796840" cy="56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Håndskrift 5">
                  <a:extLst>
                    <a:ext uri="{FF2B5EF4-FFF2-40B4-BE49-F238E27FC236}">
                      <a16:creationId xmlns:a16="http://schemas.microsoft.com/office/drawing/2014/main" id="{AA32093E-618A-0266-6AEC-01012C73CBC7}"/>
                    </a:ext>
                  </a:extLst>
                </p14:cNvPr>
                <p14:cNvContentPartPr/>
                <p14:nvPr/>
              </p14:nvContentPartPr>
              <p14:xfrm>
                <a:off x="7784912" y="1037092"/>
                <a:ext cx="2115360" cy="2349360"/>
              </p14:xfrm>
            </p:contentPart>
          </mc:Choice>
          <mc:Fallback>
            <p:pic>
              <p:nvPicPr>
                <p:cNvPr id="6" name="Håndskrift 5">
                  <a:extLst>
                    <a:ext uri="{FF2B5EF4-FFF2-40B4-BE49-F238E27FC236}">
                      <a16:creationId xmlns:a16="http://schemas.microsoft.com/office/drawing/2014/main" id="{AA32093E-618A-0266-6AEC-01012C73CB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76272" y="1028092"/>
                  <a:ext cx="2133000" cy="23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Håndskrift 6">
                  <a:extLst>
                    <a:ext uri="{FF2B5EF4-FFF2-40B4-BE49-F238E27FC236}">
                      <a16:creationId xmlns:a16="http://schemas.microsoft.com/office/drawing/2014/main" id="{1CF978A9-7444-65C8-82B0-47380B29D2D8}"/>
                    </a:ext>
                  </a:extLst>
                </p14:cNvPr>
                <p14:cNvContentPartPr/>
                <p14:nvPr/>
              </p14:nvContentPartPr>
              <p14:xfrm>
                <a:off x="7646672" y="3986932"/>
                <a:ext cx="2796840" cy="2662560"/>
              </p14:xfrm>
            </p:contentPart>
          </mc:Choice>
          <mc:Fallback>
            <p:pic>
              <p:nvPicPr>
                <p:cNvPr id="7" name="Håndskrift 6">
                  <a:extLst>
                    <a:ext uri="{FF2B5EF4-FFF2-40B4-BE49-F238E27FC236}">
                      <a16:creationId xmlns:a16="http://schemas.microsoft.com/office/drawing/2014/main" id="{1CF978A9-7444-65C8-82B0-47380B29D2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37672" y="3977932"/>
                  <a:ext cx="2814480" cy="268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031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84ACB-E8A6-297B-96DB-B07A3103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202" y="93278"/>
            <a:ext cx="5735595" cy="635772"/>
          </a:xfrm>
        </p:spPr>
        <p:txBody>
          <a:bodyPr>
            <a:normAutofit fontScale="90000"/>
          </a:bodyPr>
          <a:lstStyle/>
          <a:p>
            <a:r>
              <a:rPr lang="en-US" dirty="0"/>
              <a:t>Open/Short </a:t>
            </a:r>
            <a:r>
              <a:rPr lang="en-US" dirty="0" err="1"/>
              <a:t>kalibrering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58015D7-9ABC-ADE1-FB1F-56AE74E8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1" y="864287"/>
            <a:ext cx="3306868" cy="1091429"/>
          </a:xfrm>
          <a:prstGeom prst="rect">
            <a:avLst/>
          </a:prstGeom>
        </p:spPr>
      </p:pic>
      <p:pic>
        <p:nvPicPr>
          <p:cNvPr id="7170" name="Picture 2" descr="What's Your Real (or Imaginary) LCR IQ?">
            <a:extLst>
              <a:ext uri="{FF2B5EF4-FFF2-40B4-BE49-F238E27FC236}">
                <a16:creationId xmlns:a16="http://schemas.microsoft.com/office/drawing/2014/main" id="{926E9D35-4789-C412-4067-EFC93C66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23" y="1025268"/>
            <a:ext cx="7325659" cy="480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6033AC2-8A4D-AEB5-287C-4F31C4727006}"/>
                  </a:ext>
                </a:extLst>
              </p:cNvPr>
              <p:cNvSpPr txBox="1"/>
              <p:nvPr/>
            </p:nvSpPr>
            <p:spPr>
              <a:xfrm>
                <a:off x="512775" y="2263902"/>
                <a:ext cx="4615494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/>
                  <a:t>Find G(s) for open circuit</a:t>
                </a:r>
                <a:endParaRPr lang="da-DK" sz="2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a-DK" sz="2800" dirty="0"/>
                  <a:t>Find G(s) for short </a:t>
                </a:r>
                <a:r>
                  <a:rPr lang="da-DK" sz="2800" dirty="0" err="1"/>
                  <a:t>circuit</a:t>
                </a:r>
                <a:endParaRPr lang="da-DK" sz="28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a-DK" sz="2800" dirty="0"/>
                  <a:t> måles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𝑑𝑢𝑡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a-DK" sz="2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a-DK" sz="2800" dirty="0"/>
                  <a:t>Happy </a:t>
                </a:r>
                <a:r>
                  <a:rPr lang="da-DK" sz="2800" dirty="0" err="1"/>
                  <a:t>days</a:t>
                </a:r>
                <a:endParaRPr lang="da-DK" sz="2800" dirty="0"/>
              </a:p>
              <a:p>
                <a:pPr marL="342900" indent="-342900">
                  <a:buFont typeface="+mj-lt"/>
                  <a:buAutoNum type="arabicPeriod"/>
                </a:pPr>
                <a:endParaRPr lang="da-DK" sz="2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a-DK" sz="2800" dirty="0">
                    <a:solidFill>
                      <a:srgbClr val="FF0000"/>
                    </a:solidFill>
                  </a:rPr>
                  <a:t>-</a:t>
                </a:r>
                <a:r>
                  <a:rPr lang="da-DK" sz="2800" dirty="0"/>
                  <a:t>Vi antager at begge sider</a:t>
                </a:r>
                <a:br>
                  <a:rPr lang="da-DK" sz="2800" dirty="0"/>
                </a:br>
                <a:r>
                  <a:rPr lang="da-DK" sz="2800" dirty="0"/>
                  <a:t> af det differentielle output</a:t>
                </a:r>
                <a:br>
                  <a:rPr lang="da-DK" sz="2800" dirty="0"/>
                </a:br>
                <a:r>
                  <a:rPr lang="da-DK" sz="2800" dirty="0"/>
                  <a:t> er ens. </a:t>
                </a:r>
                <a:r>
                  <a:rPr lang="da-DK" sz="2800" dirty="0">
                    <a:sym typeface="Wingdings" panose="05000000000000000000" pitchFamily="2" charset="2"/>
                  </a:rPr>
                  <a:t></a:t>
                </a:r>
                <a:endParaRPr lang="da-DK" sz="2800" dirty="0"/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6033AC2-8A4D-AEB5-287C-4F31C4727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75" y="2263902"/>
                <a:ext cx="4615494" cy="3970318"/>
              </a:xfrm>
              <a:prstGeom prst="rect">
                <a:avLst/>
              </a:prstGeom>
              <a:blipFill>
                <a:blip r:embed="rId5"/>
                <a:stretch>
                  <a:fillRect l="-2642" t="-1534" r="-1717" b="-322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01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7DD15-A9E5-2BCE-ECBC-2C65C405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348" y="0"/>
            <a:ext cx="1361303" cy="919978"/>
          </a:xfrm>
        </p:spPr>
        <p:txBody>
          <a:bodyPr/>
          <a:lstStyle/>
          <a:p>
            <a:r>
              <a:rPr lang="en-US" dirty="0"/>
              <a:t>HMI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680C547-5D6E-100F-3E61-B2214DF7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61" y="919978"/>
            <a:ext cx="9448239" cy="5096561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D427DC81-2DD9-57B2-B16D-9AF4910B29D8}"/>
              </a:ext>
            </a:extLst>
          </p:cNvPr>
          <p:cNvSpPr txBox="1"/>
          <p:nvPr/>
        </p:nvSpPr>
        <p:spPr>
          <a:xfrm>
            <a:off x="111210" y="1037967"/>
            <a:ext cx="252524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 </a:t>
            </a:r>
            <a:r>
              <a:rPr lang="en-US" sz="2800" dirty="0" err="1"/>
              <a:t>hyldevare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Bekvemt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UART </a:t>
            </a:r>
            <a:r>
              <a:rPr lang="en-US" sz="2800" dirty="0" err="1"/>
              <a:t>til</a:t>
            </a:r>
            <a:r>
              <a:rPr lang="en-US" sz="2800" dirty="0"/>
              <a:t>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25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D5E39-066D-BA2C-1802-3F921F23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965" y="142705"/>
            <a:ext cx="1942070" cy="660486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</a:t>
            </a:r>
            <a:endParaRPr lang="da-DK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9BA9AC8-8A96-CAD4-639C-9BFB66E99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89" y="995320"/>
            <a:ext cx="6936259" cy="520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412E94C1-2249-57C5-B1F7-F11A216D7AFA}"/>
              </a:ext>
            </a:extLst>
          </p:cNvPr>
          <p:cNvSpPr txBox="1"/>
          <p:nvPr/>
        </p:nvSpPr>
        <p:spPr>
          <a:xfrm>
            <a:off x="222422" y="803191"/>
            <a:ext cx="49025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Faste</a:t>
            </a:r>
            <a:r>
              <a:rPr lang="en-US" sz="2400" dirty="0"/>
              <a:t> deadlines. De </a:t>
            </a:r>
            <a:r>
              <a:rPr lang="en-US" sz="2400" dirty="0" err="1"/>
              <a:t>skal</a:t>
            </a:r>
            <a:r>
              <a:rPr lang="en-US" sz="2400" dirty="0"/>
              <a:t> </a:t>
            </a:r>
            <a:r>
              <a:rPr lang="en-US" sz="2400" dirty="0" err="1"/>
              <a:t>overholdes</a:t>
            </a:r>
            <a:r>
              <a:rPr lang="en-US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Analysis – 2 </a:t>
            </a:r>
            <a:r>
              <a:rPr lang="en-US" sz="2400" dirty="0" err="1"/>
              <a:t>Uger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Technical Analysis – 1.5 </a:t>
            </a:r>
            <a:r>
              <a:rPr lang="en-US" sz="2400" dirty="0" err="1"/>
              <a:t>Uger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System Design – 1 </a:t>
            </a:r>
            <a:r>
              <a:rPr lang="en-US" sz="2400" dirty="0" err="1"/>
              <a:t>Uge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Modularisering</a:t>
            </a:r>
            <a:r>
              <a:rPr lang="en-US" sz="2400" dirty="0"/>
              <a:t> – 1 </a:t>
            </a:r>
            <a:r>
              <a:rPr lang="en-US" sz="2400" dirty="0" err="1"/>
              <a:t>Uge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Sample Control – 6 </a:t>
            </a:r>
            <a:r>
              <a:rPr lang="en-US" sz="2400" dirty="0" err="1"/>
              <a:t>Uger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Analog Front End – 3 </a:t>
            </a:r>
            <a:r>
              <a:rPr lang="en-US" sz="2400" dirty="0" err="1"/>
              <a:t>Uger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MCU Module – 2 </a:t>
            </a:r>
            <a:r>
              <a:rPr lang="en-US" sz="2400" dirty="0" err="1"/>
              <a:t>Uger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Accept test – 1 </a:t>
            </a:r>
            <a:r>
              <a:rPr lang="en-US" sz="2400" dirty="0" err="1"/>
              <a:t>Uge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Rettelser</a:t>
            </a:r>
            <a:r>
              <a:rPr lang="en-US" sz="2400" dirty="0"/>
              <a:t> – 1 </a:t>
            </a:r>
            <a:r>
              <a:rPr lang="en-US" sz="2400" dirty="0" err="1"/>
              <a:t>Uge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 </a:t>
            </a:r>
            <a:r>
              <a:rPr lang="en-US" sz="2400" dirty="0" err="1"/>
              <a:t>overholdte</a:t>
            </a:r>
            <a:r>
              <a:rPr lang="en-US" sz="2400" dirty="0"/>
              <a:t> dem, men </a:t>
            </a:r>
            <a:r>
              <a:rPr lang="en-US" sz="2400" dirty="0" err="1"/>
              <a:t>fik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Laaaange</a:t>
            </a:r>
            <a:r>
              <a:rPr lang="en-US" sz="2400" dirty="0"/>
              <a:t> </a:t>
            </a:r>
            <a:r>
              <a:rPr lang="en-US" sz="2400" dirty="0" err="1"/>
              <a:t>dage</a:t>
            </a:r>
            <a:r>
              <a:rPr lang="en-US" sz="2400" dirty="0"/>
              <a:t>..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uppe 6">
            <a:extLst>
              <a:ext uri="{FF2B5EF4-FFF2-40B4-BE49-F238E27FC236}">
                <a16:creationId xmlns:a16="http://schemas.microsoft.com/office/drawing/2014/main" id="{F884018A-9F21-4C40-FD0F-438C2FE3E6E2}"/>
              </a:ext>
            </a:extLst>
          </p:cNvPr>
          <p:cNvGrpSpPr/>
          <p:nvPr/>
        </p:nvGrpSpPr>
        <p:grpSpPr>
          <a:xfrm>
            <a:off x="3460952" y="3582652"/>
            <a:ext cx="1247040" cy="2621880"/>
            <a:chOff x="3460952" y="3582652"/>
            <a:chExt cx="1247040" cy="262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Håndskrift 4">
                  <a:extLst>
                    <a:ext uri="{FF2B5EF4-FFF2-40B4-BE49-F238E27FC236}">
                      <a16:creationId xmlns:a16="http://schemas.microsoft.com/office/drawing/2014/main" id="{5D7AD028-A781-8EAD-8E25-4C489DBED335}"/>
                    </a:ext>
                  </a:extLst>
                </p14:cNvPr>
                <p14:cNvContentPartPr/>
                <p14:nvPr/>
              </p14:nvContentPartPr>
              <p14:xfrm>
                <a:off x="4188512" y="3582652"/>
                <a:ext cx="470880" cy="63360"/>
              </p14:xfrm>
            </p:contentPart>
          </mc:Choice>
          <mc:Fallback>
            <p:pic>
              <p:nvPicPr>
                <p:cNvPr id="5" name="Håndskrift 4">
                  <a:extLst>
                    <a:ext uri="{FF2B5EF4-FFF2-40B4-BE49-F238E27FC236}">
                      <a16:creationId xmlns:a16="http://schemas.microsoft.com/office/drawing/2014/main" id="{5D7AD028-A781-8EAD-8E25-4C489DBED3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79872" y="3573652"/>
                  <a:ext cx="488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Håndskrift 5">
                  <a:extLst>
                    <a:ext uri="{FF2B5EF4-FFF2-40B4-BE49-F238E27FC236}">
                      <a16:creationId xmlns:a16="http://schemas.microsoft.com/office/drawing/2014/main" id="{B82A579D-92EC-8CF7-A718-54B79C82988C}"/>
                    </a:ext>
                  </a:extLst>
                </p14:cNvPr>
                <p14:cNvContentPartPr/>
                <p14:nvPr/>
              </p14:nvContentPartPr>
              <p14:xfrm>
                <a:off x="3460952" y="3608212"/>
                <a:ext cx="1247040" cy="2596320"/>
              </p14:xfrm>
            </p:contentPart>
          </mc:Choice>
          <mc:Fallback>
            <p:pic>
              <p:nvPicPr>
                <p:cNvPr id="6" name="Håndskrift 5">
                  <a:extLst>
                    <a:ext uri="{FF2B5EF4-FFF2-40B4-BE49-F238E27FC236}">
                      <a16:creationId xmlns:a16="http://schemas.microsoft.com/office/drawing/2014/main" id="{B82A579D-92EC-8CF7-A718-54B79C8298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51952" y="3599212"/>
                  <a:ext cx="1264680" cy="261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425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>
            <a:extLst>
              <a:ext uri="{FF2B5EF4-FFF2-40B4-BE49-F238E27FC236}">
                <a16:creationId xmlns:a16="http://schemas.microsoft.com/office/drawing/2014/main" id="{BEC56C30-7204-9FC2-2B0A-A55B50AD2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75" y="2992791"/>
            <a:ext cx="5295905" cy="3539430"/>
          </a:xfrm>
          <a:prstGeom prst="rect">
            <a:avLst/>
          </a:prstGeom>
        </p:spPr>
      </p:pic>
      <p:pic>
        <p:nvPicPr>
          <p:cNvPr id="9218" name="Picture 2" descr="Project Partners">
            <a:extLst>
              <a:ext uri="{FF2B5EF4-FFF2-40B4-BE49-F238E27FC236}">
                <a16:creationId xmlns:a16="http://schemas.microsoft.com/office/drawing/2014/main" id="{0529323F-192F-8816-F5BD-BB1775AFF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83" y="801344"/>
            <a:ext cx="4342963" cy="202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D03E20B-C488-7566-9BB4-EFCF9BE1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981" y="0"/>
            <a:ext cx="2980038" cy="573989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2.0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791ED8D9-A2C2-70A2-D43F-6B1DFC99CEA7}"/>
              </a:ext>
            </a:extLst>
          </p:cNvPr>
          <p:cNvSpPr txBox="1"/>
          <p:nvPr/>
        </p:nvSpPr>
        <p:spPr>
          <a:xfrm>
            <a:off x="159058" y="905933"/>
            <a:ext cx="677531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Teamwork </a:t>
            </a:r>
            <a:r>
              <a:rPr lang="en-US" sz="2800" dirty="0" err="1"/>
              <a:t>fra</a:t>
            </a:r>
            <a:r>
              <a:rPr lang="en-US" sz="2800" dirty="0"/>
              <a:t> start </a:t>
            </a:r>
            <a:r>
              <a:rPr lang="en-US" sz="2800" dirty="0" err="1"/>
              <a:t>til</a:t>
            </a:r>
            <a:r>
              <a:rPr lang="en-US" sz="2800" dirty="0"/>
              <a:t> slut!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anose="05000000000000000000" pitchFamily="2" charset="2"/>
              </a:rPr>
              <a:t>Løbende</a:t>
            </a:r>
            <a:r>
              <a:rPr lang="en-US" sz="2800" dirty="0">
                <a:sym typeface="Wingdings" panose="05000000000000000000" pitchFamily="2" charset="2"/>
              </a:rPr>
              <a:t> review/</a:t>
            </a:r>
            <a:r>
              <a:rPr lang="en-US" sz="2800" dirty="0" err="1">
                <a:sym typeface="Wingdings" panose="05000000000000000000" pitchFamily="2" charset="2"/>
              </a:rPr>
              <a:t>oplæg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af</a:t>
            </a:r>
            <a:r>
              <a:rPr lang="en-US" sz="2800" dirty="0">
                <a:sym typeface="Wingdings" panose="05000000000000000000" pitchFamily="2" charset="2"/>
              </a:rPr>
              <a:t>/om </a:t>
            </a:r>
            <a:r>
              <a:rPr lang="en-US" sz="2800" dirty="0" err="1">
                <a:sym typeface="Wingdings" panose="05000000000000000000" pitchFamily="2" charset="2"/>
              </a:rPr>
              <a:t>arbejdet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br>
              <a:rPr lang="en-US" sz="2800" dirty="0"/>
            </a:b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Mange sub-</a:t>
            </a:r>
            <a:r>
              <a:rPr lang="en-US" sz="2800" dirty="0" err="1"/>
              <a:t>moduler</a:t>
            </a:r>
            <a:r>
              <a:rPr lang="en-US" sz="2800" dirty="0"/>
              <a:t> -&gt;</a:t>
            </a:r>
            <a:br>
              <a:rPr lang="en-US" sz="2800" dirty="0"/>
            </a:br>
            <a:r>
              <a:rPr lang="en-US" sz="2800" dirty="0"/>
              <a:t>Grundig </a:t>
            </a:r>
            <a:r>
              <a:rPr lang="en-US" sz="2800" dirty="0" err="1"/>
              <a:t>koordinering</a:t>
            </a:r>
            <a:r>
              <a:rPr lang="en-US" sz="2800" dirty="0"/>
              <a:t> </a:t>
            </a:r>
            <a:r>
              <a:rPr lang="en-US" sz="2800" dirty="0" err="1"/>
              <a:t>af</a:t>
            </a:r>
            <a:r>
              <a:rPr lang="en-US" sz="2800" dirty="0"/>
              <a:t> interfaces</a:t>
            </a:r>
            <a:br>
              <a:rPr lang="en-US" sz="2800" dirty="0"/>
            </a:b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Agile planer. Vi </a:t>
            </a:r>
            <a:r>
              <a:rPr lang="en-US" sz="2800" dirty="0" err="1"/>
              <a:t>kan</a:t>
            </a:r>
            <a:r>
              <a:rPr lang="en-US" sz="2800" dirty="0"/>
              <a:t> </a:t>
            </a:r>
            <a:r>
              <a:rPr lang="en-US" sz="2800" dirty="0" err="1"/>
              <a:t>hurtigt</a:t>
            </a:r>
            <a:r>
              <a:rPr lang="en-US" sz="2800" dirty="0"/>
              <a:t> </a:t>
            </a:r>
            <a:r>
              <a:rPr lang="en-US" sz="2800" dirty="0" err="1"/>
              <a:t>omstille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br>
              <a:rPr lang="en-US" sz="2800" dirty="0"/>
            </a:br>
            <a:r>
              <a:rPr lang="en-US" sz="2800" dirty="0"/>
              <a:t>(ADC </a:t>
            </a:r>
            <a:r>
              <a:rPr lang="en-US" sz="2800" dirty="0" err="1"/>
              <a:t>Resamp</a:t>
            </a:r>
            <a:r>
              <a:rPr lang="en-US" sz="2800" dirty="0"/>
              <a:t> &lt;-&gt;parallel to series)</a:t>
            </a:r>
            <a:br>
              <a:rPr lang="en-US" sz="2800" dirty="0"/>
            </a:b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Enormt</a:t>
            </a:r>
            <a:r>
              <a:rPr lang="en-US" sz="2800" dirty="0"/>
              <a:t> </a:t>
            </a:r>
            <a:r>
              <a:rPr lang="en-US" sz="2800" dirty="0" err="1"/>
              <a:t>projekt</a:t>
            </a:r>
            <a:r>
              <a:rPr lang="en-US" sz="2800" dirty="0"/>
              <a:t>, men det </a:t>
            </a:r>
            <a:r>
              <a:rPr lang="en-US" sz="2800" dirty="0" err="1"/>
              <a:t>vidste</a:t>
            </a:r>
            <a:r>
              <a:rPr lang="en-US" sz="2800" dirty="0"/>
              <a:t> vi </a:t>
            </a:r>
            <a:r>
              <a:rPr lang="en-US" sz="2800" dirty="0" err="1"/>
              <a:t>godt</a:t>
            </a:r>
            <a:r>
              <a:rPr lang="en-US" sz="2800" dirty="0"/>
              <a:t>!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</a:p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</a:t>
            </a: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F9911E2D-37CE-07F5-A501-00BA7546492E}"/>
              </a:ext>
            </a:extLst>
          </p:cNvPr>
          <p:cNvGrpSpPr/>
          <p:nvPr/>
        </p:nvGrpSpPr>
        <p:grpSpPr>
          <a:xfrm>
            <a:off x="5844512" y="2842035"/>
            <a:ext cx="2435760" cy="1187640"/>
            <a:chOff x="5844512" y="2842035"/>
            <a:chExt cx="2435760" cy="11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145AC442-D997-E559-4A9F-3396BA4FB564}"/>
                    </a:ext>
                  </a:extLst>
                </p14:cNvPr>
                <p14:cNvContentPartPr/>
                <p14:nvPr/>
              </p14:nvContentPartPr>
              <p14:xfrm>
                <a:off x="5844512" y="2842035"/>
                <a:ext cx="2435760" cy="1175040"/>
              </p14:xfrm>
            </p:contentPart>
          </mc:Choice>
          <mc:Fallback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145AC442-D997-E559-4A9F-3396BA4FB5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35872" y="2833395"/>
                  <a:ext cx="2453400" cy="11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7255962E-D7D0-A9CD-8D2D-09C75E80F29E}"/>
                    </a:ext>
                  </a:extLst>
                </p14:cNvPr>
                <p14:cNvContentPartPr/>
                <p14:nvPr/>
              </p14:nvContentPartPr>
              <p14:xfrm>
                <a:off x="7859072" y="3941475"/>
                <a:ext cx="395280" cy="88200"/>
              </p14:xfrm>
            </p:contentPart>
          </mc:Choice>
          <mc:Fallback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7255962E-D7D0-A9CD-8D2D-09C75E80F29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50072" y="3932475"/>
                  <a:ext cx="412920" cy="10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263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Thumbs Up Vector Art, Icons, and ...">
            <a:extLst>
              <a:ext uri="{FF2B5EF4-FFF2-40B4-BE49-F238E27FC236}">
                <a16:creationId xmlns:a16="http://schemas.microsoft.com/office/drawing/2014/main" id="{E9B93F00-178B-AA13-0607-91394D64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389" y="2834034"/>
            <a:ext cx="3969342" cy="396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90047-B36E-A666-B18F-42A83C36C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916" y="167417"/>
            <a:ext cx="3400168" cy="1325563"/>
          </a:xfrm>
        </p:spPr>
        <p:txBody>
          <a:bodyPr/>
          <a:lstStyle/>
          <a:p>
            <a:r>
              <a:rPr lang="en-US" dirty="0" err="1"/>
              <a:t>Konklusion</a:t>
            </a:r>
            <a:r>
              <a:rPr lang="en-US" dirty="0"/>
              <a:t> </a:t>
            </a:r>
            <a:endParaRPr lang="da-DK" dirty="0"/>
          </a:p>
        </p:txBody>
      </p:sp>
      <p:pic>
        <p:nvPicPr>
          <p:cNvPr id="10242" name="Picture 2" descr="Thumbs Up Vector Art, Icons, and ...">
            <a:extLst>
              <a:ext uri="{FF2B5EF4-FFF2-40B4-BE49-F238E27FC236}">
                <a16:creationId xmlns:a16="http://schemas.microsoft.com/office/drawing/2014/main" id="{86D66865-4F96-9ABE-228A-A0E0C9599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85" y="1877086"/>
            <a:ext cx="727126" cy="72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830101D-6ACB-26D9-FB13-24CA64580372}"/>
              </a:ext>
            </a:extLst>
          </p:cNvPr>
          <p:cNvSpPr txBox="1"/>
          <p:nvPr/>
        </p:nvSpPr>
        <p:spPr>
          <a:xfrm>
            <a:off x="2375072" y="1278649"/>
            <a:ext cx="7441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Vi </a:t>
            </a:r>
            <a:r>
              <a:rPr lang="en-US" sz="3200" dirty="0" err="1"/>
              <a:t>gik</a:t>
            </a:r>
            <a:r>
              <a:rPr lang="en-US" sz="3200" dirty="0"/>
              <a:t> </a:t>
            </a:r>
            <a:r>
              <a:rPr lang="en-US" sz="3200" dirty="0" err="1"/>
              <a:t>efter</a:t>
            </a:r>
            <a:r>
              <a:rPr lang="en-US" sz="3200" dirty="0"/>
              <a:t> </a:t>
            </a:r>
            <a:r>
              <a:rPr lang="en-US" sz="3200" dirty="0" err="1"/>
              <a:t>struben</a:t>
            </a:r>
            <a:r>
              <a:rPr lang="en-US" sz="3200" dirty="0"/>
              <a:t> </a:t>
            </a:r>
            <a:r>
              <a:rPr lang="en-US" sz="3200" dirty="0" err="1"/>
              <a:t>på</a:t>
            </a:r>
            <a:r>
              <a:rPr lang="en-US" sz="3200" dirty="0"/>
              <a:t> Rohde Schwarz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D650DD0D-33AB-1705-BEA2-83AF50681742}"/>
              </a:ext>
            </a:extLst>
          </p:cNvPr>
          <p:cNvSpPr txBox="1"/>
          <p:nvPr/>
        </p:nvSpPr>
        <p:spPr>
          <a:xfrm>
            <a:off x="543697" y="2233870"/>
            <a:ext cx="63384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Hardwaren</a:t>
            </a:r>
            <a:r>
              <a:rPr lang="en-US" sz="1800" dirty="0"/>
              <a:t> er I </a:t>
            </a:r>
            <a:r>
              <a:rPr lang="en-US" sz="1800" dirty="0" err="1"/>
              <a:t>mål</a:t>
            </a:r>
            <a:r>
              <a:rPr lang="en-US" sz="1800" dirty="0"/>
              <a:t> </a:t>
            </a:r>
            <a:r>
              <a:rPr lang="en-US" sz="1800" dirty="0" err="1"/>
              <a:t>og</a:t>
            </a:r>
            <a:r>
              <a:rPr lang="en-US" sz="1800" dirty="0"/>
              <a:t> hele </a:t>
            </a:r>
            <a:r>
              <a:rPr lang="en-US" sz="1800" dirty="0" err="1"/>
              <a:t>systemet</a:t>
            </a:r>
            <a:r>
              <a:rPr lang="en-US" sz="1800" dirty="0"/>
              <a:t> </a:t>
            </a:r>
            <a:r>
              <a:rPr lang="en-US" sz="1800" dirty="0" err="1"/>
              <a:t>virker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Softwaren halter lidt, statistik funktioner, grafer </a:t>
            </a:r>
            <a:r>
              <a:rPr lang="da-DK" dirty="0" err="1"/>
              <a:t>etc</a:t>
            </a:r>
            <a:r>
              <a:rPr lang="da-DK" dirty="0"/>
              <a:t> mangler</a:t>
            </a:r>
            <a:br>
              <a:rPr lang="da-DK" dirty="0"/>
            </a:b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Kernen i projektet spiller</a:t>
            </a:r>
            <a:br>
              <a:rPr lang="da-DK" dirty="0"/>
            </a:b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Vi har tro på målinger op til 100kHz.</a:t>
            </a:r>
            <a:br>
              <a:rPr lang="da-DK" dirty="0"/>
            </a:br>
            <a:r>
              <a:rPr lang="da-DK" dirty="0"/>
              <a:t> Ved 300kHz har vi målt 0.3% mod, 0.5grad. </a:t>
            </a:r>
            <a:br>
              <a:rPr lang="da-DK" dirty="0"/>
            </a:br>
            <a:r>
              <a:rPr lang="da-DK" dirty="0"/>
              <a:t>Kræver mere analyse af front end og bedre</a:t>
            </a:r>
            <a:br>
              <a:rPr lang="da-DK" dirty="0"/>
            </a:br>
            <a:r>
              <a:rPr lang="da-DK" dirty="0"/>
              <a:t> korrektion for 1MHz</a:t>
            </a:r>
            <a:br>
              <a:rPr lang="da-DK" dirty="0"/>
            </a:b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Prisen for vores projekt -&gt; ~4000 </a:t>
            </a:r>
            <a:r>
              <a:rPr lang="da-DK" dirty="0" err="1"/>
              <a:t>kr</a:t>
            </a:r>
            <a:r>
              <a:rPr lang="da-DK" dirty="0"/>
              <a:t> .</a:t>
            </a:r>
            <a:br>
              <a:rPr lang="da-DK" dirty="0"/>
            </a:br>
            <a:r>
              <a:rPr lang="da-DK" dirty="0"/>
              <a:t>Billigste mest skrabede </a:t>
            </a:r>
            <a:r>
              <a:rPr lang="da-DK" dirty="0" err="1"/>
              <a:t>competitor</a:t>
            </a:r>
            <a:r>
              <a:rPr lang="da-DK" dirty="0"/>
              <a:t> for 100kHz -&gt; 17500 </a:t>
            </a:r>
            <a:r>
              <a:rPr lang="da-DK" dirty="0" err="1"/>
              <a:t>kr</a:t>
            </a:r>
            <a:br>
              <a:rPr lang="da-DK" dirty="0"/>
            </a:br>
            <a:r>
              <a:rPr lang="da-DK" dirty="0"/>
              <a:t>Vores kan barberes ned til 3000kr og vil kunne meget mere.</a:t>
            </a:r>
          </a:p>
          <a:p>
            <a:br>
              <a:rPr lang="da-DK" dirty="0"/>
            </a:br>
            <a:r>
              <a:rPr lang="da-DK" dirty="0"/>
              <a:t> </a:t>
            </a:r>
          </a:p>
        </p:txBody>
      </p:sp>
      <p:pic>
        <p:nvPicPr>
          <p:cNvPr id="8" name="Picture 2" descr="Thumbs Up Vector Art, Icons, and ...">
            <a:extLst>
              <a:ext uri="{FF2B5EF4-FFF2-40B4-BE49-F238E27FC236}">
                <a16:creationId xmlns:a16="http://schemas.microsoft.com/office/drawing/2014/main" id="{16909C79-F2BA-0859-26FE-82707D2D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85" y="2834034"/>
            <a:ext cx="727126" cy="72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humbs Up Vector Art, Icons, and ...">
            <a:extLst>
              <a:ext uri="{FF2B5EF4-FFF2-40B4-BE49-F238E27FC236}">
                <a16:creationId xmlns:a16="http://schemas.microsoft.com/office/drawing/2014/main" id="{72646DA6-8C09-B2A5-7D9F-B67ADF2A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85" y="3526663"/>
            <a:ext cx="727126" cy="72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humbs Up Vector Art, Icons, and ...">
            <a:extLst>
              <a:ext uri="{FF2B5EF4-FFF2-40B4-BE49-F238E27FC236}">
                <a16:creationId xmlns:a16="http://schemas.microsoft.com/office/drawing/2014/main" id="{15AB7CA2-EFA5-EFD7-9359-F05C5C703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460" y="5003925"/>
            <a:ext cx="727126" cy="72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66F043B-9756-07A2-D98C-D1C8EDC58A84}"/>
              </a:ext>
            </a:extLst>
          </p:cNvPr>
          <p:cNvSpPr txBox="1"/>
          <p:nvPr/>
        </p:nvSpPr>
        <p:spPr>
          <a:xfrm>
            <a:off x="2461992" y="6008049"/>
            <a:ext cx="726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Vi er </a:t>
            </a:r>
            <a:r>
              <a:rPr lang="en-US" sz="3600" dirty="0" err="1"/>
              <a:t>meget</a:t>
            </a:r>
            <a:r>
              <a:rPr lang="en-US" sz="3600" dirty="0"/>
              <a:t> </a:t>
            </a:r>
            <a:r>
              <a:rPr lang="en-US" sz="3600" dirty="0" err="1"/>
              <a:t>tilfredse</a:t>
            </a:r>
            <a:r>
              <a:rPr lang="en-US" sz="3600" dirty="0"/>
              <a:t> med </a:t>
            </a:r>
            <a:r>
              <a:rPr lang="en-US" sz="3600" dirty="0" err="1"/>
              <a:t>projektet</a:t>
            </a:r>
            <a:r>
              <a:rPr lang="en-US" sz="3600" dirty="0"/>
              <a:t>!!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174935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B9A7D-F56B-28C4-1926-C4170AB1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776" y="91440"/>
            <a:ext cx="2060448" cy="996379"/>
          </a:xfrm>
        </p:spPr>
        <p:txBody>
          <a:bodyPr/>
          <a:lstStyle/>
          <a:p>
            <a:pPr algn="ctr"/>
            <a:r>
              <a:rPr lang="en-US"/>
              <a:t>Agenda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165A441E-CEF6-EFFD-8921-5C8C9C9D097E}"/>
              </a:ext>
            </a:extLst>
          </p:cNvPr>
          <p:cNvSpPr txBox="1"/>
          <p:nvPr/>
        </p:nvSpPr>
        <p:spPr>
          <a:xfrm>
            <a:off x="2267712" y="519105"/>
            <a:ext cx="86045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Introduktion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Baggrund</a:t>
            </a:r>
            <a:r>
              <a:rPr lang="en-US" sz="4000" dirty="0"/>
              <a:t> </a:t>
            </a:r>
            <a:r>
              <a:rPr lang="en-US" sz="4000" dirty="0" err="1"/>
              <a:t>og</a:t>
            </a:r>
            <a:r>
              <a:rPr lang="en-US" sz="4000" dirty="0"/>
              <a:t> </a:t>
            </a:r>
            <a:r>
              <a:rPr lang="en-US" sz="4000" dirty="0" err="1"/>
              <a:t>målet</a:t>
            </a:r>
            <a:r>
              <a:rPr lang="en-US" sz="4000" dirty="0"/>
              <a:t> med </a:t>
            </a:r>
            <a:r>
              <a:rPr lang="en-US" sz="4000" dirty="0" err="1"/>
              <a:t>projektet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Måleprincip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Moduler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Nyt</a:t>
            </a:r>
            <a:r>
              <a:rPr lang="en-US" sz="4000" dirty="0"/>
              <a:t> </a:t>
            </a:r>
            <a:r>
              <a:rPr lang="en-US" sz="4000" dirty="0" err="1"/>
              <a:t>siden</a:t>
            </a:r>
            <a:r>
              <a:rPr lang="en-US" sz="4000" dirty="0"/>
              <a:t> </a:t>
            </a:r>
            <a:r>
              <a:rPr lang="en-US" sz="4000" dirty="0" err="1"/>
              <a:t>aflevering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Konklusion</a:t>
            </a:r>
            <a:r>
              <a:rPr lang="en-US" sz="4000" dirty="0"/>
              <a:t> </a:t>
            </a:r>
            <a:endParaRPr lang="da-DK" sz="4000" dirty="0"/>
          </a:p>
        </p:txBody>
      </p:sp>
    </p:spTree>
    <p:extLst>
      <p:ext uri="{BB962C8B-B14F-4D97-AF65-F5344CB8AC3E}">
        <p14:creationId xmlns:p14="http://schemas.microsoft.com/office/powerpoint/2010/main" val="344283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478F2-6B61-CED5-3306-38898818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782" y="-30517"/>
            <a:ext cx="6720840" cy="740664"/>
          </a:xfrm>
        </p:spPr>
        <p:txBody>
          <a:bodyPr>
            <a:normAutofit/>
          </a:bodyPr>
          <a:lstStyle/>
          <a:p>
            <a:r>
              <a:rPr lang="en-US" dirty="0" err="1"/>
              <a:t>Baggrund</a:t>
            </a:r>
            <a:r>
              <a:rPr lang="en-US" dirty="0"/>
              <a:t> for </a:t>
            </a:r>
            <a:r>
              <a:rPr lang="en-US" dirty="0" err="1"/>
              <a:t>projektet</a:t>
            </a:r>
            <a:endParaRPr lang="da-DK" dirty="0"/>
          </a:p>
        </p:txBody>
      </p:sp>
      <p:pic>
        <p:nvPicPr>
          <p:cNvPr id="2050" name="Picture 2" descr="Trescal Logo">
            <a:extLst>
              <a:ext uri="{FF2B5EF4-FFF2-40B4-BE49-F238E27FC236}">
                <a16:creationId xmlns:a16="http://schemas.microsoft.com/office/drawing/2014/main" id="{DEABFB3E-1A7C-1870-6A88-5C660FD8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08" y="1307085"/>
            <a:ext cx="3153454" cy="9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undfos effektive ...">
            <a:extLst>
              <a:ext uri="{FF2B5EF4-FFF2-40B4-BE49-F238E27FC236}">
                <a16:creationId xmlns:a16="http://schemas.microsoft.com/office/drawing/2014/main" id="{10860CF9-4A32-AB45-0F6B-8E69A257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81" y="3561422"/>
            <a:ext cx="3660644" cy="168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lass-D amplifier - Wikipedia">
            <a:extLst>
              <a:ext uri="{FF2B5EF4-FFF2-40B4-BE49-F238E27FC236}">
                <a16:creationId xmlns:a16="http://schemas.microsoft.com/office/drawing/2014/main" id="{89D1582A-A065-214B-FCA6-2B206D902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81" y="924090"/>
            <a:ext cx="4527999" cy="168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gen tilgængelig billedbeskrivelse.">
            <a:extLst>
              <a:ext uri="{FF2B5EF4-FFF2-40B4-BE49-F238E27FC236}">
                <a16:creationId xmlns:a16="http://schemas.microsoft.com/office/drawing/2014/main" id="{E4159916-7058-7BAB-9049-DA2292ADD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41" y="3149246"/>
            <a:ext cx="4274544" cy="320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55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72431-E09E-0305-C051-A61945D2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423" y="18255"/>
            <a:ext cx="3965154" cy="741909"/>
          </a:xfrm>
        </p:spPr>
        <p:txBody>
          <a:bodyPr/>
          <a:lstStyle/>
          <a:p>
            <a:r>
              <a:rPr lang="en-US" dirty="0" err="1"/>
              <a:t>Mål</a:t>
            </a:r>
            <a:r>
              <a:rPr lang="en-US" dirty="0"/>
              <a:t> for </a:t>
            </a:r>
            <a:r>
              <a:rPr lang="en-US" dirty="0" err="1"/>
              <a:t>projektet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4568779-D95E-129C-D08C-15CCA21F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608" y="3149305"/>
            <a:ext cx="3160691" cy="3498897"/>
          </a:xfrm>
          <a:prstGeom prst="rect">
            <a:avLst/>
          </a:prstGeom>
        </p:spPr>
      </p:pic>
      <p:pic>
        <p:nvPicPr>
          <p:cNvPr id="3074" name="Picture 2" descr="Understanding the Frequency Characteristics of Capacitors, Relative to ESR  and ESL | Dealing with Noise Using Capacitors | TechWeb">
            <a:extLst>
              <a:ext uri="{FF2B5EF4-FFF2-40B4-BE49-F238E27FC236}">
                <a16:creationId xmlns:a16="http://schemas.microsoft.com/office/drawing/2014/main" id="{0B8E035F-EF80-83E7-DBEC-072113D17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29" y="575391"/>
            <a:ext cx="5115133" cy="294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DA348B15-F926-1C59-76CD-BDDC2A09DF02}"/>
              </a:ext>
            </a:extLst>
          </p:cNvPr>
          <p:cNvSpPr txBox="1"/>
          <p:nvPr/>
        </p:nvSpPr>
        <p:spPr>
          <a:xfrm>
            <a:off x="561860" y="1520328"/>
            <a:ext cx="4651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Frekvensrespons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Gøre ”specielle” funktioner tilgængelige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”Højere” båndbredde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Mindre præcision er OK. Et kompromis.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Gøre impedans </a:t>
            </a:r>
            <a:r>
              <a:rPr lang="da-DK" dirty="0" err="1"/>
              <a:t>analyzer</a:t>
            </a:r>
            <a:r>
              <a:rPr lang="da-DK" dirty="0"/>
              <a:t> tilgængelige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Gør det bruger venligt, nemt, billigt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Pris = samme som </a:t>
            </a:r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 err="1"/>
              <a:t>level</a:t>
            </a:r>
            <a:r>
              <a:rPr lang="da-DK" dirty="0"/>
              <a:t> </a:t>
            </a:r>
            <a:r>
              <a:rPr lang="da-DK" dirty="0" err="1"/>
              <a:t>scope</a:t>
            </a:r>
            <a:r>
              <a:rPr lang="da-DK" dirty="0"/>
              <a:t>, DMM</a:t>
            </a:r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C86CCAC4-668B-5958-361F-1F10C1215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097" y="4218960"/>
            <a:ext cx="4696480" cy="2438740"/>
          </a:xfrm>
          <a:prstGeom prst="rect">
            <a:avLst/>
          </a:prstGeom>
        </p:spPr>
      </p:pic>
      <p:grpSp>
        <p:nvGrpSpPr>
          <p:cNvPr id="16" name="Gruppe 15">
            <a:extLst>
              <a:ext uri="{FF2B5EF4-FFF2-40B4-BE49-F238E27FC236}">
                <a16:creationId xmlns:a16="http://schemas.microsoft.com/office/drawing/2014/main" id="{13C174AE-0DCB-EC28-6D70-F8E24B9B4426}"/>
              </a:ext>
            </a:extLst>
          </p:cNvPr>
          <p:cNvGrpSpPr/>
          <p:nvPr/>
        </p:nvGrpSpPr>
        <p:grpSpPr>
          <a:xfrm>
            <a:off x="4891307" y="1744833"/>
            <a:ext cx="3686400" cy="2408040"/>
            <a:chOff x="4891307" y="1744833"/>
            <a:chExt cx="3686400" cy="240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9DA9A527-EF45-B789-4116-F57AD48C6101}"/>
                    </a:ext>
                  </a:extLst>
                </p14:cNvPr>
                <p14:cNvContentPartPr/>
                <p14:nvPr/>
              </p14:nvContentPartPr>
              <p14:xfrm>
                <a:off x="4891307" y="1744833"/>
                <a:ext cx="2844360" cy="249480"/>
              </p14:xfrm>
            </p:contentPart>
          </mc:Choice>
          <mc:Fallback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9DA9A527-EF45-B789-4116-F57AD48C61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82667" y="1735833"/>
                  <a:ext cx="2862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DDABE09F-37D8-57DA-C2EE-A874BE4B8703}"/>
                    </a:ext>
                  </a:extLst>
                </p14:cNvPr>
                <p14:cNvContentPartPr/>
                <p14:nvPr/>
              </p14:nvContentPartPr>
              <p14:xfrm>
                <a:off x="4913267" y="1993593"/>
                <a:ext cx="3664440" cy="1940040"/>
              </p14:xfrm>
            </p:contentPart>
          </mc:Choice>
          <mc:Fallback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DDABE09F-37D8-57DA-C2EE-A874BE4B87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04627" y="1984953"/>
                  <a:ext cx="3682080" cy="19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EBE45EC7-52E6-591C-A3FF-F9F546CFA7DA}"/>
                    </a:ext>
                  </a:extLst>
                </p14:cNvPr>
                <p14:cNvContentPartPr/>
                <p14:nvPr/>
              </p14:nvContentPartPr>
              <p14:xfrm>
                <a:off x="4891307" y="1993593"/>
                <a:ext cx="1378800" cy="2159280"/>
              </p14:xfrm>
            </p:contentPart>
          </mc:Choice>
          <mc:Fallback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EBE45EC7-52E6-591C-A3FF-F9F546CFA7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82667" y="1984953"/>
                  <a:ext cx="1396440" cy="217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065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C243F-2273-5C4A-9C96-C85C2C4F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337" y="2678667"/>
            <a:ext cx="6069376" cy="1325563"/>
          </a:xfrm>
        </p:spPr>
        <p:txBody>
          <a:bodyPr/>
          <a:lstStyle/>
          <a:p>
            <a:r>
              <a:rPr lang="en-US" dirty="0"/>
              <a:t>Demo.. Kom op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prøv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008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D5A8B4E-AC1C-8922-CC9B-05E05595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488" y="288007"/>
            <a:ext cx="3227024" cy="725545"/>
          </a:xfrm>
        </p:spPr>
        <p:txBody>
          <a:bodyPr/>
          <a:lstStyle/>
          <a:p>
            <a:r>
              <a:rPr lang="en-US" dirty="0" err="1"/>
              <a:t>Måleprincip</a:t>
            </a:r>
            <a:endParaRPr lang="da-DK" dirty="0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BEDA1576-69EE-B920-2E0A-483C62DFBBEE}"/>
              </a:ext>
            </a:extLst>
          </p:cNvPr>
          <p:cNvSpPr txBox="1"/>
          <p:nvPr/>
        </p:nvSpPr>
        <p:spPr>
          <a:xfrm>
            <a:off x="980499" y="822590"/>
            <a:ext cx="2330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I-V Method</a:t>
            </a:r>
            <a:endParaRPr lang="da-DK" sz="3600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ED327603-6C6A-FC5A-4226-FF410A2C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" y="1359938"/>
            <a:ext cx="4874847" cy="3804759"/>
          </a:xfrm>
          <a:prstGeom prst="rect">
            <a:avLst/>
          </a:prstGeom>
        </p:spPr>
      </p:pic>
      <p:pic>
        <p:nvPicPr>
          <p:cNvPr id="4098" name="Picture 2" descr="The DFT and the DTFT » Steve on Image Processing with MATLAB - MATLAB &amp;  Simulink">
            <a:extLst>
              <a:ext uri="{FF2B5EF4-FFF2-40B4-BE49-F238E27FC236}">
                <a16:creationId xmlns:a16="http://schemas.microsoft.com/office/drawing/2014/main" id="{18AE56B5-BDF3-8BA9-B8C3-9C36263D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79" y="1569639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D69A335B-AFDD-4599-4620-628E0646DFF1}"/>
              </a:ext>
            </a:extLst>
          </p:cNvPr>
          <p:cNvSpPr txBox="1"/>
          <p:nvPr/>
        </p:nvSpPr>
        <p:spPr>
          <a:xfrm>
            <a:off x="9066882" y="1002536"/>
            <a:ext cx="968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DFT</a:t>
            </a:r>
            <a:endParaRPr lang="da-DK" sz="3600" dirty="0"/>
          </a:p>
        </p:txBody>
      </p: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C66BCEEA-CC49-021C-F875-DAD441035EBE}"/>
              </a:ext>
            </a:extLst>
          </p:cNvPr>
          <p:cNvGrpSpPr/>
          <p:nvPr/>
        </p:nvGrpSpPr>
        <p:grpSpPr>
          <a:xfrm>
            <a:off x="4847027" y="3108058"/>
            <a:ext cx="2158560" cy="527760"/>
            <a:chOff x="4847027" y="3438564"/>
            <a:chExt cx="2158560" cy="5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CC3BD4A2-196F-8CE9-99A0-CF9EE5F4C4D7}"/>
                    </a:ext>
                  </a:extLst>
                </p14:cNvPr>
                <p14:cNvContentPartPr/>
                <p14:nvPr/>
              </p14:nvContentPartPr>
              <p14:xfrm>
                <a:off x="4847027" y="3438564"/>
                <a:ext cx="2158560" cy="308520"/>
              </p14:xfrm>
            </p:contentPart>
          </mc:Choice>
          <mc:Fallback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CC3BD4A2-196F-8CE9-99A0-CF9EE5F4C4D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38387" y="3429564"/>
                  <a:ext cx="2176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55919CB6-07C5-62B7-1AEE-DFC78E6914F6}"/>
                    </a:ext>
                  </a:extLst>
                </p14:cNvPr>
                <p14:cNvContentPartPr/>
                <p14:nvPr/>
              </p14:nvContentPartPr>
              <p14:xfrm>
                <a:off x="6665027" y="3771924"/>
                <a:ext cx="329760" cy="194400"/>
              </p14:xfrm>
            </p:contentPart>
          </mc:Choice>
          <mc:Fallback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55919CB6-07C5-62B7-1AEE-DFC78E6914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56387" y="3762924"/>
                  <a:ext cx="34740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D16EFF7E-10C0-2E5E-CB4A-B4D0CE6D18F3}"/>
              </a:ext>
            </a:extLst>
          </p:cNvPr>
          <p:cNvGrpSpPr/>
          <p:nvPr/>
        </p:nvGrpSpPr>
        <p:grpSpPr>
          <a:xfrm>
            <a:off x="7137707" y="5386884"/>
            <a:ext cx="774360" cy="853200"/>
            <a:chOff x="7137707" y="5386884"/>
            <a:chExt cx="774360" cy="85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649C17B1-B990-9583-7FCD-BD94FE200A7B}"/>
                    </a:ext>
                  </a:extLst>
                </p14:cNvPr>
                <p14:cNvContentPartPr/>
                <p14:nvPr/>
              </p14:nvContentPartPr>
              <p14:xfrm>
                <a:off x="7137707" y="5386884"/>
                <a:ext cx="774360" cy="717840"/>
              </p14:xfrm>
            </p:contentPart>
          </mc:Choice>
          <mc:Fallback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649C17B1-B990-9583-7FCD-BD94FE200A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28707" y="5378244"/>
                  <a:ext cx="79200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3CED7C9A-BDEC-328E-020C-D07C876D469D}"/>
                    </a:ext>
                  </a:extLst>
                </p14:cNvPr>
                <p14:cNvContentPartPr/>
                <p14:nvPr/>
              </p14:nvContentPartPr>
              <p14:xfrm>
                <a:off x="7160747" y="6070164"/>
                <a:ext cx="140400" cy="169920"/>
              </p14:xfrm>
            </p:contentPart>
          </mc:Choice>
          <mc:Fallback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3CED7C9A-BDEC-328E-020C-D07C876D46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51747" y="6061524"/>
                  <a:ext cx="158040" cy="187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Billede 18">
            <a:extLst>
              <a:ext uri="{FF2B5EF4-FFF2-40B4-BE49-F238E27FC236}">
                <a16:creationId xmlns:a16="http://schemas.microsoft.com/office/drawing/2014/main" id="{B23E2580-3720-DFC9-2037-A65EB5B092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78239" y="5311274"/>
            <a:ext cx="3952109" cy="129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2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43540-D0C6-6CC6-B594-E1BD5099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584" y="0"/>
            <a:ext cx="1794831" cy="637410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19669EE-A854-8413-F6E4-87975065C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8" y="838536"/>
            <a:ext cx="11466094" cy="5180928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27DE39C-F487-FD51-AFA4-6FCD71A4C7D9}"/>
              </a:ext>
            </a:extLst>
          </p:cNvPr>
          <p:cNvSpPr txBox="1"/>
          <p:nvPr/>
        </p:nvSpPr>
        <p:spPr>
          <a:xfrm>
            <a:off x="551372" y="6220590"/>
            <a:ext cx="1159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Vi </a:t>
            </a:r>
            <a:r>
              <a:rPr lang="en-US" sz="2400" dirty="0" err="1">
                <a:solidFill>
                  <a:srgbClr val="FF0000"/>
                </a:solidFill>
              </a:rPr>
              <a:t>har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designet</a:t>
            </a:r>
            <a:r>
              <a:rPr lang="en-US" sz="2400" dirty="0">
                <a:solidFill>
                  <a:srgbClr val="FF0000"/>
                </a:solidFill>
              </a:rPr>
              <a:t> hele </a:t>
            </a:r>
            <a:r>
              <a:rPr lang="en-US" sz="2400" dirty="0" err="1">
                <a:solidFill>
                  <a:srgbClr val="FF0000"/>
                </a:solidFill>
              </a:rPr>
              <a:t>systemet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fra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bunden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af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fra</a:t>
            </a:r>
            <a:r>
              <a:rPr lang="en-US" sz="2400" dirty="0">
                <a:solidFill>
                  <a:srgbClr val="FF0000"/>
                </a:solidFill>
              </a:rPr>
              <a:t> DUT signaler </a:t>
            </a:r>
            <a:r>
              <a:rPr lang="en-US" sz="2400" dirty="0" err="1">
                <a:solidFill>
                  <a:srgbClr val="FF0000"/>
                </a:solidFill>
              </a:rPr>
              <a:t>til</a:t>
            </a:r>
            <a:r>
              <a:rPr lang="en-US" sz="2400" dirty="0">
                <a:solidFill>
                  <a:srgbClr val="FF0000"/>
                </a:solidFill>
              </a:rPr>
              <a:t> de vises </a:t>
            </a:r>
            <a:r>
              <a:rPr lang="en-US" sz="2400" dirty="0" err="1">
                <a:solidFill>
                  <a:srgbClr val="FF0000"/>
                </a:solidFill>
              </a:rPr>
              <a:t>på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skærmen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  <a:endParaRPr lang="da-D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8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E7FA037-FD41-AC5B-008C-5B8DDE0DE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31" y="46292"/>
            <a:ext cx="7666414" cy="66464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8681EA9-21F6-9FEA-CC4C-A3737E34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292"/>
            <a:ext cx="5460235" cy="692494"/>
          </a:xfrm>
        </p:spPr>
        <p:txBody>
          <a:bodyPr>
            <a:normAutofit fontScale="90000"/>
          </a:bodyPr>
          <a:lstStyle/>
          <a:p>
            <a:r>
              <a:rPr lang="en-US" dirty="0"/>
              <a:t>Analog Front End Modul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EC5832B8-2E0B-2496-FD8B-DA8943B41C92}"/>
                  </a:ext>
                </a:extLst>
              </p14:cNvPr>
              <p14:cNvContentPartPr/>
              <p14:nvPr/>
            </p14:nvContentPartPr>
            <p14:xfrm>
              <a:off x="10113107" y="5107233"/>
              <a:ext cx="491040" cy="610560"/>
            </p14:xfrm>
          </p:contentPart>
        </mc:Choice>
        <mc:Fallback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EC5832B8-2E0B-2496-FD8B-DA8943B41C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04467" y="5098233"/>
                <a:ext cx="508680" cy="6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954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AD638E6-39F7-498A-2101-982B6AA5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26" y="0"/>
            <a:ext cx="1026134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F5C6A0-BB4D-EED6-0F0E-0FDCE000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7" y="111738"/>
            <a:ext cx="6377848" cy="714528"/>
          </a:xfrm>
        </p:spPr>
        <p:txBody>
          <a:bodyPr/>
          <a:lstStyle/>
          <a:p>
            <a:r>
              <a:rPr lang="en-US" dirty="0"/>
              <a:t>Sample Control Module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534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1274</Words>
  <Application>Microsoft Office PowerPoint</Application>
  <PresentationFormat>Widescreen</PresentationFormat>
  <Paragraphs>158</Paragraphs>
  <Slides>17</Slides>
  <Notes>12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Wingdings</vt:lpstr>
      <vt:lpstr>Office-tema</vt:lpstr>
      <vt:lpstr>PowerPoint-præsentation</vt:lpstr>
      <vt:lpstr>Agenda</vt:lpstr>
      <vt:lpstr>Baggrund for projektet</vt:lpstr>
      <vt:lpstr>Mål for projektet</vt:lpstr>
      <vt:lpstr>Demo.. Kom op og prøv </vt:lpstr>
      <vt:lpstr>Måleprincip</vt:lpstr>
      <vt:lpstr>System</vt:lpstr>
      <vt:lpstr>Analog Front End Modul</vt:lpstr>
      <vt:lpstr>Sample Control Module</vt:lpstr>
      <vt:lpstr>Main Processor Module</vt:lpstr>
      <vt:lpstr>Nyt siden aflevering</vt:lpstr>
      <vt:lpstr>Analyse af front end</vt:lpstr>
      <vt:lpstr>Open/Short kalibrering</vt:lpstr>
      <vt:lpstr>HMI</vt:lpstr>
      <vt:lpstr>Process</vt:lpstr>
      <vt:lpstr>Process 2.0</vt:lpstr>
      <vt:lpstr>Konklusion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Joachim Andersen</dc:creator>
  <cp:lastModifiedBy>Joachim Andersen</cp:lastModifiedBy>
  <cp:revision>45</cp:revision>
  <dcterms:created xsi:type="dcterms:W3CDTF">2025-01-19T15:23:31Z</dcterms:created>
  <dcterms:modified xsi:type="dcterms:W3CDTF">2025-01-19T19:29:50Z</dcterms:modified>
</cp:coreProperties>
</file>