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54" r:id="rId2"/>
    <p:sldId id="390" r:id="rId3"/>
    <p:sldId id="411" r:id="rId4"/>
    <p:sldId id="341" r:id="rId5"/>
    <p:sldId id="436" r:id="rId6"/>
    <p:sldId id="356" r:id="rId7"/>
    <p:sldId id="415" r:id="rId8"/>
    <p:sldId id="423" r:id="rId9"/>
    <p:sldId id="424" r:id="rId10"/>
    <p:sldId id="416" r:id="rId11"/>
    <p:sldId id="425" r:id="rId12"/>
    <p:sldId id="417" r:id="rId13"/>
    <p:sldId id="418" r:id="rId14"/>
    <p:sldId id="414" r:id="rId15"/>
    <p:sldId id="374" r:id="rId16"/>
    <p:sldId id="435" r:id="rId17"/>
    <p:sldId id="363" r:id="rId18"/>
    <p:sldId id="361" r:id="rId19"/>
    <p:sldId id="362" r:id="rId20"/>
    <p:sldId id="366" r:id="rId21"/>
    <p:sldId id="364" r:id="rId22"/>
    <p:sldId id="427" r:id="rId23"/>
    <p:sldId id="428" r:id="rId24"/>
    <p:sldId id="434" r:id="rId25"/>
    <p:sldId id="433" r:id="rId26"/>
    <p:sldId id="432" r:id="rId27"/>
    <p:sldId id="430" r:id="rId28"/>
    <p:sldId id="431" r:id="rId29"/>
    <p:sldId id="352" r:id="rId30"/>
    <p:sldId id="389" r:id="rId31"/>
  </p:sldIdLst>
  <p:sldSz cx="9144000" cy="5143500" type="screen16x9"/>
  <p:notesSz cx="9296400" cy="14770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80895" algn="l" rtl="0" fontAlgn="base">
      <a:spcBef>
        <a:spcPct val="0"/>
      </a:spcBef>
      <a:spcAft>
        <a:spcPct val="0"/>
      </a:spcAft>
      <a:defRPr kern="1200">
        <a:solidFill>
          <a:schemeClr val="tx1"/>
        </a:solidFill>
        <a:latin typeface="Arial" charset="0"/>
        <a:ea typeface="+mn-ea"/>
        <a:cs typeface="+mn-cs"/>
      </a:defRPr>
    </a:lvl2pPr>
    <a:lvl3pPr marL="761790" algn="l" rtl="0" fontAlgn="base">
      <a:spcBef>
        <a:spcPct val="0"/>
      </a:spcBef>
      <a:spcAft>
        <a:spcPct val="0"/>
      </a:spcAft>
      <a:defRPr kern="1200">
        <a:solidFill>
          <a:schemeClr val="tx1"/>
        </a:solidFill>
        <a:latin typeface="Arial" charset="0"/>
        <a:ea typeface="+mn-ea"/>
        <a:cs typeface="+mn-cs"/>
      </a:defRPr>
    </a:lvl3pPr>
    <a:lvl4pPr marL="1142683" algn="l" rtl="0" fontAlgn="base">
      <a:spcBef>
        <a:spcPct val="0"/>
      </a:spcBef>
      <a:spcAft>
        <a:spcPct val="0"/>
      </a:spcAft>
      <a:defRPr kern="1200">
        <a:solidFill>
          <a:schemeClr val="tx1"/>
        </a:solidFill>
        <a:latin typeface="Arial" charset="0"/>
        <a:ea typeface="+mn-ea"/>
        <a:cs typeface="+mn-cs"/>
      </a:defRPr>
    </a:lvl4pPr>
    <a:lvl5pPr marL="1523573" algn="l" rtl="0" fontAlgn="base">
      <a:spcBef>
        <a:spcPct val="0"/>
      </a:spcBef>
      <a:spcAft>
        <a:spcPct val="0"/>
      </a:spcAft>
      <a:defRPr kern="1200">
        <a:solidFill>
          <a:schemeClr val="tx1"/>
        </a:solidFill>
        <a:latin typeface="Arial" charset="0"/>
        <a:ea typeface="+mn-ea"/>
        <a:cs typeface="+mn-cs"/>
      </a:defRPr>
    </a:lvl5pPr>
    <a:lvl6pPr marL="1904467" algn="l" defTabSz="761790" rtl="0" eaLnBrk="1" latinLnBrk="0" hangingPunct="1">
      <a:defRPr kern="1200">
        <a:solidFill>
          <a:schemeClr val="tx1"/>
        </a:solidFill>
        <a:latin typeface="Arial" charset="0"/>
        <a:ea typeface="+mn-ea"/>
        <a:cs typeface="+mn-cs"/>
      </a:defRPr>
    </a:lvl6pPr>
    <a:lvl7pPr marL="2285362" algn="l" defTabSz="761790" rtl="0" eaLnBrk="1" latinLnBrk="0" hangingPunct="1">
      <a:defRPr kern="1200">
        <a:solidFill>
          <a:schemeClr val="tx1"/>
        </a:solidFill>
        <a:latin typeface="Arial" charset="0"/>
        <a:ea typeface="+mn-ea"/>
        <a:cs typeface="+mn-cs"/>
      </a:defRPr>
    </a:lvl7pPr>
    <a:lvl8pPr marL="2666253" algn="l" defTabSz="761790" rtl="0" eaLnBrk="1" latinLnBrk="0" hangingPunct="1">
      <a:defRPr kern="1200">
        <a:solidFill>
          <a:schemeClr val="tx1"/>
        </a:solidFill>
        <a:latin typeface="Arial" charset="0"/>
        <a:ea typeface="+mn-ea"/>
        <a:cs typeface="+mn-cs"/>
      </a:defRPr>
    </a:lvl8pPr>
    <a:lvl9pPr marL="3047146" algn="l" defTabSz="76179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0C94460-EEEF-4B27-B71B-4E66BF022442}">
          <p14:sldIdLst>
            <p14:sldId id="354"/>
            <p14:sldId id="390"/>
            <p14:sldId id="411"/>
            <p14:sldId id="341"/>
          </p14:sldIdLst>
        </p14:section>
        <p14:section name="MC/DC" id="{642EB1E3-92C5-4CA9-B536-0C34F07DEEAF}">
          <p14:sldIdLst>
            <p14:sldId id="436"/>
            <p14:sldId id="356"/>
            <p14:sldId id="415"/>
            <p14:sldId id="423"/>
            <p14:sldId id="424"/>
            <p14:sldId id="416"/>
            <p14:sldId id="425"/>
            <p14:sldId id="417"/>
            <p14:sldId id="418"/>
            <p14:sldId id="414"/>
          </p14:sldIdLst>
        </p14:section>
        <p14:section name="Implementation" id="{C12E1857-67CA-4469-B7B7-72D47E9CC9C4}">
          <p14:sldIdLst>
            <p14:sldId id="374"/>
            <p14:sldId id="435"/>
          </p14:sldIdLst>
        </p14:section>
        <p14:section name="Bitmask Instrumentation" id="{0DFA0186-2818-400E-96A0-5C578827B506}">
          <p14:sldIdLst>
            <p14:sldId id="363"/>
            <p14:sldId id="361"/>
            <p14:sldId id="362"/>
            <p14:sldId id="366"/>
          </p14:sldIdLst>
        </p14:section>
        <p14:section name="Regions" id="{81D0C745-B7EC-47BB-AAB6-24DF03D13C30}">
          <p14:sldIdLst>
            <p14:sldId id="364"/>
          </p14:sldIdLst>
        </p14:section>
        <p14:section name="Visualization" id="{82DF0446-E885-400C-A797-88204F8AC863}">
          <p14:sldIdLst>
            <p14:sldId id="427"/>
            <p14:sldId id="428"/>
            <p14:sldId id="434"/>
            <p14:sldId id="433"/>
            <p14:sldId id="432"/>
            <p14:sldId id="430"/>
            <p14:sldId id="431"/>
          </p14:sldIdLst>
        </p14:section>
        <p14:section name="Wrapup" id="{86968BD1-94BE-4CD5-9160-901191DA7B37}">
          <p14:sldIdLst>
            <p14:sldId id="352"/>
            <p14:sldId id="389"/>
          </p14:sldIdLst>
        </p14:section>
      </p14:sectionLst>
    </p:ext>
    <p:ext uri="{EFAFB233-063F-42B5-8137-9DF3F51BA10A}">
      <p15:sldGuideLst xmlns:p15="http://schemas.microsoft.com/office/powerpoint/2012/main">
        <p15:guide id="1" orient="horz" pos="1620">
          <p15:clr>
            <a:srgbClr val="A4A3A4"/>
          </p15:clr>
        </p15:guide>
        <p15:guide id="2" pos="2878">
          <p15:clr>
            <a:srgbClr val="A4A3A4"/>
          </p15:clr>
        </p15:guide>
      </p15:sldGuideLst>
    </p:ext>
    <p:ext uri="{2D200454-40CA-4A62-9FC3-DE9A4176ACB9}">
      <p15:notesGuideLst xmlns:p15="http://schemas.microsoft.com/office/powerpoint/2012/main">
        <p15:guide id="1" orient="horz" pos="4652">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7" autoAdjust="0"/>
    <p:restoredTop sz="82754" autoAdjust="0"/>
  </p:normalViewPr>
  <p:slideViewPr>
    <p:cSldViewPr snapToGrid="0">
      <p:cViewPr varScale="1">
        <p:scale>
          <a:sx n="74" d="100"/>
          <a:sy n="74" d="100"/>
        </p:scale>
        <p:origin x="1036" y="48"/>
      </p:cViewPr>
      <p:guideLst>
        <p:guide orient="horz" pos="1620"/>
        <p:guide pos="2878"/>
      </p:guideLst>
    </p:cSldViewPr>
  </p:slideViewPr>
  <p:outlineViewPr>
    <p:cViewPr>
      <p:scale>
        <a:sx n="33" d="100"/>
        <a:sy n="33" d="100"/>
      </p:scale>
      <p:origin x="0" y="172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4152" y="-106"/>
      </p:cViewPr>
      <p:guideLst>
        <p:guide orient="horz" pos="4652"/>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2883" name="Rectangle 3"/>
          <p:cNvSpPr>
            <a:spLocks noGrp="1" noChangeArrowheads="1"/>
          </p:cNvSpPr>
          <p:nvPr>
            <p:ph type="dt" sz="quarter"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22884" name="Rectangle 4"/>
          <p:cNvSpPr>
            <a:spLocks noGrp="1" noChangeArrowheads="1"/>
          </p:cNvSpPr>
          <p:nvPr>
            <p:ph type="ftr" sz="quarter" idx="2"/>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2885" name="Rectangle 5"/>
          <p:cNvSpPr>
            <a:spLocks noGrp="1" noChangeArrowheads="1"/>
          </p:cNvSpPr>
          <p:nvPr>
            <p:ph type="sldNum" sz="quarter" idx="3"/>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8D56EAE8-38CB-4EE5-8A34-F5F49B68F2DE}" type="slidenum">
              <a:rPr lang="en-US"/>
              <a:pPr>
                <a:defRPr/>
              </a:pPr>
              <a:t>‹#›</a:t>
            </a:fld>
            <a:endParaRPr lang="en-US"/>
          </a:p>
        </p:txBody>
      </p:sp>
    </p:spTree>
    <p:extLst>
      <p:ext uri="{BB962C8B-B14F-4D97-AF65-F5344CB8AC3E}">
        <p14:creationId xmlns:p14="http://schemas.microsoft.com/office/powerpoint/2010/main" val="37230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2"/>
            <a:ext cx="4027944"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defRPr sz="1800"/>
            </a:lvl1pPr>
          </a:lstStyle>
          <a:p>
            <a:pPr>
              <a:defRPr/>
            </a:pPr>
            <a:endParaRPr lang="en-US"/>
          </a:p>
        </p:txBody>
      </p:sp>
      <p:sp>
        <p:nvSpPr>
          <p:cNvPr id="121859" name="Rectangle 3"/>
          <p:cNvSpPr>
            <a:spLocks noGrp="1" noChangeArrowheads="1"/>
          </p:cNvSpPr>
          <p:nvPr>
            <p:ph type="dt" idx="1"/>
          </p:nvPr>
        </p:nvSpPr>
        <p:spPr bwMode="auto">
          <a:xfrm>
            <a:off x="5266329" y="2"/>
            <a:ext cx="4027943" cy="737488"/>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lvl1pPr algn="r">
              <a:defRPr sz="18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74638" y="1108075"/>
            <a:ext cx="9845676" cy="55387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29854" y="7016308"/>
            <a:ext cx="7436693" cy="6645019"/>
          </a:xfrm>
          <a:prstGeom prst="rect">
            <a:avLst/>
          </a:prstGeom>
          <a:noFill/>
          <a:ln w="9525">
            <a:noFill/>
            <a:miter lim="800000"/>
            <a:headEnd/>
            <a:tailEnd/>
          </a:ln>
          <a:effectLst/>
        </p:spPr>
        <p:txBody>
          <a:bodyPr vert="horz" wrap="square" lIns="136205" tIns="68102" rIns="136205" bIns="681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1862" name="Rectangle 6"/>
          <p:cNvSpPr>
            <a:spLocks noGrp="1" noChangeArrowheads="1"/>
          </p:cNvSpPr>
          <p:nvPr>
            <p:ph type="ftr" sz="quarter" idx="4"/>
          </p:nvPr>
        </p:nvSpPr>
        <p:spPr bwMode="auto">
          <a:xfrm>
            <a:off x="0" y="14030071"/>
            <a:ext cx="4027944"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defRPr sz="1800"/>
            </a:lvl1pPr>
          </a:lstStyle>
          <a:p>
            <a:pPr>
              <a:defRPr/>
            </a:pPr>
            <a:endParaRPr lang="en-US"/>
          </a:p>
        </p:txBody>
      </p:sp>
      <p:sp>
        <p:nvSpPr>
          <p:cNvPr id="121863" name="Rectangle 7"/>
          <p:cNvSpPr>
            <a:spLocks noGrp="1" noChangeArrowheads="1"/>
          </p:cNvSpPr>
          <p:nvPr>
            <p:ph type="sldNum" sz="quarter" idx="5"/>
          </p:nvPr>
        </p:nvSpPr>
        <p:spPr bwMode="auto">
          <a:xfrm>
            <a:off x="5266329" y="14030071"/>
            <a:ext cx="4027943" cy="737488"/>
          </a:xfrm>
          <a:prstGeom prst="rect">
            <a:avLst/>
          </a:prstGeom>
          <a:noFill/>
          <a:ln w="9525">
            <a:noFill/>
            <a:miter lim="800000"/>
            <a:headEnd/>
            <a:tailEnd/>
          </a:ln>
          <a:effectLst/>
        </p:spPr>
        <p:txBody>
          <a:bodyPr vert="horz" wrap="square" lIns="136205" tIns="68102" rIns="136205" bIns="68102" numCol="1" anchor="b" anchorCtr="0" compatLnSpc="1">
            <a:prstTxWarp prst="textNoShape">
              <a:avLst/>
            </a:prstTxWarp>
          </a:bodyPr>
          <a:lstStyle>
            <a:lvl1pPr algn="r">
              <a:defRPr sz="1800"/>
            </a:lvl1pPr>
          </a:lstStyle>
          <a:p>
            <a:pPr>
              <a:defRPr/>
            </a:pPr>
            <a:fld id="{BED2394B-E06C-4DC9-BCC2-551C3DED9AAD}" type="slidenum">
              <a:rPr lang="en-US"/>
              <a:pPr>
                <a:defRPr/>
              </a:pPr>
              <a:t>‹#›</a:t>
            </a:fld>
            <a:endParaRPr lang="en-US"/>
          </a:p>
        </p:txBody>
      </p:sp>
    </p:spTree>
    <p:extLst>
      <p:ext uri="{BB962C8B-B14F-4D97-AF65-F5344CB8AC3E}">
        <p14:creationId xmlns:p14="http://schemas.microsoft.com/office/powerpoint/2010/main" val="3747035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0895" algn="l" rtl="0" eaLnBrk="0" fontAlgn="base" hangingPunct="0">
      <a:spcBef>
        <a:spcPct val="30000"/>
      </a:spcBef>
      <a:spcAft>
        <a:spcPct val="0"/>
      </a:spcAft>
      <a:defRPr sz="1000" kern="1200">
        <a:solidFill>
          <a:schemeClr val="tx1"/>
        </a:solidFill>
        <a:latin typeface="Arial" charset="0"/>
        <a:ea typeface="+mn-ea"/>
        <a:cs typeface="+mn-cs"/>
      </a:defRPr>
    </a:lvl2pPr>
    <a:lvl3pPr marL="761790" algn="l" rtl="0" eaLnBrk="0" fontAlgn="base" hangingPunct="0">
      <a:spcBef>
        <a:spcPct val="30000"/>
      </a:spcBef>
      <a:spcAft>
        <a:spcPct val="0"/>
      </a:spcAft>
      <a:defRPr sz="1000" kern="1200">
        <a:solidFill>
          <a:schemeClr val="tx1"/>
        </a:solidFill>
        <a:latin typeface="Arial" charset="0"/>
        <a:ea typeface="+mn-ea"/>
        <a:cs typeface="+mn-cs"/>
      </a:defRPr>
    </a:lvl3pPr>
    <a:lvl4pPr marL="1142683" algn="l" rtl="0" eaLnBrk="0" fontAlgn="base" hangingPunct="0">
      <a:spcBef>
        <a:spcPct val="30000"/>
      </a:spcBef>
      <a:spcAft>
        <a:spcPct val="0"/>
      </a:spcAft>
      <a:defRPr sz="1000" kern="1200">
        <a:solidFill>
          <a:schemeClr val="tx1"/>
        </a:solidFill>
        <a:latin typeface="Arial" charset="0"/>
        <a:ea typeface="+mn-ea"/>
        <a:cs typeface="+mn-cs"/>
      </a:defRPr>
    </a:lvl4pPr>
    <a:lvl5pPr marL="1523573" algn="l" rtl="0" eaLnBrk="0" fontAlgn="base" hangingPunct="0">
      <a:spcBef>
        <a:spcPct val="30000"/>
      </a:spcBef>
      <a:spcAft>
        <a:spcPct val="0"/>
      </a:spcAft>
      <a:defRPr sz="1000" kern="1200">
        <a:solidFill>
          <a:schemeClr val="tx1"/>
        </a:solidFill>
        <a:latin typeface="Arial" charset="0"/>
        <a:ea typeface="+mn-ea"/>
        <a:cs typeface="+mn-cs"/>
      </a:defRPr>
    </a:lvl5pPr>
    <a:lvl6pPr marL="1904467" algn="l" defTabSz="761790" rtl="0" eaLnBrk="1" latinLnBrk="0" hangingPunct="1">
      <a:defRPr sz="1000" kern="1200">
        <a:solidFill>
          <a:schemeClr val="tx1"/>
        </a:solidFill>
        <a:latin typeface="+mn-lt"/>
        <a:ea typeface="+mn-ea"/>
        <a:cs typeface="+mn-cs"/>
      </a:defRPr>
    </a:lvl6pPr>
    <a:lvl7pPr marL="2285362" algn="l" defTabSz="761790" rtl="0" eaLnBrk="1" latinLnBrk="0" hangingPunct="1">
      <a:defRPr sz="1000" kern="1200">
        <a:solidFill>
          <a:schemeClr val="tx1"/>
        </a:solidFill>
        <a:latin typeface="+mn-lt"/>
        <a:ea typeface="+mn-ea"/>
        <a:cs typeface="+mn-cs"/>
      </a:defRPr>
    </a:lvl7pPr>
    <a:lvl8pPr marL="2666253" algn="l" defTabSz="761790" rtl="0" eaLnBrk="1" latinLnBrk="0" hangingPunct="1">
      <a:defRPr sz="1000" kern="1200">
        <a:solidFill>
          <a:schemeClr val="tx1"/>
        </a:solidFill>
        <a:latin typeface="+mn-lt"/>
        <a:ea typeface="+mn-ea"/>
        <a:cs typeface="+mn-cs"/>
      </a:defRPr>
    </a:lvl8pPr>
    <a:lvl9pPr marL="3047146" algn="l" defTabSz="76179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a:t>
            </a:fld>
            <a:endParaRPr lang="en-US"/>
          </a:p>
        </p:txBody>
      </p:sp>
    </p:spTree>
    <p:extLst>
      <p:ext uri="{BB962C8B-B14F-4D97-AF65-F5344CB8AC3E}">
        <p14:creationId xmlns:p14="http://schemas.microsoft.com/office/powerpoint/2010/main" val="3521736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dirty="0"/>
              <a:t>Decided on LOG-based approach where the execution of each test vector is tracked in memory; this makes it very easy to use as there are no output/input files to deal with.</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0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dirty="0"/>
              <a:t>I chose not to extend the existing Counter infrastructure to track test vectors because they didn’t scale well, and when tracking test vectors, we only ever really care about whether a test vector was executed, not how many ties it was executed.  So all we really need is to track Boolean values, which we can do with bitmaps. This keeps the memory requirements very low, which is important in embedded applications.</a:t>
            </a:r>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16</a:t>
            </a:fld>
            <a:endParaRPr lang="en-US"/>
          </a:p>
        </p:txBody>
      </p:sp>
    </p:spTree>
    <p:extLst>
      <p:ext uri="{BB962C8B-B14F-4D97-AF65-F5344CB8AC3E}">
        <p14:creationId xmlns:p14="http://schemas.microsoft.com/office/powerpoint/2010/main" val="1676733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t>Minimal size is 8-bits – the size scales exponentially by </a:t>
            </a:r>
            <a:r>
              <a:rPr lang="en-US" sz="1400" i="1" dirty="0"/>
              <a:t>bits </a:t>
            </a:r>
            <a:r>
              <a:rPr lang="en-US" sz="1400" dirty="0"/>
              <a:t>rather than by </a:t>
            </a:r>
            <a:r>
              <a:rPr lang="en-US" sz="1400" i="1" dirty="0"/>
              <a:t>Counters</a:t>
            </a:r>
          </a:p>
          <a:p>
            <a:endParaRPr lang="en-US" sz="1600" dirty="0"/>
          </a:p>
          <a:p>
            <a:r>
              <a:rPr lang="en-US" sz="1600" dirty="0"/>
              <a:t>We’ll limit the number of conditions measured to </a:t>
            </a:r>
            <a:r>
              <a:rPr lang="en-US" sz="1600" b="1" dirty="0"/>
              <a:t>six </a:t>
            </a:r>
            <a:r>
              <a:rPr lang="en-US" sz="1600" dirty="0"/>
              <a:t>to keep things simple</a:t>
            </a:r>
            <a:endParaRPr lang="en-US" sz="1600" b="1" dirty="0"/>
          </a:p>
          <a:p>
            <a:r>
              <a:rPr lang="en-US" sz="1400" dirty="0"/>
              <a:t>Other vendors do this too, but this could be expandable (given a compiler option)</a:t>
            </a:r>
          </a:p>
          <a:p>
            <a:r>
              <a:rPr lang="en-US" sz="1400" dirty="0"/>
              <a:t>Most functional safety code pertinent to MC/DC has no more than 2-3 conditions at a time</a:t>
            </a:r>
          </a:p>
          <a:p>
            <a:endParaRPr lang="en-US" sz="800" dirty="0"/>
          </a:p>
          <a:p>
            <a:r>
              <a:rPr lang="en-US" sz="1600" dirty="0"/>
              <a:t>Short-circuiting means we’ll never actually have 2</a:t>
            </a:r>
            <a:r>
              <a:rPr lang="en-US" sz="1600" baseline="30000" dirty="0"/>
              <a:t>n</a:t>
            </a:r>
            <a:r>
              <a:rPr lang="en-US" sz="1600" dirty="0"/>
              <a:t> test vectors</a:t>
            </a:r>
          </a:p>
          <a:p>
            <a:pPr lvl="0"/>
            <a:r>
              <a:rPr lang="en-US" sz="1400" dirty="0"/>
              <a:t>But this object is extensible to ‘unique-cause’ languages too, where applicable</a:t>
            </a:r>
            <a:endParaRPr lang="en-US"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17</a:t>
            </a:fld>
            <a:endParaRPr lang="en-US"/>
          </a:p>
        </p:txBody>
      </p:sp>
    </p:spTree>
    <p:extLst>
      <p:ext uri="{BB962C8B-B14F-4D97-AF65-F5344CB8AC3E}">
        <p14:creationId xmlns:p14="http://schemas.microsoft.com/office/powerpoint/2010/main" val="2311995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True/False test path is also known as a “Test Vector”</a:t>
            </a:r>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18</a:t>
            </a:fld>
            <a:endParaRPr lang="en-US"/>
          </a:p>
        </p:txBody>
      </p:sp>
    </p:spTree>
    <p:extLst>
      <p:ext uri="{BB962C8B-B14F-4D97-AF65-F5344CB8AC3E}">
        <p14:creationId xmlns:p14="http://schemas.microsoft.com/office/powerpoint/2010/main" val="1699531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execution, counters and bitmaps are merged together by the profile runtime (or offline by </a:t>
            </a:r>
            <a:r>
              <a:rPr lang="en-US" sz="1600" dirty="0" err="1"/>
              <a:t>llvm-profdata</a:t>
            </a:r>
            <a:r>
              <a:rPr lang="en-US" sz="1600" dirty="0"/>
              <a:t>)</a:t>
            </a:r>
          </a:p>
          <a:p>
            <a:r>
              <a:rPr lang="en-US" sz="1400" dirty="0"/>
              <a:t>Bitmaps only require a bitwise OR operation to merge them, so there is no possibility of overflow</a:t>
            </a:r>
          </a:p>
          <a:p>
            <a:endParaRPr lang="en-US" sz="200" dirty="0"/>
          </a:p>
          <a:p>
            <a:endParaRPr lang="en-US"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20</a:t>
            </a:fld>
            <a:endParaRPr lang="en-US"/>
          </a:p>
        </p:txBody>
      </p:sp>
    </p:spTree>
    <p:extLst>
      <p:ext uri="{BB962C8B-B14F-4D97-AF65-F5344CB8AC3E}">
        <p14:creationId xmlns:p14="http://schemas.microsoft.com/office/powerpoint/2010/main" val="67956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to be able to map these bitmaps to the source code.  LLVM/clang does this through Counter Mapping Regions</a:t>
            </a:r>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21</a:t>
            </a:fld>
            <a:endParaRPr lang="en-US"/>
          </a:p>
        </p:txBody>
      </p:sp>
    </p:spTree>
    <p:extLst>
      <p:ext uri="{BB962C8B-B14F-4D97-AF65-F5344CB8AC3E}">
        <p14:creationId xmlns:p14="http://schemas.microsoft.com/office/powerpoint/2010/main" val="387046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dirty="0"/>
              <a:t>This allows </a:t>
            </a:r>
            <a:r>
              <a:rPr lang="en-US" sz="1000" dirty="0" err="1"/>
              <a:t>llvm-cov</a:t>
            </a:r>
            <a:r>
              <a:rPr lang="en-US" sz="1000" dirty="0"/>
              <a:t> to map the index value in a bitmap coverage object to an actual test vector</a:t>
            </a:r>
          </a:p>
          <a:p>
            <a:endParaRPr lang="en-US"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22</a:t>
            </a:fld>
            <a:endParaRPr lang="en-US"/>
          </a:p>
        </p:txBody>
      </p:sp>
    </p:spTree>
    <p:extLst>
      <p:ext uri="{BB962C8B-B14F-4D97-AF65-F5344CB8AC3E}">
        <p14:creationId xmlns:p14="http://schemas.microsoft.com/office/powerpoint/2010/main" val="1348271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The associated Decision’s bitmap is extracted</a:t>
            </a:r>
          </a:p>
          <a:p>
            <a:pPr lvl="0"/>
            <a:r>
              <a:rPr lang="en-US" sz="1200" dirty="0"/>
              <a:t>Each true index value represents an executed test vector</a:t>
            </a:r>
          </a:p>
          <a:p>
            <a:endParaRPr lang="en-US"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23</a:t>
            </a:fld>
            <a:endParaRPr lang="en-US"/>
          </a:p>
        </p:txBody>
      </p:sp>
    </p:spTree>
    <p:extLst>
      <p:ext uri="{BB962C8B-B14F-4D97-AF65-F5344CB8AC3E}">
        <p14:creationId xmlns:p14="http://schemas.microsoft.com/office/powerpoint/2010/main" val="210920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Each executed test vector is compared against the other test vectors to find </a:t>
            </a:r>
            <a:r>
              <a:rPr lang="en-US" sz="1200" b="1" dirty="0"/>
              <a:t>Independence Pairs</a:t>
            </a:r>
            <a:endParaRPr lang="en-US" sz="1200" dirty="0"/>
          </a:p>
          <a:p>
            <a:pPr lvl="0"/>
            <a:r>
              <a:rPr lang="en-US" sz="1200" dirty="0"/>
              <a:t>This is notably brute-force and computationally expensive, but in practice isn’t bad for 2-3 conditions</a:t>
            </a:r>
          </a:p>
          <a:p>
            <a:pPr marL="246352" lvl="0" indent="-342900">
              <a:buFont typeface="+mj-lt"/>
              <a:buAutoNum type="arabicPeriod"/>
            </a:pPr>
            <a:r>
              <a:rPr lang="en-US" sz="1300" dirty="0"/>
              <a:t>Show the </a:t>
            </a:r>
            <a:r>
              <a:rPr lang="en-US" sz="1300" b="1" dirty="0"/>
              <a:t>Independence Pair </a:t>
            </a:r>
            <a:r>
              <a:rPr lang="en-US" sz="1300" dirty="0"/>
              <a:t>found for each Condition (if available)</a:t>
            </a:r>
          </a:p>
          <a:p>
            <a:pPr lvl="1"/>
            <a:r>
              <a:rPr lang="en-US" sz="1200" dirty="0"/>
              <a:t>If Pairs are found for all Conditions, MC/DC is 100% satisfied for the Decision</a:t>
            </a:r>
          </a:p>
          <a:p>
            <a:pPr lvl="2"/>
            <a:endParaRPr lang="en-US" sz="1200" dirty="0"/>
          </a:p>
          <a:p>
            <a:pPr marL="627247" lvl="1" indent="-342900">
              <a:buFont typeface="+mj-lt"/>
              <a:buAutoNum type="arabicPeriod"/>
            </a:pPr>
            <a:endParaRPr lang="en-US" sz="1300"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24</a:t>
            </a:fld>
            <a:endParaRPr lang="en-US"/>
          </a:p>
        </p:txBody>
      </p:sp>
    </p:spTree>
    <p:extLst>
      <p:ext uri="{BB962C8B-B14F-4D97-AF65-F5344CB8AC3E}">
        <p14:creationId xmlns:p14="http://schemas.microsoft.com/office/powerpoint/2010/main" val="3298950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Each executed test vector is compared against the other test vectors to find </a:t>
            </a:r>
            <a:r>
              <a:rPr lang="en-US" sz="1200" b="1" dirty="0"/>
              <a:t>Independence Pairs</a:t>
            </a:r>
            <a:endParaRPr lang="en-US" sz="1200" dirty="0"/>
          </a:p>
          <a:p>
            <a:pPr lvl="0"/>
            <a:r>
              <a:rPr lang="en-US" sz="1200" dirty="0"/>
              <a:t>This is notably brute-force and computationally expensive, but in practice isn’t bad for 2-3 conditions</a:t>
            </a:r>
          </a:p>
          <a:p>
            <a:pPr marL="246352" lvl="0" indent="-342900">
              <a:buFont typeface="+mj-lt"/>
              <a:buAutoNum type="arabicPeriod"/>
            </a:pPr>
            <a:r>
              <a:rPr lang="en-US" sz="1300" dirty="0"/>
              <a:t>Show the </a:t>
            </a:r>
            <a:r>
              <a:rPr lang="en-US" sz="1300" b="1" dirty="0"/>
              <a:t>Independence Pair </a:t>
            </a:r>
            <a:r>
              <a:rPr lang="en-US" sz="1300" dirty="0"/>
              <a:t>found for each Condition (if available)</a:t>
            </a:r>
          </a:p>
          <a:p>
            <a:pPr lvl="1"/>
            <a:r>
              <a:rPr lang="en-US" sz="1200" dirty="0"/>
              <a:t>If Pairs are found for all Conditions, MC/DC is 100% satisfied for the Decision</a:t>
            </a:r>
          </a:p>
          <a:p>
            <a:pPr lvl="2"/>
            <a:endParaRPr lang="en-US" sz="1200" dirty="0"/>
          </a:p>
          <a:p>
            <a:pPr marL="627247" lvl="1" indent="-342900">
              <a:buFont typeface="+mj-lt"/>
              <a:buAutoNum type="arabicPeriod"/>
            </a:pPr>
            <a:endParaRPr lang="en-US" sz="1300"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25</a:t>
            </a:fld>
            <a:endParaRPr lang="en-US"/>
          </a:p>
        </p:txBody>
      </p:sp>
    </p:spTree>
    <p:extLst>
      <p:ext uri="{BB962C8B-B14F-4D97-AF65-F5344CB8AC3E}">
        <p14:creationId xmlns:p14="http://schemas.microsoft.com/office/powerpoint/2010/main" val="813483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Each executed test vector is compared against the other test vectors to find </a:t>
            </a:r>
            <a:r>
              <a:rPr lang="en-US" sz="1200" b="1" dirty="0"/>
              <a:t>Independence Pairs</a:t>
            </a:r>
            <a:endParaRPr lang="en-US" sz="1200" dirty="0"/>
          </a:p>
          <a:p>
            <a:pPr lvl="0"/>
            <a:r>
              <a:rPr lang="en-US" sz="1200" dirty="0"/>
              <a:t>This is notably brute-force and computationally expensive, but in practice isn’t bad for 2-3 conditions</a:t>
            </a:r>
          </a:p>
          <a:p>
            <a:pPr marL="246352" lvl="0" indent="-342900">
              <a:buFont typeface="+mj-lt"/>
              <a:buAutoNum type="arabicPeriod"/>
            </a:pPr>
            <a:r>
              <a:rPr lang="en-US" sz="1300" dirty="0"/>
              <a:t>Show the </a:t>
            </a:r>
            <a:r>
              <a:rPr lang="en-US" sz="1300" b="1" dirty="0"/>
              <a:t>Independence Pair </a:t>
            </a:r>
            <a:r>
              <a:rPr lang="en-US" sz="1300" dirty="0"/>
              <a:t>found for each Condition (if available)</a:t>
            </a:r>
          </a:p>
          <a:p>
            <a:pPr lvl="1"/>
            <a:r>
              <a:rPr lang="en-US" sz="1200" dirty="0"/>
              <a:t>If Pairs are found for all Conditions, MC/DC is 100% satisfied for the Decision</a:t>
            </a:r>
          </a:p>
          <a:p>
            <a:pPr lvl="2"/>
            <a:endParaRPr lang="en-US" sz="1200" dirty="0"/>
          </a:p>
          <a:p>
            <a:pPr marL="627247" lvl="1" indent="-342900">
              <a:buFont typeface="+mj-lt"/>
              <a:buAutoNum type="arabicPeriod"/>
            </a:pPr>
            <a:endParaRPr lang="en-US" sz="1300"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26</a:t>
            </a:fld>
            <a:endParaRPr lang="en-US"/>
          </a:p>
        </p:txBody>
      </p:sp>
    </p:spTree>
    <p:extLst>
      <p:ext uri="{BB962C8B-B14F-4D97-AF65-F5344CB8AC3E}">
        <p14:creationId xmlns:p14="http://schemas.microsoft.com/office/powerpoint/2010/main" val="3293843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LLVM is “Source-based”, meaning it</a:t>
            </a:r>
            <a:r>
              <a:rPr lang="en-US" baseline="0" dirty="0"/>
              <a:t> is tied directly to the source code through Abstract Syntax Trees.</a:t>
            </a:r>
          </a:p>
          <a:p>
            <a:r>
              <a:rPr lang="en-US" baseline="0" dirty="0"/>
              <a:t>A customer could easily run into a defect in code that isn’t tested.  It’s has happened that functions could be left out of test coverage only to manifest in user code.</a:t>
            </a:r>
          </a:p>
          <a:p>
            <a:endParaRPr lang="en-US" dirty="0"/>
          </a:p>
        </p:txBody>
      </p:sp>
      <p:sp>
        <p:nvSpPr>
          <p:cNvPr id="4" name="Slide Number Placeholder 3"/>
          <p:cNvSpPr>
            <a:spLocks noGrp="1"/>
          </p:cNvSpPr>
          <p:nvPr>
            <p:ph type="sldNum" sz="quarter" idx="10"/>
          </p:nvPr>
        </p:nvSpPr>
        <p:spPr/>
        <p:txBody>
          <a:bodyPr/>
          <a:lstStyle/>
          <a:p>
            <a:pPr>
              <a:defRPr/>
            </a:pPr>
            <a:fld id="{BED2394B-E06C-4DC9-BCC2-551C3DED9AAD}" type="slidenum">
              <a:rPr lang="en-US" smtClean="0"/>
              <a:pPr>
                <a:defRPr/>
              </a:pPr>
              <a:t>2</a:t>
            </a:fld>
            <a:endParaRPr lang="en-US"/>
          </a:p>
        </p:txBody>
      </p:sp>
    </p:spTree>
    <p:extLst>
      <p:ext uri="{BB962C8B-B14F-4D97-AF65-F5344CB8AC3E}">
        <p14:creationId xmlns:p14="http://schemas.microsoft.com/office/powerpoint/2010/main" val="2352727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Each executed test vector is compared against the other test vectors to find </a:t>
            </a:r>
            <a:r>
              <a:rPr lang="en-US" sz="1200" b="1" dirty="0"/>
              <a:t>Independence Pairs</a:t>
            </a:r>
            <a:endParaRPr lang="en-US" sz="1200" dirty="0"/>
          </a:p>
          <a:p>
            <a:pPr lvl="0"/>
            <a:r>
              <a:rPr lang="en-US" sz="1200" dirty="0"/>
              <a:t>This is notably brute-force and computationally expensive, but in practice isn’t bad for 2-3 conditions</a:t>
            </a:r>
          </a:p>
          <a:p>
            <a:pPr marL="246352" lvl="0" indent="-342900">
              <a:buFont typeface="+mj-lt"/>
              <a:buAutoNum type="arabicPeriod"/>
            </a:pPr>
            <a:r>
              <a:rPr lang="en-US" sz="1300" dirty="0"/>
              <a:t>Show the </a:t>
            </a:r>
            <a:r>
              <a:rPr lang="en-US" sz="1300" b="1" dirty="0"/>
              <a:t>Independence Pair </a:t>
            </a:r>
            <a:r>
              <a:rPr lang="en-US" sz="1300" dirty="0"/>
              <a:t>found for each Condition (if available)</a:t>
            </a:r>
          </a:p>
          <a:p>
            <a:pPr lvl="1"/>
            <a:r>
              <a:rPr lang="en-US" sz="1200" dirty="0"/>
              <a:t>If Pairs are found for all Conditions, MC/DC is 100% satisfied for the Decision</a:t>
            </a:r>
          </a:p>
          <a:p>
            <a:pPr lvl="2"/>
            <a:endParaRPr lang="en-US" sz="1200" dirty="0"/>
          </a:p>
          <a:p>
            <a:pPr marL="627247" lvl="1" indent="-342900">
              <a:buFont typeface="+mj-lt"/>
              <a:buAutoNum type="arabicPeriod"/>
            </a:pPr>
            <a:endParaRPr lang="en-US" sz="1300"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27</a:t>
            </a:fld>
            <a:endParaRPr lang="en-US"/>
          </a:p>
        </p:txBody>
      </p:sp>
    </p:spTree>
    <p:extLst>
      <p:ext uri="{BB962C8B-B14F-4D97-AF65-F5344CB8AC3E}">
        <p14:creationId xmlns:p14="http://schemas.microsoft.com/office/powerpoint/2010/main" val="3434354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Each executed test vector is compared against the other test vectors to find </a:t>
            </a:r>
            <a:r>
              <a:rPr lang="en-US" sz="1200" b="1" dirty="0"/>
              <a:t>Independence Pairs</a:t>
            </a:r>
            <a:endParaRPr lang="en-US" sz="1200" dirty="0"/>
          </a:p>
          <a:p>
            <a:pPr lvl="0"/>
            <a:r>
              <a:rPr lang="en-US" sz="1200" dirty="0"/>
              <a:t>This is notably brute-force and computationally expensive, but in practice isn’t bad for 2-3 conditions</a:t>
            </a:r>
          </a:p>
          <a:p>
            <a:pPr marL="246352" lvl="0" indent="-342900">
              <a:buFont typeface="+mj-lt"/>
              <a:buAutoNum type="arabicPeriod"/>
            </a:pPr>
            <a:r>
              <a:rPr lang="en-US" sz="1300" dirty="0"/>
              <a:t>Show the </a:t>
            </a:r>
            <a:r>
              <a:rPr lang="en-US" sz="1300" b="1" dirty="0"/>
              <a:t>Independence Pair </a:t>
            </a:r>
            <a:r>
              <a:rPr lang="en-US" sz="1300" dirty="0"/>
              <a:t>found for each Condition (if available)</a:t>
            </a:r>
          </a:p>
          <a:p>
            <a:pPr lvl="1"/>
            <a:r>
              <a:rPr lang="en-US" sz="1200" dirty="0"/>
              <a:t>If Pairs are found for all Conditions, MC/DC is 100% satisfied for the Decision</a:t>
            </a:r>
          </a:p>
          <a:p>
            <a:pPr lvl="2"/>
            <a:endParaRPr lang="en-US" sz="1200" dirty="0"/>
          </a:p>
          <a:p>
            <a:pPr marL="627247" lvl="1" indent="-342900">
              <a:buFont typeface="+mj-lt"/>
              <a:buAutoNum type="arabicPeriod"/>
            </a:pPr>
            <a:endParaRPr lang="en-US" sz="1300"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28</a:t>
            </a:fld>
            <a:endParaRPr lang="en-US"/>
          </a:p>
        </p:txBody>
      </p:sp>
    </p:spTree>
    <p:extLst>
      <p:ext uri="{BB962C8B-B14F-4D97-AF65-F5344CB8AC3E}">
        <p14:creationId xmlns:p14="http://schemas.microsoft.com/office/powerpoint/2010/main" val="2354326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000" b="1" i="0" u="none" strike="noStrike" kern="1200" dirty="0">
                <a:solidFill>
                  <a:schemeClr val="tx1"/>
                </a:solidFill>
                <a:effectLst/>
                <a:latin typeface="Arial" charset="0"/>
                <a:ea typeface="+mn-ea"/>
                <a:cs typeface="+mn-cs"/>
              </a:rPr>
              <a:t>Code size impact / RAM impact</a:t>
            </a:r>
          </a:p>
          <a:p>
            <a:pPr rtl="0" eaLnBrk="1" fontAlgn="t" latinLnBrk="0" hangingPunct="1"/>
            <a:r>
              <a:rPr lang="en-US" sz="1000" b="1" i="0" u="none" strike="noStrike" kern="1200" dirty="0">
                <a:solidFill>
                  <a:schemeClr val="tx1"/>
                </a:solidFill>
                <a:effectLst/>
                <a:latin typeface="Arial" charset="0"/>
                <a:ea typeface="+mn-ea"/>
                <a:cs typeface="+mn-cs"/>
              </a:rPr>
              <a:t>CMSIS </a:t>
            </a:r>
            <a:r>
              <a:rPr lang="en-US" sz="1000" b="1" i="0" u="none" strike="noStrike" kern="1200" dirty="0" err="1">
                <a:solidFill>
                  <a:schemeClr val="tx1"/>
                </a:solidFill>
                <a:effectLst/>
                <a:latin typeface="Arial" charset="0"/>
                <a:ea typeface="+mn-ea"/>
                <a:cs typeface="+mn-cs"/>
              </a:rPr>
              <a:t>MatrixFunctions</a:t>
            </a:r>
            <a:r>
              <a:rPr lang="en-US" sz="1000" b="1" i="0" u="none" strike="noStrike" kern="1200" dirty="0">
                <a:solidFill>
                  <a:schemeClr val="tx1"/>
                </a:solidFill>
                <a:effectLst/>
                <a:latin typeface="Arial" charset="0"/>
                <a:ea typeface="+mn-ea"/>
                <a:cs typeface="+mn-cs"/>
              </a:rPr>
              <a:t> 0.18%  / 0.05% </a:t>
            </a:r>
            <a:endParaRPr lang="en-US" sz="1000" b="0" i="0" u="none" strike="noStrike" kern="1200" dirty="0">
              <a:solidFill>
                <a:schemeClr val="tx1"/>
              </a:solidFill>
              <a:effectLst/>
              <a:latin typeface="Arial" charset="0"/>
              <a:ea typeface="+mn-ea"/>
              <a:cs typeface="+mn-cs"/>
            </a:endParaRPr>
          </a:p>
          <a:p>
            <a:pPr rtl="0" eaLnBrk="1" fontAlgn="t" latinLnBrk="0" hangingPunct="1"/>
            <a:r>
              <a:rPr lang="en-US" sz="1000" b="0" i="0" u="none" strike="noStrike" kern="1200" dirty="0">
                <a:solidFill>
                  <a:schemeClr val="tx1"/>
                </a:solidFill>
                <a:effectLst/>
                <a:latin typeface="Arial" charset="0"/>
                <a:ea typeface="+mn-ea"/>
                <a:cs typeface="+mn-cs"/>
              </a:rPr>
              <a:t>CMSIS </a:t>
            </a:r>
            <a:r>
              <a:rPr lang="en-US" sz="1000" b="0" i="0" u="none" strike="noStrike" kern="1200" dirty="0" err="1">
                <a:solidFill>
                  <a:schemeClr val="tx1"/>
                </a:solidFill>
                <a:effectLst/>
                <a:latin typeface="Arial" charset="0"/>
                <a:ea typeface="+mn-ea"/>
                <a:cs typeface="+mn-cs"/>
              </a:rPr>
              <a:t>MatrixFunctions</a:t>
            </a:r>
            <a:r>
              <a:rPr lang="en-US" sz="1000" b="0" i="0" u="none" strike="noStrike" kern="1200" dirty="0">
                <a:solidFill>
                  <a:schemeClr val="tx1"/>
                </a:solidFill>
                <a:effectLst/>
                <a:latin typeface="Arial" charset="0"/>
                <a:ea typeface="+mn-ea"/>
                <a:cs typeface="+mn-cs"/>
              </a:rPr>
              <a:t> (w/ Matrix Checking) 1.39% / 0.80%</a:t>
            </a:r>
          </a:p>
          <a:p>
            <a:pPr rtl="0" eaLnBrk="1" fontAlgn="t" latinLnBrk="0" hangingPunct="1"/>
            <a:r>
              <a:rPr lang="en-US" sz="1000" b="0" i="0" u="none" strike="noStrike" kern="1200" dirty="0">
                <a:solidFill>
                  <a:schemeClr val="tx1"/>
                </a:solidFill>
                <a:effectLst/>
                <a:latin typeface="Arial" charset="0"/>
                <a:ea typeface="+mn-ea"/>
                <a:cs typeface="+mn-cs"/>
              </a:rPr>
              <a:t>CMSIS </a:t>
            </a:r>
            <a:r>
              <a:rPr lang="en-US" sz="1000" b="0" i="0" u="none" strike="noStrike" kern="1200" dirty="0" err="1">
                <a:solidFill>
                  <a:schemeClr val="tx1"/>
                </a:solidFill>
                <a:effectLst/>
                <a:latin typeface="Arial" charset="0"/>
                <a:ea typeface="+mn-ea"/>
                <a:cs typeface="+mn-cs"/>
              </a:rPr>
              <a:t>FilteringFunctions</a:t>
            </a:r>
            <a:r>
              <a:rPr lang="en-US" sz="1000" b="0" i="0" u="none" strike="noStrike" kern="1200" dirty="0">
                <a:solidFill>
                  <a:schemeClr val="tx1"/>
                </a:solidFill>
                <a:effectLst/>
                <a:latin typeface="Arial" charset="0"/>
                <a:ea typeface="+mn-ea"/>
                <a:cs typeface="+mn-cs"/>
              </a:rPr>
              <a:t> 0.03% / 0.02% </a:t>
            </a:r>
          </a:p>
          <a:p>
            <a:endParaRPr lang="en-US"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29</a:t>
            </a:fld>
            <a:endParaRPr lang="en-US"/>
          </a:p>
        </p:txBody>
      </p:sp>
    </p:spTree>
    <p:extLst>
      <p:ext uri="{BB962C8B-B14F-4D97-AF65-F5344CB8AC3E}">
        <p14:creationId xmlns:p14="http://schemas.microsoft.com/office/powerpoint/2010/main" val="210326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LLVM Branch Coverage is very similar to GCOV – i.e. it’s condition-based, rather than decision-based. Thus, it is very useful and straightforward to measure.</a:t>
            </a:r>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4</a:t>
            </a:fld>
            <a:endParaRPr lang="en-US"/>
          </a:p>
        </p:txBody>
      </p:sp>
    </p:spTree>
    <p:extLst>
      <p:ext uri="{BB962C8B-B14F-4D97-AF65-F5344CB8AC3E}">
        <p14:creationId xmlns:p14="http://schemas.microsoft.com/office/powerpoint/2010/main" val="289256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2394B-E06C-4DC9-BCC2-551C3DED9AAD}" type="slidenum">
              <a:rPr lang="en-US" smtClean="0"/>
              <a:pPr>
                <a:defRPr/>
              </a:pPr>
              <a:t>5</a:t>
            </a:fld>
            <a:endParaRPr lang="en-US"/>
          </a:p>
        </p:txBody>
      </p:sp>
    </p:spTree>
    <p:extLst>
      <p:ext uri="{BB962C8B-B14F-4D97-AF65-F5344CB8AC3E}">
        <p14:creationId xmlns:p14="http://schemas.microsoft.com/office/powerpoint/2010/main" val="332182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a:t>Testing every test vector permutation scales exponentially (2</a:t>
            </a:r>
            <a:r>
              <a:rPr lang="en-US" sz="1000" baseline="30000" dirty="0"/>
              <a:t>n</a:t>
            </a:r>
            <a:r>
              <a:rPr lang="en-US" sz="1000" dirty="0"/>
              <a:t>)</a:t>
            </a:r>
          </a:p>
          <a:p>
            <a:pPr marL="0" indent="0">
              <a:buFont typeface="Arial" panose="020B0604020202020204" pitchFamily="34" charset="0"/>
              <a:buNone/>
            </a:pPr>
            <a:r>
              <a:rPr lang="en-US" sz="1000" dirty="0"/>
              <a:t>MC/DC answers the question, “What is a critical path?”</a:t>
            </a:r>
            <a:endParaRPr lang="en-US" sz="300" dirty="0"/>
          </a:p>
          <a:p>
            <a:r>
              <a:rPr lang="en-US" dirty="0"/>
              <a:t>MC/DC gives us a linear alternative to testing all paths by testing paths that independently affect the overall result</a:t>
            </a:r>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6</a:t>
            </a:fld>
            <a:endParaRPr lang="en-US"/>
          </a:p>
        </p:txBody>
      </p:sp>
    </p:spTree>
    <p:extLst>
      <p:ext uri="{BB962C8B-B14F-4D97-AF65-F5344CB8AC3E}">
        <p14:creationId xmlns:p14="http://schemas.microsoft.com/office/powerpoint/2010/main" val="3168486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condition we looked at, there are 5 possible test vectors (given that C/C++ has short-circuit semantics on logical operators).  </a:t>
            </a:r>
          </a:p>
          <a:p>
            <a:r>
              <a:rPr lang="en-US" dirty="0"/>
              <a:t>When Condition A is False, ‘B’ is skipped and considered unevaluatable. It is ‘masked’ as a don’t-care value.</a:t>
            </a:r>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7</a:t>
            </a:fld>
            <a:endParaRPr lang="en-US"/>
          </a:p>
        </p:txBody>
      </p:sp>
    </p:spTree>
    <p:extLst>
      <p:ext uri="{BB962C8B-B14F-4D97-AF65-F5344CB8AC3E}">
        <p14:creationId xmlns:p14="http://schemas.microsoft.com/office/powerpoint/2010/main" val="398013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MC/DC is therefore achieved if test vectors 1, 2, 3, and 5 are executed.</a:t>
            </a:r>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10</a:t>
            </a:fld>
            <a:endParaRPr lang="en-US"/>
          </a:p>
        </p:txBody>
      </p:sp>
    </p:spTree>
    <p:extLst>
      <p:ext uri="{BB962C8B-B14F-4D97-AF65-F5344CB8AC3E}">
        <p14:creationId xmlns:p14="http://schemas.microsoft.com/office/powerpoint/2010/main" val="168731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MC/DC is a </a:t>
            </a:r>
            <a:r>
              <a:rPr lang="en-US" i="1" dirty="0"/>
              <a:t>higher level of granular coverage</a:t>
            </a:r>
            <a:r>
              <a:rPr lang="en-US" dirty="0"/>
              <a:t>, improving code robustness</a:t>
            </a:r>
          </a:p>
          <a:p>
            <a:r>
              <a:rPr lang="en-US" dirty="0"/>
              <a:t>In general, it’s a good practice, even if it may not always be necessary</a:t>
            </a:r>
          </a:p>
          <a:p>
            <a:endParaRPr lang="en-US"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14</a:t>
            </a:fld>
            <a:endParaRPr lang="en-US"/>
          </a:p>
        </p:txBody>
      </p:sp>
    </p:spTree>
    <p:extLst>
      <p:ext uri="{BB962C8B-B14F-4D97-AF65-F5344CB8AC3E}">
        <p14:creationId xmlns:p14="http://schemas.microsoft.com/office/powerpoint/2010/main" val="145431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ED2394B-E06C-4DC9-BCC2-551C3DED9AAD}" type="slidenum">
              <a:rPr lang="en-US" smtClean="0"/>
              <a:pPr>
                <a:defRPr/>
              </a:pPr>
              <a:t>15</a:t>
            </a:fld>
            <a:endParaRPr lang="en-US"/>
          </a:p>
        </p:txBody>
      </p:sp>
    </p:spTree>
    <p:extLst>
      <p:ext uri="{BB962C8B-B14F-4D97-AF65-F5344CB8AC3E}">
        <p14:creationId xmlns:p14="http://schemas.microsoft.com/office/powerpoint/2010/main" val="1526462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6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158AE-82CC-924D-B2D9-111EE21E38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3C7E7816-A48B-4805-9A47-CE865F4F101F}" type="slidenum">
              <a:rPr lang="en-US">
                <a:solidFill>
                  <a:srgbClr val="000000"/>
                </a:solidFill>
              </a:rPr>
              <a:pPr>
                <a:defRPr/>
              </a:pPr>
              <a:t>‹#›</a:t>
            </a:fld>
            <a:endParaRPr lang="en-US">
              <a:solidFill>
                <a:srgbClr val="000000"/>
              </a:solidFill>
            </a:endParaRPr>
          </a:p>
        </p:txBody>
      </p:sp>
      <p:grpSp>
        <p:nvGrpSpPr>
          <p:cNvPr id="20" name="Group 19"/>
          <p:cNvGrpSpPr/>
          <p:nvPr userDrawn="1"/>
        </p:nvGrpSpPr>
        <p:grpSpPr>
          <a:xfrm>
            <a:off x="-6263"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Tree>
    <p:extLst>
      <p:ext uri="{BB962C8B-B14F-4D97-AF65-F5344CB8AC3E}">
        <p14:creationId xmlns:p14="http://schemas.microsoft.com/office/powerpoint/2010/main" val="62832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p:spPr>
        <p:txBody>
          <a:bodyPr anchor="t"/>
          <a:lstStyle>
            <a:lvl1pPr algn="l">
              <a:defRPr sz="3300" b="1" cap="all">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700"/>
            </a:lvl1pPr>
            <a:lvl2pPr marL="380895" indent="0">
              <a:buNone/>
              <a:defRPr sz="1500"/>
            </a:lvl2pPr>
            <a:lvl3pPr marL="761790" indent="0">
              <a:buNone/>
              <a:defRPr sz="1300"/>
            </a:lvl3pPr>
            <a:lvl4pPr marL="1142683" indent="0">
              <a:buNone/>
              <a:defRPr sz="1200"/>
            </a:lvl4pPr>
            <a:lvl5pPr marL="1523573" indent="0">
              <a:buNone/>
              <a:defRPr sz="1200"/>
            </a:lvl5pPr>
            <a:lvl6pPr marL="1904467" indent="0">
              <a:buNone/>
              <a:defRPr sz="1200"/>
            </a:lvl6pPr>
            <a:lvl7pPr marL="2285362" indent="0">
              <a:buNone/>
              <a:defRPr sz="1200"/>
            </a:lvl7pPr>
            <a:lvl8pPr marL="2666253" indent="0">
              <a:buNone/>
              <a:defRPr sz="1200"/>
            </a:lvl8pPr>
            <a:lvl9pPr marL="3047146" indent="0">
              <a:buNone/>
              <a:defRPr sz="1200"/>
            </a:lvl9pPr>
          </a:lstStyle>
          <a:p>
            <a:pPr lvl="0"/>
            <a:r>
              <a:rPr lang="en-US"/>
              <a:t>Click to edit Master text styles</a:t>
            </a:r>
          </a:p>
        </p:txBody>
      </p:sp>
      <p:sp>
        <p:nvSpPr>
          <p:cNvPr id="4" name="Rectangle 6"/>
          <p:cNvSpPr>
            <a:spLocks noGrp="1" noChangeArrowheads="1"/>
          </p:cNvSpPr>
          <p:nvPr>
            <p:ph type="sldNum" sz="quarter" idx="10"/>
          </p:nvPr>
        </p:nvSpPr>
        <p:spPr>
          <a:xfrm>
            <a:off x="6638925" y="4537472"/>
            <a:ext cx="2133600" cy="154782"/>
          </a:xfrm>
          <a:ln/>
        </p:spPr>
        <p:txBody>
          <a:bodyPr/>
          <a:lstStyle>
            <a:lvl1pPr>
              <a:defRPr/>
            </a:lvl1pPr>
          </a:lstStyle>
          <a:p>
            <a:pPr>
              <a:defRPr/>
            </a:pPr>
            <a:fld id="{4E6118DC-F0C3-4C61-9EEA-2C495CD0458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333375" y="889398"/>
            <a:ext cx="4157663"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3438" y="889398"/>
            <a:ext cx="4157662" cy="3519488"/>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53548F6-AAA9-4A8D-A869-511B3DFE325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000" b="1"/>
            </a:lvl1pPr>
            <a:lvl2pPr marL="380895" indent="0">
              <a:buNone/>
              <a:defRPr sz="1700" b="1"/>
            </a:lvl2pPr>
            <a:lvl3pPr marL="761790" indent="0">
              <a:buNone/>
              <a:defRPr sz="1500" b="1"/>
            </a:lvl3pPr>
            <a:lvl4pPr marL="1142683" indent="0">
              <a:buNone/>
              <a:defRPr sz="1300" b="1"/>
            </a:lvl4pPr>
            <a:lvl5pPr marL="1523573" indent="0">
              <a:buNone/>
              <a:defRPr sz="1300" b="1"/>
            </a:lvl5pPr>
            <a:lvl6pPr marL="1904467" indent="0">
              <a:buNone/>
              <a:defRPr sz="1300" b="1"/>
            </a:lvl6pPr>
            <a:lvl7pPr marL="2285362" indent="0">
              <a:buNone/>
              <a:defRPr sz="1300" b="1"/>
            </a:lvl7pPr>
            <a:lvl8pPr marL="2666253" indent="0">
              <a:buNone/>
              <a:defRPr sz="1300" b="1"/>
            </a:lvl8pPr>
            <a:lvl9pPr marL="3047146" indent="0">
              <a:buNone/>
              <a:defRPr sz="13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5" cy="2963466"/>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700" smtClean="0">
                <a:solidFill>
                  <a:schemeClr val="tx1"/>
                </a:solidFill>
                <a:latin typeface="+mn-lt"/>
                <a:ea typeface="+mn-ea"/>
                <a:cs typeface="+mn-cs"/>
              </a:defRPr>
            </a:lvl2pPr>
            <a:lvl3pPr algn="l" rtl="0" eaLnBrk="0" fontAlgn="base" hangingPunct="0">
              <a:spcAft>
                <a:spcPct val="0"/>
              </a:spcAft>
              <a:defRPr lang="en-US" sz="1700" smtClean="0">
                <a:solidFill>
                  <a:schemeClr val="tx1"/>
                </a:solidFill>
                <a:latin typeface="+mn-lt"/>
                <a:ea typeface="+mn-ea"/>
                <a:cs typeface="+mn-cs"/>
              </a:defRPr>
            </a:lvl3pPr>
            <a:lvl4pPr algn="l" rtl="0" eaLnBrk="0" fontAlgn="base" hangingPunct="0">
              <a:spcAft>
                <a:spcPct val="0"/>
              </a:spcAft>
              <a:defRPr lang="en-US" sz="1700" smtClean="0">
                <a:solidFill>
                  <a:schemeClr val="tx1"/>
                </a:solidFill>
                <a:latin typeface="+mn-lt"/>
                <a:ea typeface="+mn-ea"/>
                <a:cs typeface="+mn-cs"/>
              </a:defRPr>
            </a:lvl4pPr>
            <a:lvl5pPr algn="l" rtl="0" eaLnBrk="0" fontAlgn="base" hangingPunct="0">
              <a:spcAft>
                <a:spcPct val="0"/>
              </a:spcAft>
              <a:defRPr lang="en-US" sz="1700">
                <a:solidFill>
                  <a:schemeClr val="tx1"/>
                </a:solidFill>
                <a:latin typeface="+mn-lt"/>
                <a:ea typeface="+mn-ea"/>
                <a:cs typeface="+mn-cs"/>
              </a:defRPr>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04C35C9-3222-4444-B33E-8AB075BE83C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D4C52F08-588C-488E-A5AB-DF69250DE86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430B41-3034-4777-B6DE-71856D985697}"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8"/>
          </a:xfrm>
        </p:spPr>
        <p:txBody>
          <a:bodyPr anchor="b"/>
          <a:lstStyle>
            <a:lvl1pPr algn="l">
              <a:defRPr sz="27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76179" tIns="38088" rIns="76179" bIns="38088" numCol="1" anchor="t" anchorCtr="0" compatLnSpc="1">
            <a:prstTxWarp prst="textNoShape">
              <a:avLst/>
            </a:prstTxWarp>
          </a:bodyPr>
          <a:lstStyle>
            <a:lvl1pPr algn="l" rtl="0" eaLnBrk="0" fontAlgn="base" hangingPunct="0">
              <a:spcAft>
                <a:spcPct val="0"/>
              </a:spcAft>
              <a:defRPr lang="en-US" sz="1700" smtClean="0">
                <a:solidFill>
                  <a:schemeClr val="tx1"/>
                </a:solidFill>
                <a:latin typeface="+mn-lt"/>
                <a:ea typeface="+mn-ea"/>
                <a:cs typeface="+mn-cs"/>
              </a:defRPr>
            </a:lvl1pPr>
            <a:lvl2pPr algn="l" rtl="0" eaLnBrk="0" fontAlgn="base" hangingPunct="0">
              <a:spcAft>
                <a:spcPct val="0"/>
              </a:spcAft>
              <a:defRPr lang="en-US" sz="1500" smtClean="0">
                <a:solidFill>
                  <a:schemeClr val="tx1"/>
                </a:solidFill>
                <a:latin typeface="+mn-lt"/>
                <a:ea typeface="+mn-ea"/>
                <a:cs typeface="+mn-cs"/>
              </a:defRPr>
            </a:lvl2pPr>
            <a:lvl3pPr algn="l" rtl="0" eaLnBrk="0" fontAlgn="base" hangingPunct="0">
              <a:spcAft>
                <a:spcPct val="0"/>
              </a:spcAft>
              <a:defRPr lang="en-US" sz="1500" smtClean="0">
                <a:solidFill>
                  <a:schemeClr val="tx1"/>
                </a:solidFill>
                <a:latin typeface="+mn-lt"/>
                <a:ea typeface="+mn-ea"/>
                <a:cs typeface="+mn-cs"/>
              </a:defRPr>
            </a:lvl3pPr>
            <a:lvl4pPr algn="l" rtl="0" eaLnBrk="0" fontAlgn="base" hangingPunct="0">
              <a:spcAft>
                <a:spcPct val="0"/>
              </a:spcAft>
              <a:defRPr lang="en-US" sz="1500" smtClean="0">
                <a:solidFill>
                  <a:schemeClr val="tx1"/>
                </a:solidFill>
                <a:latin typeface="+mn-lt"/>
                <a:ea typeface="+mn-ea"/>
                <a:cs typeface="+mn-cs"/>
              </a:defRPr>
            </a:lvl4pPr>
            <a:lvl5pPr algn="l" rtl="0" eaLnBrk="0" fontAlgn="base" hangingPunct="0">
              <a:spcAft>
                <a:spcPct val="0"/>
              </a:spcAft>
              <a:defRPr lang="en-US" sz="1500">
                <a:solidFill>
                  <a:schemeClr val="tx1"/>
                </a:solidFill>
                <a:latin typeface="+mn-lt"/>
                <a:ea typeface="+mn-ea"/>
                <a:cs typeface="+mn-cs"/>
              </a:defRPr>
            </a:lvl5pPr>
            <a:lvl6pPr>
              <a:defRPr sz="1700"/>
            </a:lvl6pPr>
            <a:lvl7pPr>
              <a:defRPr sz="1700"/>
            </a:lvl7pPr>
            <a:lvl8pPr>
              <a:defRPr sz="1700"/>
            </a:lvl8pPr>
            <a:lvl9pPr>
              <a:defRPr sz="1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076325"/>
            <a:ext cx="3008313" cy="3518298"/>
          </a:xfrm>
        </p:spPr>
        <p:txBody>
          <a:bodyPr/>
          <a:lstStyle>
            <a:lvl1pPr marL="0" indent="0">
              <a:buNone/>
              <a:defRPr sz="1700"/>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9B97EEC-B5BC-42C5-B73F-31CC660D4D8A}"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3"/>
          </a:xfrm>
        </p:spPr>
        <p:txBody>
          <a:bodyPr anchor="b"/>
          <a:lstStyle>
            <a:lvl1pPr algn="l">
              <a:defRPr sz="2300" b="1">
                <a:solidFill>
                  <a:schemeClr val="tx2"/>
                </a:solidFill>
              </a:defRPr>
            </a:lvl1pPr>
          </a:lstStyle>
          <a:p>
            <a:r>
              <a:rPr lang="en-US" dirty="0"/>
              <a:t>Click to edit Master title style</a:t>
            </a:r>
          </a:p>
        </p:txBody>
      </p:sp>
      <p:sp>
        <p:nvSpPr>
          <p:cNvPr id="3" name="Picture Placeholder 2"/>
          <p:cNvSpPr>
            <a:spLocks noGrp="1"/>
          </p:cNvSpPr>
          <p:nvPr>
            <p:ph type="pic" idx="1"/>
          </p:nvPr>
        </p:nvSpPr>
        <p:spPr>
          <a:xfrm>
            <a:off x="1792288" y="459582"/>
            <a:ext cx="5486400" cy="3086100"/>
          </a:xfrm>
        </p:spPr>
        <p:txBody>
          <a:bodyPr/>
          <a:lstStyle>
            <a:lvl1pPr marL="0" indent="0">
              <a:buNone/>
              <a:defRPr sz="2700"/>
            </a:lvl1pPr>
            <a:lvl2pPr marL="380895" indent="0">
              <a:buNone/>
              <a:defRPr sz="2300"/>
            </a:lvl2pPr>
            <a:lvl3pPr marL="761790" indent="0">
              <a:buNone/>
              <a:defRPr sz="2000"/>
            </a:lvl3pPr>
            <a:lvl4pPr marL="1142683" indent="0">
              <a:buNone/>
              <a:defRPr sz="1700"/>
            </a:lvl4pPr>
            <a:lvl5pPr marL="1523573" indent="0">
              <a:buNone/>
              <a:defRPr sz="1700"/>
            </a:lvl5pPr>
            <a:lvl6pPr marL="1904467" indent="0">
              <a:buNone/>
              <a:defRPr sz="1700"/>
            </a:lvl6pPr>
            <a:lvl7pPr marL="2285362" indent="0">
              <a:buNone/>
              <a:defRPr sz="1700"/>
            </a:lvl7pPr>
            <a:lvl8pPr marL="2666253" indent="0">
              <a:buNone/>
              <a:defRPr sz="1700"/>
            </a:lvl8pPr>
            <a:lvl9pPr marL="3047146" indent="0">
              <a:buNone/>
              <a:defRPr sz="1700"/>
            </a:lvl9pPr>
          </a:lstStyle>
          <a:p>
            <a:pPr lvl="0"/>
            <a:endParaRPr lang="en-US" noProof="0"/>
          </a:p>
        </p:txBody>
      </p:sp>
      <p:sp>
        <p:nvSpPr>
          <p:cNvPr id="4" name="Text Placeholder 3"/>
          <p:cNvSpPr>
            <a:spLocks noGrp="1"/>
          </p:cNvSpPr>
          <p:nvPr>
            <p:ph type="body" sz="half" idx="2"/>
          </p:nvPr>
        </p:nvSpPr>
        <p:spPr>
          <a:xfrm>
            <a:off x="1792288" y="4025503"/>
            <a:ext cx="5486400" cy="603647"/>
          </a:xfrm>
          <a:noFill/>
          <a:ln w="9525" algn="ctr">
            <a:noFill/>
            <a:miter lim="800000"/>
            <a:headEnd/>
            <a:tailEnd/>
          </a:ln>
        </p:spPr>
        <p:txBody>
          <a:bodyPr vert="horz" wrap="square" lIns="76179" tIns="38088" rIns="76179" bIns="38088" numCol="1" anchor="t" anchorCtr="0" compatLnSpc="1">
            <a:prstTxWarp prst="textNoShape">
              <a:avLst/>
            </a:prstTxWarp>
          </a:bodyPr>
          <a:lstStyle>
            <a:lvl1pPr marL="0" indent="0" algn="l" rtl="0" eaLnBrk="0" fontAlgn="base" hangingPunct="0">
              <a:spcAft>
                <a:spcPct val="0"/>
              </a:spcAft>
              <a:buNone/>
              <a:defRPr lang="en-US" sz="1700" smtClean="0">
                <a:solidFill>
                  <a:schemeClr val="tx1"/>
                </a:solidFill>
                <a:latin typeface="+mn-lt"/>
                <a:ea typeface="+mn-ea"/>
                <a:cs typeface="+mn-cs"/>
              </a:defRPr>
            </a:lvl1pPr>
            <a:lvl2pPr marL="380895" indent="0">
              <a:buNone/>
              <a:defRPr sz="1000"/>
            </a:lvl2pPr>
            <a:lvl3pPr marL="761790" indent="0">
              <a:buNone/>
              <a:defRPr sz="800"/>
            </a:lvl3pPr>
            <a:lvl4pPr marL="1142683" indent="0">
              <a:buNone/>
              <a:defRPr sz="700"/>
            </a:lvl4pPr>
            <a:lvl5pPr marL="1523573" indent="0">
              <a:buNone/>
              <a:defRPr sz="700"/>
            </a:lvl5pPr>
            <a:lvl6pPr marL="1904467" indent="0">
              <a:buNone/>
              <a:defRPr sz="700"/>
            </a:lvl6pPr>
            <a:lvl7pPr marL="2285362" indent="0">
              <a:buNone/>
              <a:defRPr sz="700"/>
            </a:lvl7pPr>
            <a:lvl8pPr marL="2666253" indent="0">
              <a:buNone/>
              <a:defRPr sz="700"/>
            </a:lvl8pPr>
            <a:lvl9pPr marL="3047146" indent="0">
              <a:buNone/>
              <a:defRPr sz="7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E55F34B-1C25-4090-A4A7-9CEE84F430B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4FE2BCE-81FD-49AD-8F3F-8C803C0A891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07157"/>
            <a:ext cx="2141537" cy="4301728"/>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231775" y="107157"/>
            <a:ext cx="6275388" cy="43017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9AB3E699-3BC5-4E82-A48B-54CC42B0E66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03BA23CF-AA30-4A18-B744-605C3E9DBF0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AC919B-4D01-4240-BDFD-860B66B017A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3C7E7816-A48B-4805-9A47-CE865F4F101F}" type="slidenum">
              <a:rPr lang="en-US">
                <a:solidFill>
                  <a:srgbClr val="000000"/>
                </a:solidFill>
              </a:rPr>
              <a:pPr>
                <a:defRPr/>
              </a:pPr>
              <a:t>‹#›</a:t>
            </a:fld>
            <a:endParaRPr lang="en-US">
              <a:solidFill>
                <a:srgbClr val="000000"/>
              </a:solidFill>
            </a:endParaRPr>
          </a:p>
        </p:txBody>
      </p:sp>
      <p:grpSp>
        <p:nvGrpSpPr>
          <p:cNvPr id="20" name="Group 19"/>
          <p:cNvGrpSpPr/>
          <p:nvPr userDrawn="1"/>
        </p:nvGrpSpPr>
        <p:grpSpPr>
          <a:xfrm>
            <a:off x="-6263"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10"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spTree>
    <p:extLst>
      <p:ext uri="{BB962C8B-B14F-4D97-AF65-F5344CB8AC3E}">
        <p14:creationId xmlns:p14="http://schemas.microsoft.com/office/powerpoint/2010/main" val="104195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F557F9C-1201-3A47-8D2D-7E98BF45F0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3C7E7816-A48B-4805-9A47-CE865F4F101F}" type="slidenum">
              <a:rPr lang="en-US">
                <a:solidFill>
                  <a:srgbClr val="000000"/>
                </a:solidFill>
              </a:rPr>
              <a:pPr>
                <a:defRPr/>
              </a:pPr>
              <a:t>‹#›</a:t>
            </a:fld>
            <a:endParaRPr lang="en-US">
              <a:solidFill>
                <a:srgbClr val="000000"/>
              </a:solidFill>
            </a:endParaRPr>
          </a:p>
        </p:txBody>
      </p:sp>
      <p:grpSp>
        <p:nvGrpSpPr>
          <p:cNvPr id="20" name="Group 19"/>
          <p:cNvGrpSpPr/>
          <p:nvPr userDrawn="1"/>
        </p:nvGrpSpPr>
        <p:grpSpPr>
          <a:xfrm>
            <a:off x="-6263"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10"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12"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spTree>
    <p:extLst>
      <p:ext uri="{BB962C8B-B14F-4D97-AF65-F5344CB8AC3E}">
        <p14:creationId xmlns:p14="http://schemas.microsoft.com/office/powerpoint/2010/main" val="70401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C35851-DCE0-F247-A73D-CE5DAF7E1A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3C7E7816-A48B-4805-9A47-CE865F4F101F}" type="slidenum">
              <a:rPr lang="en-US">
                <a:solidFill>
                  <a:srgbClr val="000000"/>
                </a:solidFill>
              </a:rPr>
              <a:pPr>
                <a:defRPr/>
              </a:pPr>
              <a:t>‹#›</a:t>
            </a:fld>
            <a:endParaRPr lang="en-US">
              <a:solidFill>
                <a:srgbClr val="000000"/>
              </a:solidFill>
            </a:endParaRPr>
          </a:p>
        </p:txBody>
      </p:sp>
      <p:grpSp>
        <p:nvGrpSpPr>
          <p:cNvPr id="20" name="Group 19"/>
          <p:cNvGrpSpPr/>
          <p:nvPr userDrawn="1"/>
        </p:nvGrpSpPr>
        <p:grpSpPr>
          <a:xfrm>
            <a:off x="-6263"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10"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spTree>
    <p:extLst>
      <p:ext uri="{BB962C8B-B14F-4D97-AF65-F5344CB8AC3E}">
        <p14:creationId xmlns:p14="http://schemas.microsoft.com/office/powerpoint/2010/main" val="7957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4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6DE67D-74D6-E24F-A53E-44A9C5B7527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3C7E7816-A48B-4805-9A47-CE865F4F101F}" type="slidenum">
              <a:rPr lang="en-US">
                <a:solidFill>
                  <a:srgbClr val="000000"/>
                </a:solidFill>
              </a:rPr>
              <a:pPr>
                <a:defRPr/>
              </a:pPr>
              <a:t>‹#›</a:t>
            </a:fld>
            <a:endParaRPr lang="en-US">
              <a:solidFill>
                <a:srgbClr val="000000"/>
              </a:solidFill>
            </a:endParaRPr>
          </a:p>
        </p:txBody>
      </p:sp>
      <p:grpSp>
        <p:nvGrpSpPr>
          <p:cNvPr id="20" name="Group 19"/>
          <p:cNvGrpSpPr/>
          <p:nvPr userDrawn="1"/>
        </p:nvGrpSpPr>
        <p:grpSpPr>
          <a:xfrm>
            <a:off x="-6263"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Tree>
    <p:extLst>
      <p:ext uri="{BB962C8B-B14F-4D97-AF65-F5344CB8AC3E}">
        <p14:creationId xmlns:p14="http://schemas.microsoft.com/office/powerpoint/2010/main" val="298706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F552890-0675-5942-BD45-247DCD612F5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264" y="86"/>
            <a:ext cx="9166479" cy="5143413"/>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bg1"/>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lvl1pPr>
          </a:lstStyle>
          <a:p>
            <a:r>
              <a:rPr lang="en-US" dirty="0"/>
              <a:t>Click to edit Master subtitle style</a:t>
            </a:r>
          </a:p>
        </p:txBody>
      </p:sp>
      <p:sp>
        <p:nvSpPr>
          <p:cNvPr id="9" name="Rectangle 24"/>
          <p:cNvSpPr>
            <a:spLocks noGrp="1" noChangeArrowheads="1"/>
          </p:cNvSpPr>
          <p:nvPr>
            <p:ph type="sldNum" sz="quarter" idx="10"/>
          </p:nvPr>
        </p:nvSpPr>
        <p:spPr>
          <a:xfrm>
            <a:off x="6642100" y="4529137"/>
            <a:ext cx="2133600" cy="154782"/>
          </a:xfrm>
        </p:spPr>
        <p:txBody>
          <a:bodyPr/>
          <a:lstStyle>
            <a:lvl1pPr>
              <a:defRPr/>
            </a:lvl1pPr>
          </a:lstStyle>
          <a:p>
            <a:pPr>
              <a:defRPr/>
            </a:pPr>
            <a:fld id="{7355571E-02C7-4909-A943-092A83DD3418}" type="slidenum">
              <a:rPr lang="en-US">
                <a:solidFill>
                  <a:srgbClr val="000000"/>
                </a:solidFill>
              </a:rPr>
              <a:pPr>
                <a:defRPr/>
              </a:pPr>
              <a:t>‹#›</a:t>
            </a:fld>
            <a:endParaRPr lang="en-US">
              <a:solidFill>
                <a:srgbClr val="000000"/>
              </a:solidFill>
            </a:endParaRPr>
          </a:p>
        </p:txBody>
      </p:sp>
      <p:grpSp>
        <p:nvGrpSpPr>
          <p:cNvPr id="16" name="Group 15"/>
          <p:cNvGrpSpPr/>
          <p:nvPr userDrawn="1"/>
        </p:nvGrpSpPr>
        <p:grpSpPr>
          <a:xfrm>
            <a:off x="-12526" y="4706938"/>
            <a:ext cx="8826500" cy="388620"/>
            <a:chOff x="0" y="6321425"/>
            <a:chExt cx="10591800" cy="466344"/>
          </a:xfrm>
        </p:grpSpPr>
        <p:sp>
          <p:nvSpPr>
            <p:cNvPr id="17" name="Rectangle 16"/>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8"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Tree>
    <p:extLst>
      <p:ext uri="{BB962C8B-B14F-4D97-AF65-F5344CB8AC3E}">
        <p14:creationId xmlns:p14="http://schemas.microsoft.com/office/powerpoint/2010/main" val="327027278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06B6E4-36B5-2A4D-8795-84CABEE4FA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74" name="Rectangle 2"/>
          <p:cNvSpPr>
            <a:spLocks noGrp="1" noChangeArrowheads="1"/>
          </p:cNvSpPr>
          <p:nvPr>
            <p:ph type="ctrTitle"/>
          </p:nvPr>
        </p:nvSpPr>
        <p:spPr>
          <a:xfrm>
            <a:off x="342900" y="1457331"/>
            <a:ext cx="8458200" cy="1102519"/>
          </a:xfrm>
        </p:spPr>
        <p:txBody>
          <a:bodyPr/>
          <a:lstStyle>
            <a:lvl1pPr>
              <a:defRPr sz="3300">
                <a:solidFill>
                  <a:schemeClr val="bg1"/>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8"/>
            <a:ext cx="8458200" cy="1114425"/>
          </a:xfrm>
          <a:ln/>
        </p:spPr>
        <p:txBody>
          <a:bodyPr/>
          <a:lstStyle>
            <a:lvl1pPr marL="0" indent="0">
              <a:buFontTx/>
              <a:buNone/>
              <a:defRPr b="1">
                <a:solidFill>
                  <a:schemeClr val="bg1"/>
                </a:solidFill>
              </a:defRPr>
            </a:lvl1pPr>
          </a:lstStyle>
          <a:p>
            <a:r>
              <a:rPr lang="en-US" dirty="0"/>
              <a:t>Click to edit Master subtitle style</a:t>
            </a:r>
          </a:p>
        </p:txBody>
      </p:sp>
      <p:sp>
        <p:nvSpPr>
          <p:cNvPr id="7" name="Rectangle 24"/>
          <p:cNvSpPr>
            <a:spLocks noGrp="1" noChangeArrowheads="1"/>
          </p:cNvSpPr>
          <p:nvPr>
            <p:ph type="sldNum" sz="quarter" idx="10"/>
          </p:nvPr>
        </p:nvSpPr>
        <p:spPr>
          <a:xfrm>
            <a:off x="6642100" y="4529137"/>
            <a:ext cx="2133600" cy="154782"/>
          </a:xfrm>
        </p:spPr>
        <p:txBody>
          <a:bodyPr/>
          <a:lstStyle>
            <a:lvl1pPr>
              <a:defRPr>
                <a:solidFill>
                  <a:schemeClr val="bg1"/>
                </a:solidFill>
              </a:defRPr>
            </a:lvl1pPr>
          </a:lstStyle>
          <a:p>
            <a:pPr>
              <a:defRPr/>
            </a:pPr>
            <a:fld id="{3C7E7816-A48B-4805-9A47-CE865F4F101F}" type="slidenum">
              <a:rPr lang="en-US" smtClean="0">
                <a:solidFill>
                  <a:srgbClr val="FFFFFF"/>
                </a:solidFill>
              </a:rPr>
              <a:pPr>
                <a:defRPr/>
              </a:pPr>
              <a:t>‹#›</a:t>
            </a:fld>
            <a:endParaRPr lang="en-US" dirty="0">
              <a:solidFill>
                <a:srgbClr val="FFFFFF"/>
              </a:solidFill>
            </a:endParaRPr>
          </a:p>
        </p:txBody>
      </p:sp>
      <p:grpSp>
        <p:nvGrpSpPr>
          <p:cNvPr id="20" name="Group 19"/>
          <p:cNvGrpSpPr/>
          <p:nvPr userDrawn="1"/>
        </p:nvGrpSpPr>
        <p:grpSpPr>
          <a:xfrm>
            <a:off x="-6263" y="4706938"/>
            <a:ext cx="8826500" cy="388620"/>
            <a:chOff x="0" y="6321425"/>
            <a:chExt cx="10591800" cy="466344"/>
          </a:xfrm>
        </p:grpSpPr>
        <p:sp>
          <p:nvSpPr>
            <p:cNvPr id="21" name="Rectangle 20"/>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7" descr="ti_logo_powerpoint_1_line.png"/>
            <p:cNvPicPr>
              <a:picLocks noChangeAspect="1"/>
            </p:cNvPicPr>
            <p:nvPr userDrawn="1"/>
          </p:nvPicPr>
          <p:blipFill>
            <a:blip r:embed="rId3" cstate="print"/>
            <a:srcRect/>
            <a:stretch>
              <a:fillRect/>
            </a:stretch>
          </p:blipFill>
          <p:spPr bwMode="auto">
            <a:xfrm>
              <a:off x="8593138" y="6440488"/>
              <a:ext cx="1874837" cy="231775"/>
            </a:xfrm>
            <a:prstGeom prst="rect">
              <a:avLst/>
            </a:prstGeom>
            <a:noFill/>
            <a:ln w="9525">
              <a:noFill/>
              <a:miter lim="800000"/>
              <a:headEnd/>
              <a:tailEnd/>
            </a:ln>
          </p:spPr>
        </p:pic>
      </p:grpSp>
      <p:sp>
        <p:nvSpPr>
          <p:cNvPr id="10" name="Text Box 31"/>
          <p:cNvSpPr txBox="1">
            <a:spLocks noChangeArrowheads="1"/>
          </p:cNvSpPr>
          <p:nvPr userDrawn="1"/>
        </p:nvSpPr>
        <p:spPr bwMode="auto">
          <a:xfrm>
            <a:off x="334013" y="4511183"/>
            <a:ext cx="2111375" cy="184662"/>
          </a:xfrm>
          <a:prstGeom prst="rect">
            <a:avLst/>
          </a:prstGeom>
          <a:noFill/>
          <a:ln w="9525">
            <a:noFill/>
            <a:miter lim="800000"/>
            <a:headEnd/>
            <a:tailEnd/>
          </a:ln>
          <a:effectLst/>
        </p:spPr>
        <p:txBody>
          <a:bodyPr lIns="76179" tIns="38088" rIns="76179" bIns="38088">
            <a:spAutoFit/>
          </a:bodyPr>
          <a:lstStyle/>
          <a:p>
            <a:pPr marL="0" marR="0" indent="0" algn="l" defTabSz="761790" rtl="0" eaLnBrk="1" fontAlgn="base" latinLnBrk="0" hangingPunct="1">
              <a:lnSpc>
                <a:spcPct val="100000"/>
              </a:lnSpc>
              <a:spcBef>
                <a:spcPct val="50000"/>
              </a:spcBef>
              <a:spcAft>
                <a:spcPct val="0"/>
              </a:spcAft>
              <a:buClrTx/>
              <a:buSzTx/>
              <a:buFontTx/>
              <a:buNone/>
              <a:tabLst/>
              <a:defRPr/>
            </a:pPr>
            <a:r>
              <a:rPr lang="en-US" sz="700" dirty="0"/>
              <a:t>TI Confidential – NDA</a:t>
            </a:r>
            <a:r>
              <a:rPr lang="en-US" sz="700" baseline="0" dirty="0"/>
              <a:t> Restrictions</a:t>
            </a:r>
            <a:endParaRPr lang="en-US" sz="700" dirty="0"/>
          </a:p>
        </p:txBody>
      </p:sp>
    </p:spTree>
    <p:extLst>
      <p:ext uri="{BB962C8B-B14F-4D97-AF65-F5344CB8AC3E}">
        <p14:creationId xmlns:p14="http://schemas.microsoft.com/office/powerpoint/2010/main" val="189474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33378" y="786357"/>
            <a:ext cx="8467725" cy="3709449"/>
          </a:xfrm>
        </p:spPr>
        <p:txBody>
          <a:bodyPr/>
          <a:lstStyle>
            <a:lvl1pPr>
              <a:spcBef>
                <a:spcPts val="667"/>
              </a:spcBef>
              <a:defRPr/>
            </a:lvl1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B97888F-6AF7-4263-B69D-592D8C33BAC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3"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9" name="Rectangle 18"/>
          <p:cNvSpPr/>
          <p:nvPr userDrawn="1"/>
        </p:nvSpPr>
        <p:spPr>
          <a:xfrm>
            <a:off x="41910" y="4743450"/>
            <a:ext cx="874014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8" rIns="76179" bIns="38088" rtlCol="0" anchor="ctr"/>
          <a:lstStyle/>
          <a:p>
            <a:pPr algn="ctr"/>
            <a:endParaRPr lang="en-US"/>
          </a:p>
        </p:txBody>
      </p:sp>
      <p:sp>
        <p:nvSpPr>
          <p:cNvPr id="1026" name="Rectangle 2"/>
          <p:cNvSpPr>
            <a:spLocks noGrp="1" noChangeArrowheads="1"/>
          </p:cNvSpPr>
          <p:nvPr>
            <p:ph type="title"/>
          </p:nvPr>
        </p:nvSpPr>
        <p:spPr bwMode="auto">
          <a:xfrm>
            <a:off x="231775" y="107163"/>
            <a:ext cx="8458200" cy="610791"/>
          </a:xfrm>
          <a:prstGeom prst="rect">
            <a:avLst/>
          </a:prstGeom>
          <a:noFill/>
          <a:ln w="9525">
            <a:noFill/>
            <a:miter lim="800000"/>
            <a:headEnd/>
            <a:tailEnd/>
          </a:ln>
        </p:spPr>
        <p:txBody>
          <a:bodyPr vert="horz" wrap="square" lIns="76179" tIns="38088" rIns="76179" bIns="3808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33378" y="794149"/>
            <a:ext cx="8467725" cy="370165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642100" y="4537472"/>
            <a:ext cx="2133600" cy="154782"/>
          </a:xfrm>
          <a:prstGeom prst="rect">
            <a:avLst/>
          </a:prstGeom>
          <a:noFill/>
          <a:ln w="9525">
            <a:noFill/>
            <a:miter lim="800000"/>
            <a:headEnd/>
            <a:tailEnd/>
          </a:ln>
          <a:effectLst/>
        </p:spPr>
        <p:txBody>
          <a:bodyPr vert="horz" wrap="square" lIns="76179" tIns="38088" rIns="76179" bIns="38088" numCol="1" anchor="t" anchorCtr="0" compatLnSpc="1">
            <a:prstTxWarp prst="textNoShape">
              <a:avLst/>
            </a:prstTxWarp>
          </a:bodyPr>
          <a:lstStyle>
            <a:lvl1pPr algn="r">
              <a:defRPr sz="700"/>
            </a:lvl1pPr>
          </a:lstStyle>
          <a:p>
            <a:pPr>
              <a:defRPr/>
            </a:pPr>
            <a:fld id="{B6C70261-DCF8-4A97-9502-E8EEF2364CDE}" type="slidenum">
              <a:rPr lang="en-US"/>
              <a:pPr>
                <a:defRPr/>
              </a:pPr>
              <a:t>‹#›</a:t>
            </a:fld>
            <a:endParaRPr lang="en-US"/>
          </a:p>
        </p:txBody>
      </p:sp>
      <p:grpSp>
        <p:nvGrpSpPr>
          <p:cNvPr id="16" name="Group 15"/>
          <p:cNvGrpSpPr/>
          <p:nvPr userDrawn="1"/>
        </p:nvGrpSpPr>
        <p:grpSpPr>
          <a:xfrm>
            <a:off x="0" y="4706938"/>
            <a:ext cx="8826500" cy="388620"/>
            <a:chOff x="0" y="6321425"/>
            <a:chExt cx="10591800" cy="466344"/>
          </a:xfrm>
        </p:grpSpPr>
        <p:sp>
          <p:nvSpPr>
            <p:cNvPr id="18" name="Rectangle 17"/>
            <p:cNvSpPr/>
            <p:nvPr userDrawn="1"/>
          </p:nvSpPr>
          <p:spPr>
            <a:xfrm>
              <a:off x="0" y="6321425"/>
              <a:ext cx="10591800"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7" descr="ti_logo_powerpoint_1_line.png"/>
            <p:cNvPicPr>
              <a:picLocks noChangeAspect="1"/>
            </p:cNvPicPr>
            <p:nvPr userDrawn="1"/>
          </p:nvPicPr>
          <p:blipFill>
            <a:blip r:embed="rId20" cstate="print"/>
            <a:srcRect/>
            <a:stretch>
              <a:fillRect/>
            </a:stretch>
          </p:blipFill>
          <p:spPr bwMode="auto">
            <a:xfrm>
              <a:off x="8593138" y="6440488"/>
              <a:ext cx="1874837" cy="23177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27" r:id="rId1"/>
    <p:sldLayoutId id="2147483719" r:id="rId2"/>
    <p:sldLayoutId id="2147483725" r:id="rId3"/>
    <p:sldLayoutId id="2147483726" r:id="rId4"/>
    <p:sldLayoutId id="2147483728" r:id="rId5"/>
    <p:sldLayoutId id="2147483729" r:id="rId6"/>
    <p:sldLayoutId id="2147483730" r:id="rId7"/>
    <p:sldLayoutId id="2147483731"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hf hdr="0" ftr="0" dt="0"/>
  <p:txStyles>
    <p:titleStyle>
      <a:lvl1pPr algn="l" rtl="0" eaLnBrk="0" fontAlgn="base" hangingPunct="0">
        <a:lnSpc>
          <a:spcPct val="85000"/>
        </a:lnSpc>
        <a:spcBef>
          <a:spcPct val="0"/>
        </a:spcBef>
        <a:spcAft>
          <a:spcPct val="0"/>
        </a:spcAft>
        <a:defRPr sz="2700" b="1">
          <a:solidFill>
            <a:schemeClr val="tx2"/>
          </a:solidFill>
          <a:latin typeface="+mj-lt"/>
          <a:ea typeface="+mj-ea"/>
          <a:cs typeface="+mj-cs"/>
        </a:defRPr>
      </a:lvl1pPr>
      <a:lvl2pPr algn="l" rtl="0" eaLnBrk="0" fontAlgn="base" hangingPunct="0">
        <a:lnSpc>
          <a:spcPct val="85000"/>
        </a:lnSpc>
        <a:spcBef>
          <a:spcPct val="0"/>
        </a:spcBef>
        <a:spcAft>
          <a:spcPct val="0"/>
        </a:spcAft>
        <a:defRPr sz="2700" b="1">
          <a:solidFill>
            <a:schemeClr val="tx2"/>
          </a:solidFill>
          <a:latin typeface="Arial" charset="0"/>
        </a:defRPr>
      </a:lvl2pPr>
      <a:lvl3pPr algn="l" rtl="0" eaLnBrk="0" fontAlgn="base" hangingPunct="0">
        <a:lnSpc>
          <a:spcPct val="85000"/>
        </a:lnSpc>
        <a:spcBef>
          <a:spcPct val="0"/>
        </a:spcBef>
        <a:spcAft>
          <a:spcPct val="0"/>
        </a:spcAft>
        <a:defRPr sz="2700" b="1">
          <a:solidFill>
            <a:schemeClr val="tx2"/>
          </a:solidFill>
          <a:latin typeface="Arial" charset="0"/>
        </a:defRPr>
      </a:lvl3pPr>
      <a:lvl4pPr algn="l" rtl="0" eaLnBrk="0" fontAlgn="base" hangingPunct="0">
        <a:lnSpc>
          <a:spcPct val="85000"/>
        </a:lnSpc>
        <a:spcBef>
          <a:spcPct val="0"/>
        </a:spcBef>
        <a:spcAft>
          <a:spcPct val="0"/>
        </a:spcAft>
        <a:defRPr sz="2700" b="1">
          <a:solidFill>
            <a:schemeClr val="tx2"/>
          </a:solidFill>
          <a:latin typeface="Arial" charset="0"/>
        </a:defRPr>
      </a:lvl4pPr>
      <a:lvl5pPr algn="l" rtl="0" eaLnBrk="0" fontAlgn="base" hangingPunct="0">
        <a:lnSpc>
          <a:spcPct val="85000"/>
        </a:lnSpc>
        <a:spcBef>
          <a:spcPct val="0"/>
        </a:spcBef>
        <a:spcAft>
          <a:spcPct val="0"/>
        </a:spcAft>
        <a:defRPr sz="2700" b="1">
          <a:solidFill>
            <a:schemeClr val="tx2"/>
          </a:solidFill>
          <a:latin typeface="Arial" charset="0"/>
        </a:defRPr>
      </a:lvl5pPr>
      <a:lvl6pPr marL="380895" algn="l" rtl="0" fontAlgn="base">
        <a:lnSpc>
          <a:spcPct val="85000"/>
        </a:lnSpc>
        <a:spcBef>
          <a:spcPct val="0"/>
        </a:spcBef>
        <a:spcAft>
          <a:spcPct val="0"/>
        </a:spcAft>
        <a:defRPr sz="2700" b="1">
          <a:solidFill>
            <a:srgbClr val="FF0000"/>
          </a:solidFill>
          <a:latin typeface="Arial" charset="0"/>
        </a:defRPr>
      </a:lvl6pPr>
      <a:lvl7pPr marL="761790" algn="l" rtl="0" fontAlgn="base">
        <a:lnSpc>
          <a:spcPct val="85000"/>
        </a:lnSpc>
        <a:spcBef>
          <a:spcPct val="0"/>
        </a:spcBef>
        <a:spcAft>
          <a:spcPct val="0"/>
        </a:spcAft>
        <a:defRPr sz="2700" b="1">
          <a:solidFill>
            <a:srgbClr val="FF0000"/>
          </a:solidFill>
          <a:latin typeface="Arial" charset="0"/>
        </a:defRPr>
      </a:lvl7pPr>
      <a:lvl8pPr marL="1142683" algn="l" rtl="0" fontAlgn="base">
        <a:lnSpc>
          <a:spcPct val="85000"/>
        </a:lnSpc>
        <a:spcBef>
          <a:spcPct val="0"/>
        </a:spcBef>
        <a:spcAft>
          <a:spcPct val="0"/>
        </a:spcAft>
        <a:defRPr sz="2700" b="1">
          <a:solidFill>
            <a:srgbClr val="FF0000"/>
          </a:solidFill>
          <a:latin typeface="Arial" charset="0"/>
        </a:defRPr>
      </a:lvl8pPr>
      <a:lvl9pPr marL="1523573" algn="l" rtl="0" fontAlgn="base">
        <a:lnSpc>
          <a:spcPct val="85000"/>
        </a:lnSpc>
        <a:spcBef>
          <a:spcPct val="0"/>
        </a:spcBef>
        <a:spcAft>
          <a:spcPct val="0"/>
        </a:spcAft>
        <a:defRPr sz="2700" b="1">
          <a:solidFill>
            <a:srgbClr val="FF0000"/>
          </a:solidFill>
          <a:latin typeface="Arial" charset="0"/>
        </a:defRPr>
      </a:lvl9pPr>
    </p:titleStyle>
    <p:body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600">
          <a:solidFill>
            <a:schemeClr val="tx1"/>
          </a:solidFill>
          <a:latin typeface="+mn-lt"/>
        </a:defRPr>
      </a:lvl3pPr>
      <a:lvl4pPr marL="1001168" indent="-194416" algn="l" rtl="0" eaLnBrk="0" fontAlgn="base" hangingPunct="0">
        <a:spcBef>
          <a:spcPct val="5000"/>
        </a:spcBef>
        <a:spcAft>
          <a:spcPct val="0"/>
        </a:spcAft>
        <a:buChar char="–"/>
        <a:defRPr sz="1600">
          <a:solidFill>
            <a:schemeClr val="tx1"/>
          </a:solidFill>
          <a:latin typeface="+mn-lt"/>
        </a:defRPr>
      </a:lvl4pPr>
      <a:lvl5pPr marL="1240546" indent="-144163" algn="l" rtl="0" eaLnBrk="0" fontAlgn="base" hangingPunct="0">
        <a:spcBef>
          <a:spcPct val="0"/>
        </a:spcBef>
        <a:spcAft>
          <a:spcPct val="0"/>
        </a:spcAft>
        <a:buChar char="»"/>
        <a:defRPr sz="16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p:bodyStyle>
    <p:otherStyle>
      <a:defPPr>
        <a:defRPr lang="en-US"/>
      </a:defPPr>
      <a:lvl1pPr marL="0" algn="l" defTabSz="761790" rtl="0" eaLnBrk="1" latinLnBrk="0" hangingPunct="1">
        <a:defRPr sz="1500" kern="1200">
          <a:solidFill>
            <a:schemeClr val="tx1"/>
          </a:solidFill>
          <a:latin typeface="+mn-lt"/>
          <a:ea typeface="+mn-ea"/>
          <a:cs typeface="+mn-cs"/>
        </a:defRPr>
      </a:lvl1pPr>
      <a:lvl2pPr marL="380895" algn="l" defTabSz="761790" rtl="0" eaLnBrk="1" latinLnBrk="0" hangingPunct="1">
        <a:defRPr sz="1500" kern="1200">
          <a:solidFill>
            <a:schemeClr val="tx1"/>
          </a:solidFill>
          <a:latin typeface="+mn-lt"/>
          <a:ea typeface="+mn-ea"/>
          <a:cs typeface="+mn-cs"/>
        </a:defRPr>
      </a:lvl2pPr>
      <a:lvl3pPr marL="761790" algn="l" defTabSz="761790" rtl="0" eaLnBrk="1" latinLnBrk="0" hangingPunct="1">
        <a:defRPr sz="1500" kern="1200">
          <a:solidFill>
            <a:schemeClr val="tx1"/>
          </a:solidFill>
          <a:latin typeface="+mn-lt"/>
          <a:ea typeface="+mn-ea"/>
          <a:cs typeface="+mn-cs"/>
        </a:defRPr>
      </a:lvl3pPr>
      <a:lvl4pPr marL="1142683" algn="l" defTabSz="761790" rtl="0" eaLnBrk="1" latinLnBrk="0" hangingPunct="1">
        <a:defRPr sz="1500" kern="1200">
          <a:solidFill>
            <a:schemeClr val="tx1"/>
          </a:solidFill>
          <a:latin typeface="+mn-lt"/>
          <a:ea typeface="+mn-ea"/>
          <a:cs typeface="+mn-cs"/>
        </a:defRPr>
      </a:lvl4pPr>
      <a:lvl5pPr marL="1523573" algn="l" defTabSz="761790" rtl="0" eaLnBrk="1" latinLnBrk="0" hangingPunct="1">
        <a:defRPr sz="1500" kern="1200">
          <a:solidFill>
            <a:schemeClr val="tx1"/>
          </a:solidFill>
          <a:latin typeface="+mn-lt"/>
          <a:ea typeface="+mn-ea"/>
          <a:cs typeface="+mn-cs"/>
        </a:defRPr>
      </a:lvl5pPr>
      <a:lvl6pPr marL="1904467" algn="l" defTabSz="761790" rtl="0" eaLnBrk="1" latinLnBrk="0" hangingPunct="1">
        <a:defRPr sz="1500" kern="1200">
          <a:solidFill>
            <a:schemeClr val="tx1"/>
          </a:solidFill>
          <a:latin typeface="+mn-lt"/>
          <a:ea typeface="+mn-ea"/>
          <a:cs typeface="+mn-cs"/>
        </a:defRPr>
      </a:lvl6pPr>
      <a:lvl7pPr marL="2285362" algn="l" defTabSz="761790" rtl="0" eaLnBrk="1" latinLnBrk="0" hangingPunct="1">
        <a:defRPr sz="1500" kern="1200">
          <a:solidFill>
            <a:schemeClr val="tx1"/>
          </a:solidFill>
          <a:latin typeface="+mn-lt"/>
          <a:ea typeface="+mn-ea"/>
          <a:cs typeface="+mn-cs"/>
        </a:defRPr>
      </a:lvl7pPr>
      <a:lvl8pPr marL="2666253" algn="l" defTabSz="761790" rtl="0" eaLnBrk="1" latinLnBrk="0" hangingPunct="1">
        <a:defRPr sz="1500" kern="1200">
          <a:solidFill>
            <a:schemeClr val="tx1"/>
          </a:solidFill>
          <a:latin typeface="+mn-lt"/>
          <a:ea typeface="+mn-ea"/>
          <a:cs typeface="+mn-cs"/>
        </a:defRPr>
      </a:lvl8pPr>
      <a:lvl9pPr marL="3047146" algn="l" defTabSz="76179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reviews.llvm.org/D136385"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hyperlink" Target="https://www.youtube.com/watch?v=H1hvtJPGWNQ" TargetMode="External"/><Relationship Id="rId5" Type="http://schemas.openxmlformats.org/officeDocument/2006/relationships/hyperlink" Target="mailto:a-phipps@ti.com" TargetMode="External"/><Relationship Id="rId4" Type="http://schemas.openxmlformats.org/officeDocument/2006/relationships/hyperlink" Target="https://clang.llvm.org/docs/SourceBasedCodeCoverag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dirty="0"/>
              <a:t>MC/DC: Enabling easy-to-use safety-critical code coverage analysis with LLVM</a:t>
            </a:r>
          </a:p>
        </p:txBody>
      </p:sp>
      <p:sp>
        <p:nvSpPr>
          <p:cNvPr id="6" name="Subtitle 5"/>
          <p:cNvSpPr>
            <a:spLocks noGrp="1"/>
          </p:cNvSpPr>
          <p:nvPr>
            <p:ph type="subTitle" idx="1"/>
          </p:nvPr>
        </p:nvSpPr>
        <p:spPr/>
        <p:txBody>
          <a:bodyPr/>
          <a:lstStyle/>
          <a:p>
            <a:r>
              <a:rPr lang="en-US" dirty="0"/>
              <a:t>Alan Phipps, Texas Instruments</a:t>
            </a:r>
          </a:p>
          <a:p>
            <a:endParaRPr lang="en-US" dirty="0"/>
          </a:p>
          <a:p>
            <a:r>
              <a:rPr lang="en-US" dirty="0"/>
              <a:t>2022 LLVM Developers’ Meeting</a:t>
            </a:r>
          </a:p>
        </p:txBody>
      </p:sp>
      <p:sp>
        <p:nvSpPr>
          <p:cNvPr id="4" name="Slide Number Placeholder 3"/>
          <p:cNvSpPr>
            <a:spLocks noGrp="1"/>
          </p:cNvSpPr>
          <p:nvPr>
            <p:ph type="sldNum" sz="quarter" idx="10"/>
          </p:nvPr>
        </p:nvSpPr>
        <p:spPr/>
        <p:txBody>
          <a:bodyPr/>
          <a:lstStyle/>
          <a:p>
            <a:pPr>
              <a:defRPr/>
            </a:pPr>
            <a:fld id="{03BA23CF-AA30-4A18-B744-605C3E9DBF07}" type="slidenum">
              <a:rPr lang="en-US" smtClean="0"/>
              <a:pPr>
                <a:defRPr/>
              </a:pPr>
              <a:t>1</a:t>
            </a:fld>
            <a:endParaRPr lang="en-US"/>
          </a:p>
        </p:txBody>
      </p:sp>
    </p:spTree>
    <p:extLst>
      <p:ext uri="{BB962C8B-B14F-4D97-AF65-F5344CB8AC3E}">
        <p14:creationId xmlns:p14="http://schemas.microsoft.com/office/powerpoint/2010/main" val="321753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a:xfrm>
            <a:off x="333378" y="786358"/>
            <a:ext cx="8467725" cy="410784"/>
          </a:xfrm>
        </p:spPr>
        <p:txBody>
          <a:bodyPr/>
          <a:lstStyle/>
          <a:p>
            <a:r>
              <a:rPr lang="en-US" dirty="0">
                <a:latin typeface="Consolas" panose="020B0609020204030204" pitchFamily="49" charset="0"/>
              </a:rPr>
              <a:t>return ((A &amp;&amp; B) || C);</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10</a:t>
            </a:fld>
            <a:endParaRPr lang="en-US"/>
          </a:p>
        </p:txBody>
      </p:sp>
      <p:graphicFrame>
        <p:nvGraphicFramePr>
          <p:cNvPr id="5" name="Table 4">
            <a:extLst>
              <a:ext uri="{FF2B5EF4-FFF2-40B4-BE49-F238E27FC236}">
                <a16:creationId xmlns:a16="http://schemas.microsoft.com/office/drawing/2014/main" id="{3EC3F644-6021-4685-86F5-D04A59B5DF39}"/>
              </a:ext>
            </a:extLst>
          </p:cNvPr>
          <p:cNvGraphicFramePr>
            <a:graphicFrameLocks noGrp="1"/>
          </p:cNvGraphicFramePr>
          <p:nvPr>
            <p:extLst>
              <p:ext uri="{D42A27DB-BD31-4B8C-83A1-F6EECF244321}">
                <p14:modId xmlns:p14="http://schemas.microsoft.com/office/powerpoint/2010/main" val="268869911"/>
              </p:ext>
            </p:extLst>
          </p:nvPr>
        </p:nvGraphicFramePr>
        <p:xfrm>
          <a:off x="477251" y="1186142"/>
          <a:ext cx="6980685" cy="2402840"/>
        </p:xfrm>
        <a:graphic>
          <a:graphicData uri="http://schemas.openxmlformats.org/drawingml/2006/table">
            <a:tbl>
              <a:tblPr firstRow="1" bandRow="1">
                <a:tableStyleId>{5C22544A-7EE6-4342-B048-85BDC9FD1C3A}</a:tableStyleId>
              </a:tblPr>
              <a:tblGrid>
                <a:gridCol w="976868">
                  <a:extLst>
                    <a:ext uri="{9D8B030D-6E8A-4147-A177-3AD203B41FA5}">
                      <a16:colId xmlns:a16="http://schemas.microsoft.com/office/drawing/2014/main" val="3810682439"/>
                    </a:ext>
                  </a:extLst>
                </a:gridCol>
                <a:gridCol w="972386">
                  <a:extLst>
                    <a:ext uri="{9D8B030D-6E8A-4147-A177-3AD203B41FA5}">
                      <a16:colId xmlns:a16="http://schemas.microsoft.com/office/drawing/2014/main" val="2260848868"/>
                    </a:ext>
                  </a:extLst>
                </a:gridCol>
                <a:gridCol w="976847">
                  <a:extLst>
                    <a:ext uri="{9D8B030D-6E8A-4147-A177-3AD203B41FA5}">
                      <a16:colId xmlns:a16="http://schemas.microsoft.com/office/drawing/2014/main" val="1117134721"/>
                    </a:ext>
                  </a:extLst>
                </a:gridCol>
                <a:gridCol w="976847">
                  <a:extLst>
                    <a:ext uri="{9D8B030D-6E8A-4147-A177-3AD203B41FA5}">
                      <a16:colId xmlns:a16="http://schemas.microsoft.com/office/drawing/2014/main" val="1396848186"/>
                    </a:ext>
                  </a:extLst>
                </a:gridCol>
                <a:gridCol w="972386">
                  <a:extLst>
                    <a:ext uri="{9D8B030D-6E8A-4147-A177-3AD203B41FA5}">
                      <a16:colId xmlns:a16="http://schemas.microsoft.com/office/drawing/2014/main" val="1089449396"/>
                    </a:ext>
                  </a:extLst>
                </a:gridCol>
                <a:gridCol w="704757">
                  <a:extLst>
                    <a:ext uri="{9D8B030D-6E8A-4147-A177-3AD203B41FA5}">
                      <a16:colId xmlns:a16="http://schemas.microsoft.com/office/drawing/2014/main" val="3655112521"/>
                    </a:ext>
                  </a:extLst>
                </a:gridCol>
                <a:gridCol w="686916">
                  <a:extLst>
                    <a:ext uri="{9D8B030D-6E8A-4147-A177-3AD203B41FA5}">
                      <a16:colId xmlns:a16="http://schemas.microsoft.com/office/drawing/2014/main" val="2791589791"/>
                    </a:ext>
                  </a:extLst>
                </a:gridCol>
                <a:gridCol w="713678">
                  <a:extLst>
                    <a:ext uri="{9D8B030D-6E8A-4147-A177-3AD203B41FA5}">
                      <a16:colId xmlns:a16="http://schemas.microsoft.com/office/drawing/2014/main" val="2499693234"/>
                    </a:ext>
                  </a:extLst>
                </a:gridCol>
              </a:tblGrid>
              <a:tr h="370840">
                <a:tc>
                  <a:txBody>
                    <a:bodyPr/>
                    <a:lstStyle/>
                    <a:p>
                      <a:r>
                        <a:rPr lang="en-US" dirty="0"/>
                        <a:t>Test Vector</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Result</a:t>
                      </a:r>
                    </a:p>
                  </a:txBody>
                  <a:tcPr/>
                </a:tc>
                <a:tc>
                  <a:txBody>
                    <a:bodyPr/>
                    <a:lstStyle/>
                    <a:p>
                      <a:r>
                        <a:rPr lang="en-US" dirty="0"/>
                        <a:t>‘A’ Pair</a:t>
                      </a:r>
                    </a:p>
                  </a:txBody>
                  <a:tcPr>
                    <a:solidFill>
                      <a:srgbClr val="00B050"/>
                    </a:solidFill>
                  </a:tcPr>
                </a:tc>
                <a:tc>
                  <a:txBody>
                    <a:bodyPr/>
                    <a:lstStyle/>
                    <a:p>
                      <a:r>
                        <a:rPr lang="en-US" dirty="0"/>
                        <a:t>‘B’ Pair</a:t>
                      </a:r>
                    </a:p>
                  </a:txBody>
                  <a:tcPr>
                    <a:solidFill>
                      <a:srgbClr val="00B050"/>
                    </a:solidFill>
                  </a:tcPr>
                </a:tc>
                <a:tc>
                  <a:txBody>
                    <a:bodyPr/>
                    <a:lstStyle/>
                    <a:p>
                      <a:r>
                        <a:rPr lang="en-US" dirty="0"/>
                        <a:t>‘C’ Pair</a:t>
                      </a:r>
                    </a:p>
                  </a:txBody>
                  <a:tcPr>
                    <a:solidFill>
                      <a:srgbClr val="00B050"/>
                    </a:solidFill>
                  </a:tcPr>
                </a:tc>
                <a:extLst>
                  <a:ext uri="{0D108BD9-81ED-4DB2-BD59-A6C34878D82A}">
                    <a16:rowId xmlns:a16="http://schemas.microsoft.com/office/drawing/2014/main" val="1716155176"/>
                  </a:ext>
                </a:extLst>
              </a:tr>
              <a:tr h="370840">
                <a:tc>
                  <a:txBody>
                    <a:bodyPr/>
                    <a:lstStyle/>
                    <a:p>
                      <a:r>
                        <a:rPr lang="en-US" dirty="0"/>
                        <a:t>1</a:t>
                      </a:r>
                    </a:p>
                  </a:txBody>
                  <a:tcPr/>
                </a:tc>
                <a:tc>
                  <a:txBody>
                    <a:bodyPr/>
                    <a:lstStyle/>
                    <a:p>
                      <a:r>
                        <a:rPr lang="en-US" dirty="0"/>
                        <a:t>F</a:t>
                      </a:r>
                    </a:p>
                  </a:txBody>
                  <a:tcPr/>
                </a:tc>
                <a:tc>
                  <a:txBody>
                    <a:bodyPr/>
                    <a:lstStyle/>
                    <a:p>
                      <a:r>
                        <a:rPr lang="en-US" dirty="0"/>
                        <a:t>-</a:t>
                      </a:r>
                    </a:p>
                  </a:txBody>
                  <a:tcPr/>
                </a:tc>
                <a:tc>
                  <a:txBody>
                    <a:bodyPr/>
                    <a:lstStyle/>
                    <a:p>
                      <a:r>
                        <a:rPr lang="en-US" dirty="0"/>
                        <a:t>F</a:t>
                      </a:r>
                    </a:p>
                  </a:txBody>
                  <a:tcPr/>
                </a:tc>
                <a:tc>
                  <a:txBody>
                    <a:bodyPr/>
                    <a:lstStyle/>
                    <a:p>
                      <a:r>
                        <a:rPr lang="en-US" dirty="0"/>
                        <a:t>F</a:t>
                      </a:r>
                    </a:p>
                  </a:txBody>
                  <a:tcPr/>
                </a:tc>
                <a:tc>
                  <a:txBody>
                    <a:bodyPr/>
                    <a:lstStyle/>
                    <a:p>
                      <a:r>
                        <a:rPr lang="en-US" b="1" dirty="0"/>
                        <a:t>*</a:t>
                      </a:r>
                    </a:p>
                  </a:txBody>
                  <a:tcPr/>
                </a:tc>
                <a:tc>
                  <a:txBody>
                    <a:bodyPr/>
                    <a:lstStyle/>
                    <a:p>
                      <a:endParaRPr lang="en-US" dirty="0"/>
                    </a:p>
                  </a:txBody>
                  <a:tcPr/>
                </a:tc>
                <a:tc>
                  <a:txBody>
                    <a:bodyPr/>
                    <a:lstStyle/>
                    <a:p>
                      <a:r>
                        <a:rPr lang="en-US" b="1" dirty="0"/>
                        <a:t>*</a:t>
                      </a:r>
                      <a:endParaRPr lang="en-US" dirty="0"/>
                    </a:p>
                  </a:txBody>
                  <a:tcPr/>
                </a:tc>
                <a:extLst>
                  <a:ext uri="{0D108BD9-81ED-4DB2-BD59-A6C34878D82A}">
                    <a16:rowId xmlns:a16="http://schemas.microsoft.com/office/drawing/2014/main" val="3111537782"/>
                  </a:ext>
                </a:extLst>
              </a:tr>
              <a:tr h="370840">
                <a:tc>
                  <a:txBody>
                    <a:bodyPr/>
                    <a:lstStyle/>
                    <a:p>
                      <a:r>
                        <a:rPr lang="en-US" dirty="0"/>
                        <a:t>2</a:t>
                      </a:r>
                    </a:p>
                  </a:txBody>
                  <a:tcPr/>
                </a:tc>
                <a:tc>
                  <a:txBody>
                    <a:bodyPr/>
                    <a:lstStyle/>
                    <a:p>
                      <a:r>
                        <a:rPr lang="en-US" dirty="0"/>
                        <a:t>F</a:t>
                      </a:r>
                    </a:p>
                  </a:txBody>
                  <a:tcPr/>
                </a:tc>
                <a:tc>
                  <a:txBody>
                    <a:bodyPr/>
                    <a:lstStyle/>
                    <a:p>
                      <a:r>
                        <a:rPr lang="en-US" dirty="0"/>
                        <a:t>-</a:t>
                      </a:r>
                    </a:p>
                  </a:txBody>
                  <a:tcPr/>
                </a:tc>
                <a:tc>
                  <a:txBody>
                    <a:bodyPr/>
                    <a:lstStyle/>
                    <a:p>
                      <a:r>
                        <a:rPr lang="en-US" dirty="0"/>
                        <a:t>T</a:t>
                      </a:r>
                    </a:p>
                  </a:txBody>
                  <a:tcPr/>
                </a:tc>
                <a:tc>
                  <a:txBody>
                    <a:bodyPr/>
                    <a:lstStyle/>
                    <a:p>
                      <a:r>
                        <a:rPr lang="en-US" dirty="0"/>
                        <a:t>T</a:t>
                      </a:r>
                    </a:p>
                  </a:txBody>
                  <a:tcPr/>
                </a:tc>
                <a:tc>
                  <a:txBody>
                    <a:bodyPr/>
                    <a:lstStyle/>
                    <a:p>
                      <a:endParaRPr lang="en-US" dirty="0"/>
                    </a:p>
                  </a:txBody>
                  <a:tcPr/>
                </a:tc>
                <a:tc>
                  <a:txBody>
                    <a:bodyPr/>
                    <a:lstStyle/>
                    <a:p>
                      <a:endParaRPr lang="en-US" dirty="0"/>
                    </a:p>
                  </a:txBody>
                  <a:tcPr/>
                </a:tc>
                <a:tc>
                  <a:txBody>
                    <a:bodyPr/>
                    <a:lstStyle/>
                    <a:p>
                      <a:r>
                        <a:rPr lang="en-US" b="1" dirty="0"/>
                        <a:t>*</a:t>
                      </a:r>
                      <a:endParaRPr lang="en-US" dirty="0"/>
                    </a:p>
                  </a:txBody>
                  <a:tcPr/>
                </a:tc>
                <a:extLst>
                  <a:ext uri="{0D108BD9-81ED-4DB2-BD59-A6C34878D82A}">
                    <a16:rowId xmlns:a16="http://schemas.microsoft.com/office/drawing/2014/main" val="2643155363"/>
                  </a:ext>
                </a:extLst>
              </a:tr>
              <a:tr h="370840">
                <a:tc>
                  <a:txBody>
                    <a:bodyPr/>
                    <a:lstStyle/>
                    <a:p>
                      <a:r>
                        <a:rPr lang="en-US" dirty="0"/>
                        <a:t>3</a:t>
                      </a:r>
                    </a:p>
                  </a:txBody>
                  <a:tcPr/>
                </a:tc>
                <a:tc>
                  <a:txBody>
                    <a:bodyPr/>
                    <a:lstStyle/>
                    <a:p>
                      <a:r>
                        <a:rPr lang="en-US" dirty="0"/>
                        <a:t>T</a:t>
                      </a:r>
                    </a:p>
                  </a:txBody>
                  <a:tcPr/>
                </a:tc>
                <a:tc>
                  <a:txBody>
                    <a:bodyPr/>
                    <a:lstStyle/>
                    <a:p>
                      <a:r>
                        <a:rPr lang="en-US" dirty="0"/>
                        <a:t>T</a:t>
                      </a:r>
                    </a:p>
                  </a:txBody>
                  <a:tcPr/>
                </a:tc>
                <a:tc>
                  <a:txBody>
                    <a:bodyPr/>
                    <a:lstStyle/>
                    <a:p>
                      <a:r>
                        <a:rPr lang="en-US" dirty="0"/>
                        <a:t>-</a:t>
                      </a:r>
                    </a:p>
                  </a:txBody>
                  <a:tcPr/>
                </a:tc>
                <a:tc>
                  <a:txBody>
                    <a:bodyPr/>
                    <a:lstStyle/>
                    <a:p>
                      <a:r>
                        <a:rPr lang="en-US" dirty="0"/>
                        <a:t>T</a:t>
                      </a:r>
                    </a:p>
                  </a:txBody>
                  <a:tcPr/>
                </a:tc>
                <a:tc>
                  <a:txBody>
                    <a:bodyPr/>
                    <a:lstStyle/>
                    <a:p>
                      <a:r>
                        <a:rPr lang="en-US" b="1" dirty="0"/>
                        <a:t>*</a:t>
                      </a:r>
                      <a:endParaRPr lang="en-US" dirty="0"/>
                    </a:p>
                  </a:txBody>
                  <a:tcPr/>
                </a:tc>
                <a:tc>
                  <a:txBody>
                    <a:bodyPr/>
                    <a:lstStyle/>
                    <a:p>
                      <a:r>
                        <a:rPr lang="en-US" b="1" dirty="0"/>
                        <a:t>*</a:t>
                      </a:r>
                      <a:endParaRPr lang="en-US" dirty="0"/>
                    </a:p>
                  </a:txBody>
                  <a:tcPr/>
                </a:tc>
                <a:tc>
                  <a:txBody>
                    <a:bodyPr/>
                    <a:lstStyle/>
                    <a:p>
                      <a:endParaRPr lang="en-US" dirty="0"/>
                    </a:p>
                  </a:txBody>
                  <a:tcPr/>
                </a:tc>
                <a:extLst>
                  <a:ext uri="{0D108BD9-81ED-4DB2-BD59-A6C34878D82A}">
                    <a16:rowId xmlns:a16="http://schemas.microsoft.com/office/drawing/2014/main" val="3842706580"/>
                  </a:ext>
                </a:extLst>
              </a:tr>
              <a:tr h="370840">
                <a:tc>
                  <a:txBody>
                    <a:bodyPr/>
                    <a:lstStyle/>
                    <a:p>
                      <a:r>
                        <a:rPr lang="en-US" dirty="0"/>
                        <a:t>4</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36421003"/>
                  </a:ext>
                </a:extLst>
              </a:tr>
              <a:tr h="370840">
                <a:tc>
                  <a:txBody>
                    <a:bodyPr/>
                    <a:lstStyle/>
                    <a:p>
                      <a:r>
                        <a:rPr lang="en-US" dirty="0"/>
                        <a:t>5</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endParaRPr lang="en-US" dirty="0"/>
                    </a:p>
                  </a:txBody>
                  <a:tcPr/>
                </a:tc>
                <a:tc>
                  <a:txBody>
                    <a:bodyPr/>
                    <a:lstStyle/>
                    <a:p>
                      <a:r>
                        <a:rPr lang="en-US" b="1" dirty="0"/>
                        <a:t>*</a:t>
                      </a:r>
                      <a:endParaRPr lang="en-US" dirty="0"/>
                    </a:p>
                  </a:txBody>
                  <a:tcPr/>
                </a:tc>
                <a:tc>
                  <a:txBody>
                    <a:bodyPr/>
                    <a:lstStyle/>
                    <a:p>
                      <a:pPr algn="l"/>
                      <a:endParaRPr lang="en-US" dirty="0"/>
                    </a:p>
                  </a:txBody>
                  <a:tcPr/>
                </a:tc>
                <a:extLst>
                  <a:ext uri="{0D108BD9-81ED-4DB2-BD59-A6C34878D82A}">
                    <a16:rowId xmlns:a16="http://schemas.microsoft.com/office/drawing/2014/main" val="574055116"/>
                  </a:ext>
                </a:extLst>
              </a:tr>
            </a:tbl>
          </a:graphicData>
        </a:graphic>
      </p:graphicFrame>
      <p:sp>
        <p:nvSpPr>
          <p:cNvPr id="6" name="Content Placeholder 2">
            <a:extLst>
              <a:ext uri="{FF2B5EF4-FFF2-40B4-BE49-F238E27FC236}">
                <a16:creationId xmlns:a16="http://schemas.microsoft.com/office/drawing/2014/main" id="{657F9218-9C85-4BF1-AB18-BA72C42982C8}"/>
              </a:ext>
            </a:extLst>
          </p:cNvPr>
          <p:cNvSpPr txBox="1">
            <a:spLocks/>
          </p:cNvSpPr>
          <p:nvPr/>
        </p:nvSpPr>
        <p:spPr bwMode="auto">
          <a:xfrm>
            <a:off x="222250" y="3663849"/>
            <a:ext cx="8467725" cy="1028405"/>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sz="1600" kern="0" dirty="0"/>
              <a:t>MC/DC is achieved if an “Independence Pair” can be found for each condition</a:t>
            </a:r>
          </a:p>
          <a:p>
            <a:pPr lvl="1"/>
            <a:r>
              <a:rPr lang="en-US" sz="1400" kern="0" dirty="0"/>
              <a:t>As the condition outcome is varied between True/False, the Result also varies True/False</a:t>
            </a:r>
          </a:p>
          <a:p>
            <a:pPr lvl="1"/>
            <a:r>
              <a:rPr lang="en-US" sz="1400" kern="0" dirty="0"/>
              <a:t>All other condition outcomes are held </a:t>
            </a:r>
            <a:r>
              <a:rPr lang="en-US" sz="1400" i="1" kern="0" dirty="0"/>
              <a:t>fixed </a:t>
            </a:r>
            <a:r>
              <a:rPr lang="en-US" sz="1400" kern="0" dirty="0"/>
              <a:t>or </a:t>
            </a:r>
            <a:r>
              <a:rPr lang="en-US" sz="1400" i="1" kern="0" dirty="0"/>
              <a:t>don’t-care (unevaluatable/masked out)</a:t>
            </a:r>
            <a:endParaRPr lang="en-US" sz="1400" kern="0" dirty="0"/>
          </a:p>
        </p:txBody>
      </p:sp>
      <p:sp>
        <p:nvSpPr>
          <p:cNvPr id="15" name="Rectangle 14">
            <a:extLst>
              <a:ext uri="{FF2B5EF4-FFF2-40B4-BE49-F238E27FC236}">
                <a16:creationId xmlns:a16="http://schemas.microsoft.com/office/drawing/2014/main" id="{608FA4E0-17E8-4CB0-A4F4-DB88A2F0A294}"/>
              </a:ext>
            </a:extLst>
          </p:cNvPr>
          <p:cNvSpPr/>
          <p:nvPr/>
        </p:nvSpPr>
        <p:spPr>
          <a:xfrm>
            <a:off x="1491211" y="1756679"/>
            <a:ext cx="1364803"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C76AC26-4B62-4AE5-9EA6-6B183A48B82D}"/>
              </a:ext>
            </a:extLst>
          </p:cNvPr>
          <p:cNvSpPr/>
          <p:nvPr/>
        </p:nvSpPr>
        <p:spPr>
          <a:xfrm>
            <a:off x="1491211" y="2134774"/>
            <a:ext cx="1364803"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D7732-E07B-4E79-9340-E33EE2935A74}"/>
              </a:ext>
            </a:extLst>
          </p:cNvPr>
          <p:cNvSpPr/>
          <p:nvPr/>
        </p:nvSpPr>
        <p:spPr>
          <a:xfrm>
            <a:off x="3431588" y="1756679"/>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C6BE9-7A86-4305-B4F5-DB47FFA33F54}"/>
              </a:ext>
            </a:extLst>
          </p:cNvPr>
          <p:cNvSpPr/>
          <p:nvPr/>
        </p:nvSpPr>
        <p:spPr>
          <a:xfrm>
            <a:off x="3431588" y="2121618"/>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51E7FB-F740-4B4E-AF52-8421708833AB}"/>
              </a:ext>
            </a:extLst>
          </p:cNvPr>
          <p:cNvSpPr/>
          <p:nvPr/>
        </p:nvSpPr>
        <p:spPr>
          <a:xfrm>
            <a:off x="4422448" y="1756679"/>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739EB4E-CD1D-49AF-8CC8-A6C8D9E2A167}"/>
              </a:ext>
            </a:extLst>
          </p:cNvPr>
          <p:cNvSpPr/>
          <p:nvPr/>
        </p:nvSpPr>
        <p:spPr>
          <a:xfrm>
            <a:off x="4422448" y="2121618"/>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372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a:xfrm>
            <a:off x="333378" y="786358"/>
            <a:ext cx="8467725" cy="410784"/>
          </a:xfrm>
        </p:spPr>
        <p:txBody>
          <a:bodyPr/>
          <a:lstStyle/>
          <a:p>
            <a:r>
              <a:rPr lang="en-US" dirty="0">
                <a:latin typeface="Consolas" panose="020B0609020204030204" pitchFamily="49" charset="0"/>
              </a:rPr>
              <a:t>return ((A &amp;&amp; B) || C);</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11</a:t>
            </a:fld>
            <a:endParaRPr lang="en-US"/>
          </a:p>
        </p:txBody>
      </p:sp>
      <p:graphicFrame>
        <p:nvGraphicFramePr>
          <p:cNvPr id="5" name="Table 4">
            <a:extLst>
              <a:ext uri="{FF2B5EF4-FFF2-40B4-BE49-F238E27FC236}">
                <a16:creationId xmlns:a16="http://schemas.microsoft.com/office/drawing/2014/main" id="{3EC3F644-6021-4685-86F5-D04A59B5DF39}"/>
              </a:ext>
            </a:extLst>
          </p:cNvPr>
          <p:cNvGraphicFramePr>
            <a:graphicFrameLocks noGrp="1"/>
          </p:cNvGraphicFramePr>
          <p:nvPr>
            <p:extLst/>
          </p:nvPr>
        </p:nvGraphicFramePr>
        <p:xfrm>
          <a:off x="477251" y="1186142"/>
          <a:ext cx="6980685" cy="2402840"/>
        </p:xfrm>
        <a:graphic>
          <a:graphicData uri="http://schemas.openxmlformats.org/drawingml/2006/table">
            <a:tbl>
              <a:tblPr firstRow="1" bandRow="1">
                <a:tableStyleId>{5C22544A-7EE6-4342-B048-85BDC9FD1C3A}</a:tableStyleId>
              </a:tblPr>
              <a:tblGrid>
                <a:gridCol w="976868">
                  <a:extLst>
                    <a:ext uri="{9D8B030D-6E8A-4147-A177-3AD203B41FA5}">
                      <a16:colId xmlns:a16="http://schemas.microsoft.com/office/drawing/2014/main" val="3810682439"/>
                    </a:ext>
                  </a:extLst>
                </a:gridCol>
                <a:gridCol w="972386">
                  <a:extLst>
                    <a:ext uri="{9D8B030D-6E8A-4147-A177-3AD203B41FA5}">
                      <a16:colId xmlns:a16="http://schemas.microsoft.com/office/drawing/2014/main" val="2260848868"/>
                    </a:ext>
                  </a:extLst>
                </a:gridCol>
                <a:gridCol w="976847">
                  <a:extLst>
                    <a:ext uri="{9D8B030D-6E8A-4147-A177-3AD203B41FA5}">
                      <a16:colId xmlns:a16="http://schemas.microsoft.com/office/drawing/2014/main" val="1117134721"/>
                    </a:ext>
                  </a:extLst>
                </a:gridCol>
                <a:gridCol w="976847">
                  <a:extLst>
                    <a:ext uri="{9D8B030D-6E8A-4147-A177-3AD203B41FA5}">
                      <a16:colId xmlns:a16="http://schemas.microsoft.com/office/drawing/2014/main" val="1396848186"/>
                    </a:ext>
                  </a:extLst>
                </a:gridCol>
                <a:gridCol w="972386">
                  <a:extLst>
                    <a:ext uri="{9D8B030D-6E8A-4147-A177-3AD203B41FA5}">
                      <a16:colId xmlns:a16="http://schemas.microsoft.com/office/drawing/2014/main" val="1089449396"/>
                    </a:ext>
                  </a:extLst>
                </a:gridCol>
                <a:gridCol w="704757">
                  <a:extLst>
                    <a:ext uri="{9D8B030D-6E8A-4147-A177-3AD203B41FA5}">
                      <a16:colId xmlns:a16="http://schemas.microsoft.com/office/drawing/2014/main" val="3655112521"/>
                    </a:ext>
                  </a:extLst>
                </a:gridCol>
                <a:gridCol w="686916">
                  <a:extLst>
                    <a:ext uri="{9D8B030D-6E8A-4147-A177-3AD203B41FA5}">
                      <a16:colId xmlns:a16="http://schemas.microsoft.com/office/drawing/2014/main" val="2791589791"/>
                    </a:ext>
                  </a:extLst>
                </a:gridCol>
                <a:gridCol w="713678">
                  <a:extLst>
                    <a:ext uri="{9D8B030D-6E8A-4147-A177-3AD203B41FA5}">
                      <a16:colId xmlns:a16="http://schemas.microsoft.com/office/drawing/2014/main" val="2499693234"/>
                    </a:ext>
                  </a:extLst>
                </a:gridCol>
              </a:tblGrid>
              <a:tr h="370840">
                <a:tc>
                  <a:txBody>
                    <a:bodyPr/>
                    <a:lstStyle/>
                    <a:p>
                      <a:r>
                        <a:rPr lang="en-US" dirty="0"/>
                        <a:t>Test Vector</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Result</a:t>
                      </a:r>
                    </a:p>
                  </a:txBody>
                  <a:tcPr/>
                </a:tc>
                <a:tc>
                  <a:txBody>
                    <a:bodyPr/>
                    <a:lstStyle/>
                    <a:p>
                      <a:r>
                        <a:rPr lang="en-US" dirty="0"/>
                        <a:t>‘A’ Pair</a:t>
                      </a:r>
                    </a:p>
                  </a:txBody>
                  <a:tcPr>
                    <a:solidFill>
                      <a:srgbClr val="00B050"/>
                    </a:solidFill>
                  </a:tcPr>
                </a:tc>
                <a:tc>
                  <a:txBody>
                    <a:bodyPr/>
                    <a:lstStyle/>
                    <a:p>
                      <a:r>
                        <a:rPr lang="en-US" dirty="0"/>
                        <a:t>‘B’ Pair</a:t>
                      </a:r>
                    </a:p>
                  </a:txBody>
                  <a:tcPr>
                    <a:solidFill>
                      <a:srgbClr val="00B050"/>
                    </a:solidFill>
                  </a:tcPr>
                </a:tc>
                <a:tc>
                  <a:txBody>
                    <a:bodyPr/>
                    <a:lstStyle/>
                    <a:p>
                      <a:r>
                        <a:rPr lang="en-US" dirty="0"/>
                        <a:t>‘C’ Pair</a:t>
                      </a:r>
                    </a:p>
                  </a:txBody>
                  <a:tcPr>
                    <a:solidFill>
                      <a:srgbClr val="00B050"/>
                    </a:solidFill>
                  </a:tcPr>
                </a:tc>
                <a:extLst>
                  <a:ext uri="{0D108BD9-81ED-4DB2-BD59-A6C34878D82A}">
                    <a16:rowId xmlns:a16="http://schemas.microsoft.com/office/drawing/2014/main" val="1716155176"/>
                  </a:ext>
                </a:extLst>
              </a:tr>
              <a:tr h="370840">
                <a:tc>
                  <a:txBody>
                    <a:bodyPr/>
                    <a:lstStyle/>
                    <a:p>
                      <a:r>
                        <a:rPr lang="en-US" dirty="0"/>
                        <a:t>1</a:t>
                      </a:r>
                    </a:p>
                  </a:txBody>
                  <a:tcPr/>
                </a:tc>
                <a:tc>
                  <a:txBody>
                    <a:bodyPr/>
                    <a:lstStyle/>
                    <a:p>
                      <a:r>
                        <a:rPr lang="en-US" dirty="0"/>
                        <a:t>F</a:t>
                      </a:r>
                    </a:p>
                  </a:txBody>
                  <a:tcPr/>
                </a:tc>
                <a:tc>
                  <a:txBody>
                    <a:bodyPr/>
                    <a:lstStyle/>
                    <a:p>
                      <a:r>
                        <a:rPr lang="en-US" dirty="0"/>
                        <a:t>-</a:t>
                      </a:r>
                    </a:p>
                  </a:txBody>
                  <a:tcPr/>
                </a:tc>
                <a:tc>
                  <a:txBody>
                    <a:bodyPr/>
                    <a:lstStyle/>
                    <a:p>
                      <a:r>
                        <a:rPr lang="en-US" dirty="0"/>
                        <a:t>F</a:t>
                      </a:r>
                    </a:p>
                  </a:txBody>
                  <a:tcPr/>
                </a:tc>
                <a:tc>
                  <a:txBody>
                    <a:bodyPr/>
                    <a:lstStyle/>
                    <a:p>
                      <a:r>
                        <a:rPr lang="en-US" dirty="0"/>
                        <a:t>F</a:t>
                      </a:r>
                    </a:p>
                  </a:txBody>
                  <a:tcPr/>
                </a:tc>
                <a:tc>
                  <a:txBody>
                    <a:bodyPr/>
                    <a:lstStyle/>
                    <a:p>
                      <a:r>
                        <a:rPr lang="en-US" b="1" dirty="0"/>
                        <a:t>*</a:t>
                      </a:r>
                    </a:p>
                  </a:txBody>
                  <a:tcPr/>
                </a:tc>
                <a:tc>
                  <a:txBody>
                    <a:bodyPr/>
                    <a:lstStyle/>
                    <a:p>
                      <a:endParaRPr lang="en-US" dirty="0"/>
                    </a:p>
                  </a:txBody>
                  <a:tcPr/>
                </a:tc>
                <a:tc>
                  <a:txBody>
                    <a:bodyPr/>
                    <a:lstStyle/>
                    <a:p>
                      <a:r>
                        <a:rPr lang="en-US" b="1" dirty="0"/>
                        <a:t>*</a:t>
                      </a:r>
                      <a:endParaRPr lang="en-US" dirty="0"/>
                    </a:p>
                  </a:txBody>
                  <a:tcPr/>
                </a:tc>
                <a:extLst>
                  <a:ext uri="{0D108BD9-81ED-4DB2-BD59-A6C34878D82A}">
                    <a16:rowId xmlns:a16="http://schemas.microsoft.com/office/drawing/2014/main" val="3111537782"/>
                  </a:ext>
                </a:extLst>
              </a:tr>
              <a:tr h="370840">
                <a:tc>
                  <a:txBody>
                    <a:bodyPr/>
                    <a:lstStyle/>
                    <a:p>
                      <a:r>
                        <a:rPr lang="en-US" dirty="0"/>
                        <a:t>2</a:t>
                      </a:r>
                    </a:p>
                  </a:txBody>
                  <a:tcPr/>
                </a:tc>
                <a:tc>
                  <a:txBody>
                    <a:bodyPr/>
                    <a:lstStyle/>
                    <a:p>
                      <a:r>
                        <a:rPr lang="en-US" dirty="0"/>
                        <a:t>F</a:t>
                      </a:r>
                    </a:p>
                  </a:txBody>
                  <a:tcPr/>
                </a:tc>
                <a:tc>
                  <a:txBody>
                    <a:bodyPr/>
                    <a:lstStyle/>
                    <a:p>
                      <a:r>
                        <a:rPr lang="en-US" dirty="0"/>
                        <a:t>-</a:t>
                      </a:r>
                    </a:p>
                  </a:txBody>
                  <a:tcPr/>
                </a:tc>
                <a:tc>
                  <a:txBody>
                    <a:bodyPr/>
                    <a:lstStyle/>
                    <a:p>
                      <a:r>
                        <a:rPr lang="en-US" dirty="0"/>
                        <a:t>T</a:t>
                      </a:r>
                    </a:p>
                  </a:txBody>
                  <a:tcPr/>
                </a:tc>
                <a:tc>
                  <a:txBody>
                    <a:bodyPr/>
                    <a:lstStyle/>
                    <a:p>
                      <a:r>
                        <a:rPr lang="en-US" dirty="0"/>
                        <a:t>T</a:t>
                      </a:r>
                    </a:p>
                  </a:txBody>
                  <a:tcPr/>
                </a:tc>
                <a:tc>
                  <a:txBody>
                    <a:bodyPr/>
                    <a:lstStyle/>
                    <a:p>
                      <a:endParaRPr lang="en-US" dirty="0"/>
                    </a:p>
                  </a:txBody>
                  <a:tcPr/>
                </a:tc>
                <a:tc>
                  <a:txBody>
                    <a:bodyPr/>
                    <a:lstStyle/>
                    <a:p>
                      <a:endParaRPr lang="en-US" dirty="0"/>
                    </a:p>
                  </a:txBody>
                  <a:tcPr/>
                </a:tc>
                <a:tc>
                  <a:txBody>
                    <a:bodyPr/>
                    <a:lstStyle/>
                    <a:p>
                      <a:r>
                        <a:rPr lang="en-US" b="1" dirty="0"/>
                        <a:t>*</a:t>
                      </a:r>
                      <a:endParaRPr lang="en-US" dirty="0"/>
                    </a:p>
                  </a:txBody>
                  <a:tcPr/>
                </a:tc>
                <a:extLst>
                  <a:ext uri="{0D108BD9-81ED-4DB2-BD59-A6C34878D82A}">
                    <a16:rowId xmlns:a16="http://schemas.microsoft.com/office/drawing/2014/main" val="2643155363"/>
                  </a:ext>
                </a:extLst>
              </a:tr>
              <a:tr h="370840">
                <a:tc>
                  <a:txBody>
                    <a:bodyPr/>
                    <a:lstStyle/>
                    <a:p>
                      <a:r>
                        <a:rPr lang="en-US" dirty="0"/>
                        <a:t>3</a:t>
                      </a:r>
                    </a:p>
                  </a:txBody>
                  <a:tcPr/>
                </a:tc>
                <a:tc>
                  <a:txBody>
                    <a:bodyPr/>
                    <a:lstStyle/>
                    <a:p>
                      <a:r>
                        <a:rPr lang="en-US" dirty="0"/>
                        <a:t>T</a:t>
                      </a:r>
                    </a:p>
                  </a:txBody>
                  <a:tcPr/>
                </a:tc>
                <a:tc>
                  <a:txBody>
                    <a:bodyPr/>
                    <a:lstStyle/>
                    <a:p>
                      <a:r>
                        <a:rPr lang="en-US" dirty="0"/>
                        <a:t>T</a:t>
                      </a:r>
                    </a:p>
                  </a:txBody>
                  <a:tcPr/>
                </a:tc>
                <a:tc>
                  <a:txBody>
                    <a:bodyPr/>
                    <a:lstStyle/>
                    <a:p>
                      <a:r>
                        <a:rPr lang="en-US" dirty="0"/>
                        <a:t>-</a:t>
                      </a:r>
                    </a:p>
                  </a:txBody>
                  <a:tcPr/>
                </a:tc>
                <a:tc>
                  <a:txBody>
                    <a:bodyPr/>
                    <a:lstStyle/>
                    <a:p>
                      <a:r>
                        <a:rPr lang="en-US" dirty="0"/>
                        <a:t>T</a:t>
                      </a:r>
                    </a:p>
                  </a:txBody>
                  <a:tcPr/>
                </a:tc>
                <a:tc>
                  <a:txBody>
                    <a:bodyPr/>
                    <a:lstStyle/>
                    <a:p>
                      <a:r>
                        <a:rPr lang="en-US" b="1" dirty="0"/>
                        <a:t>*</a:t>
                      </a:r>
                      <a:endParaRPr lang="en-US" dirty="0"/>
                    </a:p>
                  </a:txBody>
                  <a:tcPr/>
                </a:tc>
                <a:tc>
                  <a:txBody>
                    <a:bodyPr/>
                    <a:lstStyle/>
                    <a:p>
                      <a:r>
                        <a:rPr lang="en-US" b="1" dirty="0"/>
                        <a:t>*</a:t>
                      </a:r>
                      <a:endParaRPr lang="en-US" dirty="0"/>
                    </a:p>
                  </a:txBody>
                  <a:tcPr/>
                </a:tc>
                <a:tc>
                  <a:txBody>
                    <a:bodyPr/>
                    <a:lstStyle/>
                    <a:p>
                      <a:endParaRPr lang="en-US" dirty="0"/>
                    </a:p>
                  </a:txBody>
                  <a:tcPr/>
                </a:tc>
                <a:extLst>
                  <a:ext uri="{0D108BD9-81ED-4DB2-BD59-A6C34878D82A}">
                    <a16:rowId xmlns:a16="http://schemas.microsoft.com/office/drawing/2014/main" val="3842706580"/>
                  </a:ext>
                </a:extLst>
              </a:tr>
              <a:tr h="370840">
                <a:tc>
                  <a:txBody>
                    <a:bodyPr/>
                    <a:lstStyle/>
                    <a:p>
                      <a:r>
                        <a:rPr lang="en-US" dirty="0"/>
                        <a:t>4</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endParaRPr lang="en-US" dirty="0"/>
                    </a:p>
                  </a:txBody>
                  <a:tcPr/>
                </a:tc>
                <a:tc>
                  <a:txBody>
                    <a:bodyPr/>
                    <a:lstStyle/>
                    <a:p>
                      <a:endParaRPr lang="en-US" dirty="0"/>
                    </a:p>
                  </a:txBody>
                  <a:tcPr/>
                </a:tc>
                <a:tc>
                  <a:txBody>
                    <a:bodyPr/>
                    <a:lstStyle/>
                    <a:p>
                      <a:r>
                        <a:rPr lang="en-US" b="1" dirty="0"/>
                        <a:t>(*)</a:t>
                      </a:r>
                      <a:endParaRPr lang="en-US" dirty="0"/>
                    </a:p>
                  </a:txBody>
                  <a:tcPr/>
                </a:tc>
                <a:extLst>
                  <a:ext uri="{0D108BD9-81ED-4DB2-BD59-A6C34878D82A}">
                    <a16:rowId xmlns:a16="http://schemas.microsoft.com/office/drawing/2014/main" val="3636421003"/>
                  </a:ext>
                </a:extLst>
              </a:tr>
              <a:tr h="370840">
                <a:tc>
                  <a:txBody>
                    <a:bodyPr/>
                    <a:lstStyle/>
                    <a:p>
                      <a:r>
                        <a:rPr lang="en-US" dirty="0"/>
                        <a:t>5</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endParaRPr lang="en-US" dirty="0"/>
                    </a:p>
                  </a:txBody>
                  <a:tcPr/>
                </a:tc>
                <a:tc>
                  <a:txBody>
                    <a:bodyPr/>
                    <a:lstStyle/>
                    <a:p>
                      <a:r>
                        <a:rPr lang="en-US" b="1" dirty="0"/>
                        <a:t>*</a:t>
                      </a:r>
                      <a:endParaRPr lang="en-US" dirty="0"/>
                    </a:p>
                  </a:txBody>
                  <a:tcPr/>
                </a:tc>
                <a:tc>
                  <a:txBody>
                    <a:bodyPr/>
                    <a:lstStyle/>
                    <a:p>
                      <a:pPr algn="l"/>
                      <a:r>
                        <a:rPr lang="en-US" b="1" dirty="0"/>
                        <a:t>(*)</a:t>
                      </a:r>
                      <a:endParaRPr lang="en-US" dirty="0"/>
                    </a:p>
                  </a:txBody>
                  <a:tcPr/>
                </a:tc>
                <a:extLst>
                  <a:ext uri="{0D108BD9-81ED-4DB2-BD59-A6C34878D82A}">
                    <a16:rowId xmlns:a16="http://schemas.microsoft.com/office/drawing/2014/main" val="574055116"/>
                  </a:ext>
                </a:extLst>
              </a:tr>
            </a:tbl>
          </a:graphicData>
        </a:graphic>
      </p:graphicFrame>
      <p:sp>
        <p:nvSpPr>
          <p:cNvPr id="6" name="Content Placeholder 2">
            <a:extLst>
              <a:ext uri="{FF2B5EF4-FFF2-40B4-BE49-F238E27FC236}">
                <a16:creationId xmlns:a16="http://schemas.microsoft.com/office/drawing/2014/main" id="{657F9218-9C85-4BF1-AB18-BA72C42982C8}"/>
              </a:ext>
            </a:extLst>
          </p:cNvPr>
          <p:cNvSpPr txBox="1">
            <a:spLocks/>
          </p:cNvSpPr>
          <p:nvPr/>
        </p:nvSpPr>
        <p:spPr bwMode="auto">
          <a:xfrm>
            <a:off x="222250" y="3663849"/>
            <a:ext cx="8467725" cy="1028405"/>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sz="1600" kern="0" dirty="0"/>
              <a:t>MC/DC is achieved if an “Independence Pair” can be found for each condition</a:t>
            </a:r>
          </a:p>
          <a:p>
            <a:pPr lvl="1"/>
            <a:r>
              <a:rPr lang="en-US" sz="1400" kern="0" dirty="0"/>
              <a:t>As the condition outcome is varied between True/False, the Result also varies True/False</a:t>
            </a:r>
          </a:p>
          <a:p>
            <a:pPr lvl="1"/>
            <a:r>
              <a:rPr lang="en-US" sz="1400" kern="0" dirty="0"/>
              <a:t>All other condition outcomes are held </a:t>
            </a:r>
            <a:r>
              <a:rPr lang="en-US" sz="1400" i="1" kern="0" dirty="0"/>
              <a:t>fixed </a:t>
            </a:r>
            <a:r>
              <a:rPr lang="en-US" sz="1400" kern="0" dirty="0"/>
              <a:t>or </a:t>
            </a:r>
            <a:r>
              <a:rPr lang="en-US" sz="1400" i="1" kern="0" dirty="0"/>
              <a:t>don’t-care (unevaluatable/masked out)</a:t>
            </a:r>
            <a:endParaRPr lang="en-US" sz="1400" kern="0" dirty="0"/>
          </a:p>
        </p:txBody>
      </p:sp>
      <p:sp>
        <p:nvSpPr>
          <p:cNvPr id="11" name="Rectangle 10">
            <a:extLst>
              <a:ext uri="{FF2B5EF4-FFF2-40B4-BE49-F238E27FC236}">
                <a16:creationId xmlns:a16="http://schemas.microsoft.com/office/drawing/2014/main" id="{B075D341-45B2-4760-8859-F19128B849E6}"/>
              </a:ext>
            </a:extLst>
          </p:cNvPr>
          <p:cNvSpPr/>
          <p:nvPr/>
        </p:nvSpPr>
        <p:spPr>
          <a:xfrm>
            <a:off x="1491213" y="2859103"/>
            <a:ext cx="3613206"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D0F084-A7F8-4CB1-A093-6409BAD8C2B5}"/>
              </a:ext>
            </a:extLst>
          </p:cNvPr>
          <p:cNvSpPr/>
          <p:nvPr/>
        </p:nvSpPr>
        <p:spPr>
          <a:xfrm>
            <a:off x="1491212" y="3224042"/>
            <a:ext cx="3613206"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8FA4E0-17E8-4CB0-A4F4-DB88A2F0A294}"/>
              </a:ext>
            </a:extLst>
          </p:cNvPr>
          <p:cNvSpPr/>
          <p:nvPr/>
        </p:nvSpPr>
        <p:spPr>
          <a:xfrm>
            <a:off x="1491211" y="1756679"/>
            <a:ext cx="1364803"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C76AC26-4B62-4AE5-9EA6-6B183A48B82D}"/>
              </a:ext>
            </a:extLst>
          </p:cNvPr>
          <p:cNvSpPr/>
          <p:nvPr/>
        </p:nvSpPr>
        <p:spPr>
          <a:xfrm>
            <a:off x="1491211" y="2134774"/>
            <a:ext cx="1364803"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D7732-E07B-4E79-9340-E33EE2935A74}"/>
              </a:ext>
            </a:extLst>
          </p:cNvPr>
          <p:cNvSpPr/>
          <p:nvPr/>
        </p:nvSpPr>
        <p:spPr>
          <a:xfrm>
            <a:off x="3431588" y="1756679"/>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C6BE9-7A86-4305-B4F5-DB47FFA33F54}"/>
              </a:ext>
            </a:extLst>
          </p:cNvPr>
          <p:cNvSpPr/>
          <p:nvPr/>
        </p:nvSpPr>
        <p:spPr>
          <a:xfrm>
            <a:off x="3431588" y="2121618"/>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51E7FB-F740-4B4E-AF52-8421708833AB}"/>
              </a:ext>
            </a:extLst>
          </p:cNvPr>
          <p:cNvSpPr/>
          <p:nvPr/>
        </p:nvSpPr>
        <p:spPr>
          <a:xfrm>
            <a:off x="4422448" y="1756679"/>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739EB4E-CD1D-49AF-8CC8-A6C8D9E2A167}"/>
              </a:ext>
            </a:extLst>
          </p:cNvPr>
          <p:cNvSpPr/>
          <p:nvPr/>
        </p:nvSpPr>
        <p:spPr>
          <a:xfrm>
            <a:off x="4422448" y="2121618"/>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80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LLVM Coverage Report Visualization + MC/DC</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12</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6310" y="1112005"/>
            <a:ext cx="8625803" cy="202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3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LLVM Coverage Visualization + MC/DC</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13</a:t>
            </a:fld>
            <a:endParaRPr lang="en-US"/>
          </a:p>
        </p:txBody>
      </p:sp>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1775" y="717954"/>
            <a:ext cx="4527147" cy="3889675"/>
          </a:xfrm>
          <a:prstGeom prst="rect">
            <a:avLst/>
          </a:prstGeom>
          <a:noFill/>
          <a:extLst>
            <a:ext uri="{909E8E84-426E-40DD-AFC4-6F175D3DCCD1}">
              <a14:hiddenFill xmlns:a14="http://schemas.microsoft.com/office/drawing/2010/main">
                <a:solidFill>
                  <a:srgbClr val="FFFFFF"/>
                </a:solidFill>
              </a14:hiddenFill>
            </a:ext>
          </a:extLst>
        </p:spPr>
      </p:pic>
      <p:sp>
        <p:nvSpPr>
          <p:cNvPr id="3" name="Right Brace 2">
            <a:extLst>
              <a:ext uri="{FF2B5EF4-FFF2-40B4-BE49-F238E27FC236}">
                <a16:creationId xmlns:a16="http://schemas.microsoft.com/office/drawing/2014/main" id="{E09BE6B4-758C-4D16-BE6F-94AD2F974CCD}"/>
              </a:ext>
            </a:extLst>
          </p:cNvPr>
          <p:cNvSpPr/>
          <p:nvPr/>
        </p:nvSpPr>
        <p:spPr>
          <a:xfrm>
            <a:off x="4703349" y="1687346"/>
            <a:ext cx="272805" cy="3693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30A3524E-DDE7-4EF1-A44A-5B2F44707817}"/>
              </a:ext>
            </a:extLst>
          </p:cNvPr>
          <p:cNvSpPr/>
          <p:nvPr/>
        </p:nvSpPr>
        <p:spPr>
          <a:xfrm>
            <a:off x="4708402" y="2148337"/>
            <a:ext cx="272805" cy="7610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F19430A-946D-422A-9703-AD3986EE3F72}"/>
              </a:ext>
            </a:extLst>
          </p:cNvPr>
          <p:cNvSpPr txBox="1"/>
          <p:nvPr/>
        </p:nvSpPr>
        <p:spPr>
          <a:xfrm>
            <a:off x="5087297" y="1692398"/>
            <a:ext cx="2540119" cy="369332"/>
          </a:xfrm>
          <a:prstGeom prst="rect">
            <a:avLst/>
          </a:prstGeom>
          <a:noFill/>
        </p:spPr>
        <p:txBody>
          <a:bodyPr wrap="none" rtlCol="0">
            <a:spAutoFit/>
          </a:bodyPr>
          <a:lstStyle/>
          <a:p>
            <a:r>
              <a:rPr lang="en-US" dirty="0"/>
              <a:t>Branch Coverage View</a:t>
            </a:r>
          </a:p>
        </p:txBody>
      </p:sp>
      <p:sp>
        <p:nvSpPr>
          <p:cNvPr id="10" name="TextBox 9">
            <a:extLst>
              <a:ext uri="{FF2B5EF4-FFF2-40B4-BE49-F238E27FC236}">
                <a16:creationId xmlns:a16="http://schemas.microsoft.com/office/drawing/2014/main" id="{E3E4801D-34A1-4934-9AB8-9A5CB28F645A}"/>
              </a:ext>
            </a:extLst>
          </p:cNvPr>
          <p:cNvSpPr txBox="1"/>
          <p:nvPr/>
        </p:nvSpPr>
        <p:spPr>
          <a:xfrm>
            <a:off x="5087297" y="2217213"/>
            <a:ext cx="3788281" cy="646331"/>
          </a:xfrm>
          <a:prstGeom prst="rect">
            <a:avLst/>
          </a:prstGeom>
          <a:noFill/>
        </p:spPr>
        <p:txBody>
          <a:bodyPr wrap="none" rtlCol="0">
            <a:spAutoFit/>
          </a:bodyPr>
          <a:lstStyle/>
          <a:p>
            <a:r>
              <a:rPr lang="en-US" dirty="0"/>
              <a:t>Condition Aliases C{1, 2, 3, …} and</a:t>
            </a:r>
          </a:p>
          <a:p>
            <a:r>
              <a:rPr lang="en-US" dirty="0"/>
              <a:t>Source Location Mapping</a:t>
            </a:r>
          </a:p>
        </p:txBody>
      </p:sp>
      <p:sp>
        <p:nvSpPr>
          <p:cNvPr id="11" name="TextBox 10">
            <a:extLst>
              <a:ext uri="{FF2B5EF4-FFF2-40B4-BE49-F238E27FC236}">
                <a16:creationId xmlns:a16="http://schemas.microsoft.com/office/drawing/2014/main" id="{6B6ABA43-70F9-4DB7-BEBA-9CA0071250AA}"/>
              </a:ext>
            </a:extLst>
          </p:cNvPr>
          <p:cNvSpPr txBox="1"/>
          <p:nvPr/>
        </p:nvSpPr>
        <p:spPr>
          <a:xfrm>
            <a:off x="5087297" y="3197816"/>
            <a:ext cx="3168624" cy="369332"/>
          </a:xfrm>
          <a:prstGeom prst="rect">
            <a:avLst/>
          </a:prstGeom>
          <a:noFill/>
        </p:spPr>
        <p:txBody>
          <a:bodyPr wrap="none" rtlCol="0">
            <a:spAutoFit/>
          </a:bodyPr>
          <a:lstStyle/>
          <a:p>
            <a:r>
              <a:rPr lang="en-US" dirty="0"/>
              <a:t>Actual Executed Test Vectors</a:t>
            </a:r>
          </a:p>
        </p:txBody>
      </p:sp>
      <p:sp>
        <p:nvSpPr>
          <p:cNvPr id="12" name="TextBox 11">
            <a:extLst>
              <a:ext uri="{FF2B5EF4-FFF2-40B4-BE49-F238E27FC236}">
                <a16:creationId xmlns:a16="http://schemas.microsoft.com/office/drawing/2014/main" id="{14AEF446-F483-4294-AC31-276A25E8445E}"/>
              </a:ext>
            </a:extLst>
          </p:cNvPr>
          <p:cNvSpPr txBox="1"/>
          <p:nvPr/>
        </p:nvSpPr>
        <p:spPr>
          <a:xfrm>
            <a:off x="5087297" y="3901420"/>
            <a:ext cx="3595856" cy="369332"/>
          </a:xfrm>
          <a:prstGeom prst="rect">
            <a:avLst/>
          </a:prstGeom>
          <a:noFill/>
        </p:spPr>
        <p:txBody>
          <a:bodyPr wrap="none" rtlCol="0">
            <a:spAutoFit/>
          </a:bodyPr>
          <a:lstStyle/>
          <a:p>
            <a:r>
              <a:rPr lang="en-US" dirty="0"/>
              <a:t>Calculated Metrics for Expression</a:t>
            </a:r>
          </a:p>
        </p:txBody>
      </p:sp>
      <p:sp>
        <p:nvSpPr>
          <p:cNvPr id="13" name="Right Brace 12">
            <a:extLst>
              <a:ext uri="{FF2B5EF4-FFF2-40B4-BE49-F238E27FC236}">
                <a16:creationId xmlns:a16="http://schemas.microsoft.com/office/drawing/2014/main" id="{FA6AA293-830E-4A45-B79A-F14BA9CD2C8F}"/>
              </a:ext>
            </a:extLst>
          </p:cNvPr>
          <p:cNvSpPr/>
          <p:nvPr/>
        </p:nvSpPr>
        <p:spPr>
          <a:xfrm>
            <a:off x="4713454" y="2960859"/>
            <a:ext cx="272805" cy="843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36308265-23BB-4FC8-84F6-696F6D7DFD18}"/>
              </a:ext>
            </a:extLst>
          </p:cNvPr>
          <p:cNvSpPr/>
          <p:nvPr/>
        </p:nvSpPr>
        <p:spPr>
          <a:xfrm>
            <a:off x="4708402" y="3840582"/>
            <a:ext cx="272805" cy="4992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098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5" grpId="0"/>
      <p:bldP spid="10" grpId="0"/>
      <p:bldP spid="11" grpId="0"/>
      <p:bldP spid="12"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When is MC/DC really important?</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p:txBody>
          <a:bodyPr/>
          <a:lstStyle/>
          <a:p>
            <a:r>
              <a:rPr lang="en-US" dirty="0"/>
              <a:t>Required for safety-critical embedded application development</a:t>
            </a:r>
          </a:p>
          <a:p>
            <a:pPr lvl="1"/>
            <a:r>
              <a:rPr lang="en-US" i="1" dirty="0"/>
              <a:t>Automotive</a:t>
            </a:r>
            <a:r>
              <a:rPr lang="en-US" dirty="0"/>
              <a:t> (ISO 26262 “Road vehicles – Functional Safety” standard)</a:t>
            </a:r>
          </a:p>
          <a:p>
            <a:pPr lvl="1"/>
            <a:r>
              <a:rPr lang="en-US" i="1" dirty="0"/>
              <a:t>Aviation</a:t>
            </a:r>
            <a:r>
              <a:rPr lang="en-US" dirty="0"/>
              <a:t> (DO-178 Aviation standard)</a:t>
            </a:r>
          </a:p>
          <a:p>
            <a:pPr lvl="1"/>
            <a:r>
              <a:rPr lang="en-US" dirty="0"/>
              <a:t>Applicable also to </a:t>
            </a:r>
            <a:r>
              <a:rPr lang="en-US" i="1" dirty="0"/>
              <a:t>Railway</a:t>
            </a:r>
            <a:r>
              <a:rPr lang="en-US" dirty="0"/>
              <a:t>, </a:t>
            </a:r>
            <a:r>
              <a:rPr lang="en-US" i="1" dirty="0"/>
              <a:t>Industrial</a:t>
            </a:r>
            <a:r>
              <a:rPr lang="en-US" dirty="0"/>
              <a:t>, </a:t>
            </a:r>
            <a:r>
              <a:rPr lang="en-US" i="1" dirty="0"/>
              <a:t>Medical</a:t>
            </a:r>
            <a:r>
              <a:rPr lang="en-US" dirty="0"/>
              <a:t>, and </a:t>
            </a:r>
            <a:r>
              <a:rPr lang="en-US" i="1" dirty="0"/>
              <a:t>Space</a:t>
            </a:r>
          </a:p>
          <a:p>
            <a:pPr lvl="1"/>
            <a:endParaRPr lang="en-US" dirty="0"/>
          </a:p>
          <a:p>
            <a:r>
              <a:rPr lang="en-US" dirty="0"/>
              <a:t>LLVM is being used increasingly in the embedded space</a:t>
            </a:r>
          </a:p>
          <a:p>
            <a:pPr lvl="1"/>
            <a:r>
              <a:rPr lang="en-US" dirty="0"/>
              <a:t>Supporting MC/DC in LLVM makes sense to facilitate embedded development</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14</a:t>
            </a:fld>
            <a:endParaRPr lang="en-US"/>
          </a:p>
        </p:txBody>
      </p:sp>
    </p:spTree>
    <p:extLst>
      <p:ext uri="{BB962C8B-B14F-4D97-AF65-F5344CB8AC3E}">
        <p14:creationId xmlns:p14="http://schemas.microsoft.com/office/powerpoint/2010/main" val="109047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pPr marL="0" indent="0" algn="ctr">
              <a:buNone/>
            </a:pPr>
            <a:endParaRPr lang="en-US" sz="2400" dirty="0"/>
          </a:p>
          <a:p>
            <a:pPr marL="0" indent="0" algn="ctr">
              <a:buNone/>
            </a:pPr>
            <a:endParaRPr lang="en-US" sz="2400" dirty="0"/>
          </a:p>
          <a:p>
            <a:pPr marL="0" indent="0" algn="ctr">
              <a:buNone/>
            </a:pPr>
            <a:r>
              <a:rPr lang="en-US" sz="3200" dirty="0"/>
              <a:t>How is MC/DC implemented in LLVM?</a:t>
            </a:r>
          </a:p>
        </p:txBody>
      </p:sp>
      <p:sp>
        <p:nvSpPr>
          <p:cNvPr id="4" name="Slide Number Placeholder 3"/>
          <p:cNvSpPr>
            <a:spLocks noGrp="1"/>
          </p:cNvSpPr>
          <p:nvPr>
            <p:ph type="sldNum" sz="quarter" idx="10"/>
          </p:nvPr>
        </p:nvSpPr>
        <p:spPr/>
        <p:txBody>
          <a:bodyPr/>
          <a:lstStyle/>
          <a:p>
            <a:pPr>
              <a:defRPr/>
            </a:pPr>
            <a:fld id="{2B97888F-6AF7-4263-B69D-592D8C33BAC7}" type="slidenum">
              <a:rPr lang="en-US" smtClean="0"/>
              <a:pPr>
                <a:defRPr/>
              </a:pPr>
              <a:t>15</a:t>
            </a:fld>
            <a:endParaRPr lang="en-US"/>
          </a:p>
        </p:txBody>
      </p:sp>
    </p:spTree>
    <p:extLst>
      <p:ext uri="{BB962C8B-B14F-4D97-AF65-F5344CB8AC3E}">
        <p14:creationId xmlns:p14="http://schemas.microsoft.com/office/powerpoint/2010/main" val="184735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has been done? What can LLVM do?</a:t>
            </a:r>
          </a:p>
        </p:txBody>
      </p:sp>
      <p:sp>
        <p:nvSpPr>
          <p:cNvPr id="3" name="Content Placeholder 2"/>
          <p:cNvSpPr>
            <a:spLocks noGrp="1"/>
          </p:cNvSpPr>
          <p:nvPr>
            <p:ph idx="1"/>
          </p:nvPr>
        </p:nvSpPr>
        <p:spPr>
          <a:xfrm>
            <a:off x="333378" y="786357"/>
            <a:ext cx="8467725" cy="3905897"/>
          </a:xfrm>
        </p:spPr>
        <p:txBody>
          <a:bodyPr/>
          <a:lstStyle/>
          <a:p>
            <a:r>
              <a:rPr lang="en-US" sz="1600" dirty="0"/>
              <a:t>LOG-based MC/DC (most common and very robust)</a:t>
            </a:r>
          </a:p>
          <a:p>
            <a:pPr lvl="1"/>
            <a:r>
              <a:rPr lang="en-US" sz="1400" dirty="0"/>
              <a:t>Code is instrumented to track condition outcomes of a test vector</a:t>
            </a:r>
          </a:p>
          <a:p>
            <a:pPr lvl="1"/>
            <a:r>
              <a:rPr lang="en-US" sz="1400" dirty="0"/>
              <a:t>Data is output to a file (or </a:t>
            </a:r>
            <a:r>
              <a:rPr lang="en-US" sz="1400" dirty="0" err="1"/>
              <a:t>stdout</a:t>
            </a:r>
            <a:r>
              <a:rPr lang="en-US" sz="1400" dirty="0"/>
              <a:t>) during execution and used as input to a tool</a:t>
            </a:r>
            <a:endParaRPr lang="en-US" sz="1300" dirty="0"/>
          </a:p>
          <a:p>
            <a:endParaRPr lang="en-US" sz="1600" dirty="0"/>
          </a:p>
          <a:p>
            <a:r>
              <a:rPr lang="en-US" sz="1600" dirty="0"/>
              <a:t>Today, LLVM really only has raw profile counter data in memory</a:t>
            </a:r>
          </a:p>
          <a:p>
            <a:pPr lvl="1"/>
            <a:r>
              <a:rPr lang="en-US" sz="1400" dirty="0"/>
              <a:t>Counters really aren’t suitable to tracking test vector execution, and they don’t scale well</a:t>
            </a:r>
          </a:p>
          <a:p>
            <a:endParaRPr lang="en-US" sz="1600" b="1" dirty="0"/>
          </a:p>
          <a:p>
            <a:r>
              <a:rPr lang="en-US" sz="1600" b="1" dirty="0"/>
              <a:t>Goal</a:t>
            </a:r>
            <a:r>
              <a:rPr lang="en-US" sz="1600" dirty="0"/>
              <a:t>: Support LOG-based MC/DC without outputting data to a file</a:t>
            </a:r>
          </a:p>
          <a:p>
            <a:pPr lvl="1"/>
            <a:r>
              <a:rPr lang="en-US" sz="1400" dirty="0"/>
              <a:t>Leverage clang-based instrumentation to track condition outcomes</a:t>
            </a:r>
          </a:p>
          <a:p>
            <a:pPr lvl="1"/>
            <a:r>
              <a:rPr lang="en-US" sz="1400" dirty="0"/>
              <a:t>Efficiently store the data to memory where it can be extracted by coverage tools</a:t>
            </a:r>
          </a:p>
        </p:txBody>
      </p:sp>
      <p:sp>
        <p:nvSpPr>
          <p:cNvPr id="4" name="Slide Number Placeholder 3"/>
          <p:cNvSpPr>
            <a:spLocks noGrp="1"/>
          </p:cNvSpPr>
          <p:nvPr>
            <p:ph type="sldNum" sz="quarter" idx="10"/>
          </p:nvPr>
        </p:nvSpPr>
        <p:spPr/>
        <p:txBody>
          <a:bodyPr/>
          <a:lstStyle/>
          <a:p>
            <a:pPr>
              <a:defRPr/>
            </a:pPr>
            <a:fld id="{2B97888F-6AF7-4263-B69D-592D8C33BAC7}" type="slidenum">
              <a:rPr lang="en-US" smtClean="0"/>
              <a:pPr>
                <a:defRPr/>
              </a:pPr>
              <a:t>16</a:t>
            </a:fld>
            <a:endParaRPr lang="en-US"/>
          </a:p>
        </p:txBody>
      </p:sp>
    </p:spTree>
    <p:extLst>
      <p:ext uri="{BB962C8B-B14F-4D97-AF65-F5344CB8AC3E}">
        <p14:creationId xmlns:p14="http://schemas.microsoft.com/office/powerpoint/2010/main" val="420289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Design Concept: Bitmap Coverage Objects</a:t>
            </a:r>
          </a:p>
        </p:txBody>
      </p:sp>
      <p:sp>
        <p:nvSpPr>
          <p:cNvPr id="3" name="Content Placeholder 2"/>
          <p:cNvSpPr>
            <a:spLocks noGrp="1"/>
          </p:cNvSpPr>
          <p:nvPr>
            <p:ph idx="1"/>
          </p:nvPr>
        </p:nvSpPr>
        <p:spPr>
          <a:xfrm>
            <a:off x="357441" y="786358"/>
            <a:ext cx="8467725" cy="2803280"/>
          </a:xfrm>
        </p:spPr>
        <p:txBody>
          <a:bodyPr/>
          <a:lstStyle/>
          <a:p>
            <a:r>
              <a:rPr lang="en-US" sz="1600" dirty="0"/>
              <a:t>Track a </a:t>
            </a:r>
            <a:r>
              <a:rPr lang="en-US" sz="1600" b="1" dirty="0"/>
              <a:t>global bitmap</a:t>
            </a:r>
            <a:r>
              <a:rPr lang="en-US" sz="1600" dirty="0"/>
              <a:t> in memory in which each bit represents an executed test vector</a:t>
            </a:r>
          </a:p>
          <a:p>
            <a:pPr lvl="1"/>
            <a:r>
              <a:rPr lang="en-US" sz="1400" dirty="0"/>
              <a:t>Instrumented per Boolean expression with two or more conditions</a:t>
            </a:r>
          </a:p>
          <a:p>
            <a:pPr lvl="2"/>
            <a:r>
              <a:rPr lang="en-US" sz="1300" dirty="0"/>
              <a:t>Treated </a:t>
            </a:r>
            <a:r>
              <a:rPr lang="en-US" sz="1300" i="1" dirty="0"/>
              <a:t>like</a:t>
            </a:r>
            <a:r>
              <a:rPr lang="en-US" sz="1300" dirty="0"/>
              <a:t> profile counters but handled differently and kept in a separate section in memory</a:t>
            </a:r>
          </a:p>
          <a:p>
            <a:pPr lvl="1"/>
            <a:r>
              <a:rPr lang="en-US" sz="1400" dirty="0"/>
              <a:t>Variable-length, depending on number of possible test vectors (between </a:t>
            </a:r>
            <a:r>
              <a:rPr lang="en-US" sz="1400" b="1" dirty="0"/>
              <a:t>8 bits </a:t>
            </a:r>
            <a:r>
              <a:rPr lang="en-US" sz="1400" dirty="0"/>
              <a:t>and </a:t>
            </a:r>
            <a:r>
              <a:rPr lang="en-US" sz="1400" b="1" dirty="0"/>
              <a:t>2</a:t>
            </a:r>
            <a:r>
              <a:rPr lang="en-US" sz="1400" b="1" baseline="30000" dirty="0"/>
              <a:t>n</a:t>
            </a:r>
            <a:r>
              <a:rPr lang="en-US" sz="1400" b="1" dirty="0"/>
              <a:t> bits</a:t>
            </a:r>
            <a:r>
              <a:rPr lang="en-US" sz="1400" dirty="0"/>
              <a:t>)</a:t>
            </a:r>
          </a:p>
          <a:p>
            <a:pPr lvl="1"/>
            <a:endParaRPr lang="en-US" sz="1200" dirty="0"/>
          </a:p>
          <a:p>
            <a:pPr lvl="1"/>
            <a:r>
              <a:rPr lang="en-US" sz="1200" dirty="0"/>
              <a:t>2-3 conditions: </a:t>
            </a:r>
          </a:p>
          <a:p>
            <a:pPr lvl="2"/>
            <a:r>
              <a:rPr lang="en-US" sz="1100" dirty="0"/>
              <a:t>(A &amp;&amp; B) || C </a:t>
            </a:r>
            <a:r>
              <a:rPr lang="en-US" sz="1100" dirty="0">
                <a:sym typeface="Wingdings" panose="05000000000000000000" pitchFamily="2" charset="2"/>
              </a:rPr>
              <a:t></a:t>
            </a:r>
            <a:r>
              <a:rPr lang="en-US" sz="1100" dirty="0"/>
              <a:t> </a:t>
            </a:r>
            <a:r>
              <a:rPr lang="en-US" sz="1100" b="1" dirty="0"/>
              <a:t>8-bits</a:t>
            </a:r>
            <a:endParaRPr lang="en-US" sz="1100" dirty="0"/>
          </a:p>
          <a:p>
            <a:pPr lvl="1"/>
            <a:r>
              <a:rPr lang="en-US" sz="1200" dirty="0"/>
              <a:t>4 conditions: </a:t>
            </a:r>
          </a:p>
          <a:p>
            <a:pPr lvl="2"/>
            <a:r>
              <a:rPr lang="en-US" sz="1100" dirty="0"/>
              <a:t>(A &amp;&amp; B) || (C &amp;&amp; D) </a:t>
            </a:r>
            <a:r>
              <a:rPr lang="en-US" sz="1100" dirty="0">
                <a:sym typeface="Wingdings" panose="05000000000000000000" pitchFamily="2" charset="2"/>
              </a:rPr>
              <a:t> </a:t>
            </a:r>
            <a:r>
              <a:rPr lang="en-US" sz="1100" b="1" dirty="0"/>
              <a:t>16-bits</a:t>
            </a:r>
            <a:endParaRPr lang="en-US" sz="1100" dirty="0"/>
          </a:p>
          <a:p>
            <a:pPr lvl="1"/>
            <a:r>
              <a:rPr lang="en-US" sz="1200" dirty="0"/>
              <a:t>5 conditions: </a:t>
            </a:r>
          </a:p>
          <a:p>
            <a:pPr lvl="2"/>
            <a:r>
              <a:rPr lang="en-US" sz="1100" dirty="0"/>
              <a:t>(A &amp;&amp; B) || (C &amp;&amp; D) || E </a:t>
            </a:r>
            <a:r>
              <a:rPr lang="en-US" sz="1100" dirty="0">
                <a:sym typeface="Wingdings" panose="05000000000000000000" pitchFamily="2" charset="2"/>
              </a:rPr>
              <a:t> </a:t>
            </a:r>
            <a:r>
              <a:rPr lang="en-US" sz="1200" b="1" dirty="0"/>
              <a:t>32-bits</a:t>
            </a:r>
            <a:endParaRPr lang="en-US" sz="1200"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17</a:t>
            </a:fld>
            <a:endParaRPr lang="en-US"/>
          </a:p>
        </p:txBody>
      </p:sp>
      <p:graphicFrame>
        <p:nvGraphicFramePr>
          <p:cNvPr id="5" name="Table 4">
            <a:extLst>
              <a:ext uri="{FF2B5EF4-FFF2-40B4-BE49-F238E27FC236}">
                <a16:creationId xmlns:a16="http://schemas.microsoft.com/office/drawing/2014/main" id="{2F2A0CFB-D84B-45A7-9520-8BC7C045BCC1}"/>
              </a:ext>
            </a:extLst>
          </p:cNvPr>
          <p:cNvGraphicFramePr>
            <a:graphicFrameLocks noGrp="1"/>
          </p:cNvGraphicFramePr>
          <p:nvPr>
            <p:extLst>
              <p:ext uri="{D42A27DB-BD31-4B8C-83A1-F6EECF244321}">
                <p14:modId xmlns:p14="http://schemas.microsoft.com/office/powerpoint/2010/main" val="4047299729"/>
              </p:ext>
            </p:extLst>
          </p:nvPr>
        </p:nvGraphicFramePr>
        <p:xfrm>
          <a:off x="687459" y="3682591"/>
          <a:ext cx="1689920" cy="370840"/>
        </p:xfrm>
        <a:graphic>
          <a:graphicData uri="http://schemas.openxmlformats.org/drawingml/2006/table">
            <a:tbl>
              <a:tblPr firstRow="1" bandRow="1">
                <a:tableStyleId>{21E4AEA4-8DFA-4A89-87EB-49C32662AFE0}</a:tableStyleId>
              </a:tblPr>
              <a:tblGrid>
                <a:gridCol w="211240">
                  <a:extLst>
                    <a:ext uri="{9D8B030D-6E8A-4147-A177-3AD203B41FA5}">
                      <a16:colId xmlns:a16="http://schemas.microsoft.com/office/drawing/2014/main" val="2099647233"/>
                    </a:ext>
                  </a:extLst>
                </a:gridCol>
                <a:gridCol w="211240">
                  <a:extLst>
                    <a:ext uri="{9D8B030D-6E8A-4147-A177-3AD203B41FA5}">
                      <a16:colId xmlns:a16="http://schemas.microsoft.com/office/drawing/2014/main" val="1687858024"/>
                    </a:ext>
                  </a:extLst>
                </a:gridCol>
                <a:gridCol w="211240">
                  <a:extLst>
                    <a:ext uri="{9D8B030D-6E8A-4147-A177-3AD203B41FA5}">
                      <a16:colId xmlns:a16="http://schemas.microsoft.com/office/drawing/2014/main" val="4292170059"/>
                    </a:ext>
                  </a:extLst>
                </a:gridCol>
                <a:gridCol w="211240">
                  <a:extLst>
                    <a:ext uri="{9D8B030D-6E8A-4147-A177-3AD203B41FA5}">
                      <a16:colId xmlns:a16="http://schemas.microsoft.com/office/drawing/2014/main" val="4091087962"/>
                    </a:ext>
                  </a:extLst>
                </a:gridCol>
                <a:gridCol w="214200">
                  <a:extLst>
                    <a:ext uri="{9D8B030D-6E8A-4147-A177-3AD203B41FA5}">
                      <a16:colId xmlns:a16="http://schemas.microsoft.com/office/drawing/2014/main" val="4161662919"/>
                    </a:ext>
                  </a:extLst>
                </a:gridCol>
                <a:gridCol w="208280">
                  <a:extLst>
                    <a:ext uri="{9D8B030D-6E8A-4147-A177-3AD203B41FA5}">
                      <a16:colId xmlns:a16="http://schemas.microsoft.com/office/drawing/2014/main" val="2559168863"/>
                    </a:ext>
                  </a:extLst>
                </a:gridCol>
                <a:gridCol w="211240">
                  <a:extLst>
                    <a:ext uri="{9D8B030D-6E8A-4147-A177-3AD203B41FA5}">
                      <a16:colId xmlns:a16="http://schemas.microsoft.com/office/drawing/2014/main" val="1574464252"/>
                    </a:ext>
                  </a:extLst>
                </a:gridCol>
                <a:gridCol w="211240">
                  <a:extLst>
                    <a:ext uri="{9D8B030D-6E8A-4147-A177-3AD203B41FA5}">
                      <a16:colId xmlns:a16="http://schemas.microsoft.com/office/drawing/2014/main" val="252500089"/>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dirty="0"/>
                        <a:t>0</a:t>
                      </a:r>
                    </a:p>
                  </a:txBody>
                  <a:tcPr/>
                </a:tc>
                <a:extLst>
                  <a:ext uri="{0D108BD9-81ED-4DB2-BD59-A6C34878D82A}">
                    <a16:rowId xmlns:a16="http://schemas.microsoft.com/office/drawing/2014/main" val="1158413004"/>
                  </a:ext>
                </a:extLst>
              </a:tr>
            </a:tbl>
          </a:graphicData>
        </a:graphic>
      </p:graphicFrame>
      <p:graphicFrame>
        <p:nvGraphicFramePr>
          <p:cNvPr id="6" name="Table 5">
            <a:extLst>
              <a:ext uri="{FF2B5EF4-FFF2-40B4-BE49-F238E27FC236}">
                <a16:creationId xmlns:a16="http://schemas.microsoft.com/office/drawing/2014/main" id="{7E66D213-1189-4103-9062-94F8947E7161}"/>
              </a:ext>
            </a:extLst>
          </p:cNvPr>
          <p:cNvGraphicFramePr>
            <a:graphicFrameLocks noGrp="1"/>
          </p:cNvGraphicFramePr>
          <p:nvPr>
            <p:extLst>
              <p:ext uri="{D42A27DB-BD31-4B8C-83A1-F6EECF244321}">
                <p14:modId xmlns:p14="http://schemas.microsoft.com/office/powerpoint/2010/main" val="1731811439"/>
              </p:ext>
            </p:extLst>
          </p:nvPr>
        </p:nvGraphicFramePr>
        <p:xfrm>
          <a:off x="2377379" y="3682591"/>
          <a:ext cx="1689920" cy="370840"/>
        </p:xfrm>
        <a:graphic>
          <a:graphicData uri="http://schemas.openxmlformats.org/drawingml/2006/table">
            <a:tbl>
              <a:tblPr firstRow="1" bandRow="1">
                <a:tableStyleId>{21E4AEA4-8DFA-4A89-87EB-49C32662AFE0}</a:tableStyleId>
              </a:tblPr>
              <a:tblGrid>
                <a:gridCol w="211240">
                  <a:extLst>
                    <a:ext uri="{9D8B030D-6E8A-4147-A177-3AD203B41FA5}">
                      <a16:colId xmlns:a16="http://schemas.microsoft.com/office/drawing/2014/main" val="2099647233"/>
                    </a:ext>
                  </a:extLst>
                </a:gridCol>
                <a:gridCol w="211240">
                  <a:extLst>
                    <a:ext uri="{9D8B030D-6E8A-4147-A177-3AD203B41FA5}">
                      <a16:colId xmlns:a16="http://schemas.microsoft.com/office/drawing/2014/main" val="1687858024"/>
                    </a:ext>
                  </a:extLst>
                </a:gridCol>
                <a:gridCol w="211240">
                  <a:extLst>
                    <a:ext uri="{9D8B030D-6E8A-4147-A177-3AD203B41FA5}">
                      <a16:colId xmlns:a16="http://schemas.microsoft.com/office/drawing/2014/main" val="4292170059"/>
                    </a:ext>
                  </a:extLst>
                </a:gridCol>
                <a:gridCol w="211240">
                  <a:extLst>
                    <a:ext uri="{9D8B030D-6E8A-4147-A177-3AD203B41FA5}">
                      <a16:colId xmlns:a16="http://schemas.microsoft.com/office/drawing/2014/main" val="4091087962"/>
                    </a:ext>
                  </a:extLst>
                </a:gridCol>
                <a:gridCol w="214200">
                  <a:extLst>
                    <a:ext uri="{9D8B030D-6E8A-4147-A177-3AD203B41FA5}">
                      <a16:colId xmlns:a16="http://schemas.microsoft.com/office/drawing/2014/main" val="4161662919"/>
                    </a:ext>
                  </a:extLst>
                </a:gridCol>
                <a:gridCol w="208280">
                  <a:extLst>
                    <a:ext uri="{9D8B030D-6E8A-4147-A177-3AD203B41FA5}">
                      <a16:colId xmlns:a16="http://schemas.microsoft.com/office/drawing/2014/main" val="2559168863"/>
                    </a:ext>
                  </a:extLst>
                </a:gridCol>
                <a:gridCol w="211240">
                  <a:extLst>
                    <a:ext uri="{9D8B030D-6E8A-4147-A177-3AD203B41FA5}">
                      <a16:colId xmlns:a16="http://schemas.microsoft.com/office/drawing/2014/main" val="1574464252"/>
                    </a:ext>
                  </a:extLst>
                </a:gridCol>
                <a:gridCol w="211240">
                  <a:extLst>
                    <a:ext uri="{9D8B030D-6E8A-4147-A177-3AD203B41FA5}">
                      <a16:colId xmlns:a16="http://schemas.microsoft.com/office/drawing/2014/main" val="252500089"/>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dirty="0"/>
                        <a:t>0</a:t>
                      </a:r>
                    </a:p>
                  </a:txBody>
                  <a:tcPr/>
                </a:tc>
                <a:extLst>
                  <a:ext uri="{0D108BD9-81ED-4DB2-BD59-A6C34878D82A}">
                    <a16:rowId xmlns:a16="http://schemas.microsoft.com/office/drawing/2014/main" val="1158413004"/>
                  </a:ext>
                </a:extLst>
              </a:tr>
            </a:tbl>
          </a:graphicData>
        </a:graphic>
      </p:graphicFrame>
      <p:graphicFrame>
        <p:nvGraphicFramePr>
          <p:cNvPr id="7" name="Table 6">
            <a:extLst>
              <a:ext uri="{FF2B5EF4-FFF2-40B4-BE49-F238E27FC236}">
                <a16:creationId xmlns:a16="http://schemas.microsoft.com/office/drawing/2014/main" id="{3DBD3176-373B-48F4-8B9A-5BEE9B9D4287}"/>
              </a:ext>
            </a:extLst>
          </p:cNvPr>
          <p:cNvGraphicFramePr>
            <a:graphicFrameLocks noGrp="1"/>
          </p:cNvGraphicFramePr>
          <p:nvPr>
            <p:extLst>
              <p:ext uri="{D42A27DB-BD31-4B8C-83A1-F6EECF244321}">
                <p14:modId xmlns:p14="http://schemas.microsoft.com/office/powerpoint/2010/main" val="1268412881"/>
              </p:ext>
            </p:extLst>
          </p:nvPr>
        </p:nvGraphicFramePr>
        <p:xfrm>
          <a:off x="4067299" y="3682591"/>
          <a:ext cx="1689920" cy="370840"/>
        </p:xfrm>
        <a:graphic>
          <a:graphicData uri="http://schemas.openxmlformats.org/drawingml/2006/table">
            <a:tbl>
              <a:tblPr firstRow="1" bandRow="1">
                <a:tableStyleId>{21E4AEA4-8DFA-4A89-87EB-49C32662AFE0}</a:tableStyleId>
              </a:tblPr>
              <a:tblGrid>
                <a:gridCol w="211240">
                  <a:extLst>
                    <a:ext uri="{9D8B030D-6E8A-4147-A177-3AD203B41FA5}">
                      <a16:colId xmlns:a16="http://schemas.microsoft.com/office/drawing/2014/main" val="2099647233"/>
                    </a:ext>
                  </a:extLst>
                </a:gridCol>
                <a:gridCol w="211240">
                  <a:extLst>
                    <a:ext uri="{9D8B030D-6E8A-4147-A177-3AD203B41FA5}">
                      <a16:colId xmlns:a16="http://schemas.microsoft.com/office/drawing/2014/main" val="1687858024"/>
                    </a:ext>
                  </a:extLst>
                </a:gridCol>
                <a:gridCol w="211240">
                  <a:extLst>
                    <a:ext uri="{9D8B030D-6E8A-4147-A177-3AD203B41FA5}">
                      <a16:colId xmlns:a16="http://schemas.microsoft.com/office/drawing/2014/main" val="4292170059"/>
                    </a:ext>
                  </a:extLst>
                </a:gridCol>
                <a:gridCol w="211240">
                  <a:extLst>
                    <a:ext uri="{9D8B030D-6E8A-4147-A177-3AD203B41FA5}">
                      <a16:colId xmlns:a16="http://schemas.microsoft.com/office/drawing/2014/main" val="4091087962"/>
                    </a:ext>
                  </a:extLst>
                </a:gridCol>
                <a:gridCol w="214200">
                  <a:extLst>
                    <a:ext uri="{9D8B030D-6E8A-4147-A177-3AD203B41FA5}">
                      <a16:colId xmlns:a16="http://schemas.microsoft.com/office/drawing/2014/main" val="4161662919"/>
                    </a:ext>
                  </a:extLst>
                </a:gridCol>
                <a:gridCol w="208280">
                  <a:extLst>
                    <a:ext uri="{9D8B030D-6E8A-4147-A177-3AD203B41FA5}">
                      <a16:colId xmlns:a16="http://schemas.microsoft.com/office/drawing/2014/main" val="2559168863"/>
                    </a:ext>
                  </a:extLst>
                </a:gridCol>
                <a:gridCol w="211240">
                  <a:extLst>
                    <a:ext uri="{9D8B030D-6E8A-4147-A177-3AD203B41FA5}">
                      <a16:colId xmlns:a16="http://schemas.microsoft.com/office/drawing/2014/main" val="1574464252"/>
                    </a:ext>
                  </a:extLst>
                </a:gridCol>
                <a:gridCol w="211240">
                  <a:extLst>
                    <a:ext uri="{9D8B030D-6E8A-4147-A177-3AD203B41FA5}">
                      <a16:colId xmlns:a16="http://schemas.microsoft.com/office/drawing/2014/main" val="252500089"/>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dirty="0"/>
                        <a:t>0</a:t>
                      </a:r>
                    </a:p>
                  </a:txBody>
                  <a:tcPr/>
                </a:tc>
                <a:extLst>
                  <a:ext uri="{0D108BD9-81ED-4DB2-BD59-A6C34878D82A}">
                    <a16:rowId xmlns:a16="http://schemas.microsoft.com/office/drawing/2014/main" val="1158413004"/>
                  </a:ext>
                </a:extLst>
              </a:tr>
            </a:tbl>
          </a:graphicData>
        </a:graphic>
      </p:graphicFrame>
      <p:graphicFrame>
        <p:nvGraphicFramePr>
          <p:cNvPr id="8" name="Table 7">
            <a:extLst>
              <a:ext uri="{FF2B5EF4-FFF2-40B4-BE49-F238E27FC236}">
                <a16:creationId xmlns:a16="http://schemas.microsoft.com/office/drawing/2014/main" id="{0CAC00B5-A30F-41FD-9071-61FF52D1B473}"/>
              </a:ext>
            </a:extLst>
          </p:cNvPr>
          <p:cNvGraphicFramePr>
            <a:graphicFrameLocks noGrp="1"/>
          </p:cNvGraphicFramePr>
          <p:nvPr>
            <p:extLst>
              <p:ext uri="{D42A27DB-BD31-4B8C-83A1-F6EECF244321}">
                <p14:modId xmlns:p14="http://schemas.microsoft.com/office/powerpoint/2010/main" val="2029988342"/>
              </p:ext>
            </p:extLst>
          </p:nvPr>
        </p:nvGraphicFramePr>
        <p:xfrm>
          <a:off x="5757219" y="3679369"/>
          <a:ext cx="1689920" cy="370840"/>
        </p:xfrm>
        <a:graphic>
          <a:graphicData uri="http://schemas.openxmlformats.org/drawingml/2006/table">
            <a:tbl>
              <a:tblPr firstRow="1" bandRow="1">
                <a:tableStyleId>{21E4AEA4-8DFA-4A89-87EB-49C32662AFE0}</a:tableStyleId>
              </a:tblPr>
              <a:tblGrid>
                <a:gridCol w="211240">
                  <a:extLst>
                    <a:ext uri="{9D8B030D-6E8A-4147-A177-3AD203B41FA5}">
                      <a16:colId xmlns:a16="http://schemas.microsoft.com/office/drawing/2014/main" val="2099647233"/>
                    </a:ext>
                  </a:extLst>
                </a:gridCol>
                <a:gridCol w="211240">
                  <a:extLst>
                    <a:ext uri="{9D8B030D-6E8A-4147-A177-3AD203B41FA5}">
                      <a16:colId xmlns:a16="http://schemas.microsoft.com/office/drawing/2014/main" val="1687858024"/>
                    </a:ext>
                  </a:extLst>
                </a:gridCol>
                <a:gridCol w="211240">
                  <a:extLst>
                    <a:ext uri="{9D8B030D-6E8A-4147-A177-3AD203B41FA5}">
                      <a16:colId xmlns:a16="http://schemas.microsoft.com/office/drawing/2014/main" val="4292170059"/>
                    </a:ext>
                  </a:extLst>
                </a:gridCol>
                <a:gridCol w="211240">
                  <a:extLst>
                    <a:ext uri="{9D8B030D-6E8A-4147-A177-3AD203B41FA5}">
                      <a16:colId xmlns:a16="http://schemas.microsoft.com/office/drawing/2014/main" val="4091087962"/>
                    </a:ext>
                  </a:extLst>
                </a:gridCol>
                <a:gridCol w="214200">
                  <a:extLst>
                    <a:ext uri="{9D8B030D-6E8A-4147-A177-3AD203B41FA5}">
                      <a16:colId xmlns:a16="http://schemas.microsoft.com/office/drawing/2014/main" val="4161662919"/>
                    </a:ext>
                  </a:extLst>
                </a:gridCol>
                <a:gridCol w="208280">
                  <a:extLst>
                    <a:ext uri="{9D8B030D-6E8A-4147-A177-3AD203B41FA5}">
                      <a16:colId xmlns:a16="http://schemas.microsoft.com/office/drawing/2014/main" val="2559168863"/>
                    </a:ext>
                  </a:extLst>
                </a:gridCol>
                <a:gridCol w="211240">
                  <a:extLst>
                    <a:ext uri="{9D8B030D-6E8A-4147-A177-3AD203B41FA5}">
                      <a16:colId xmlns:a16="http://schemas.microsoft.com/office/drawing/2014/main" val="1574464252"/>
                    </a:ext>
                  </a:extLst>
                </a:gridCol>
                <a:gridCol w="211240">
                  <a:extLst>
                    <a:ext uri="{9D8B030D-6E8A-4147-A177-3AD203B41FA5}">
                      <a16:colId xmlns:a16="http://schemas.microsoft.com/office/drawing/2014/main" val="252500089"/>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dirty="0"/>
                        <a:t>0</a:t>
                      </a:r>
                    </a:p>
                  </a:txBody>
                  <a:tcPr/>
                </a:tc>
                <a:extLst>
                  <a:ext uri="{0D108BD9-81ED-4DB2-BD59-A6C34878D82A}">
                    <a16:rowId xmlns:a16="http://schemas.microsoft.com/office/drawing/2014/main" val="1158413004"/>
                  </a:ext>
                </a:extLst>
              </a:tr>
            </a:tbl>
          </a:graphicData>
        </a:graphic>
      </p:graphicFrame>
      <p:sp>
        <p:nvSpPr>
          <p:cNvPr id="9" name="TextBox 8">
            <a:extLst>
              <a:ext uri="{FF2B5EF4-FFF2-40B4-BE49-F238E27FC236}">
                <a16:creationId xmlns:a16="http://schemas.microsoft.com/office/drawing/2014/main" id="{E388F0F7-B31C-40BE-88F5-E10E6F4A5B54}"/>
              </a:ext>
            </a:extLst>
          </p:cNvPr>
          <p:cNvSpPr txBox="1"/>
          <p:nvPr/>
        </p:nvSpPr>
        <p:spPr>
          <a:xfrm>
            <a:off x="255838" y="4109174"/>
            <a:ext cx="7355668" cy="338554"/>
          </a:xfrm>
          <a:prstGeom prst="rect">
            <a:avLst/>
          </a:prstGeom>
          <a:noFill/>
        </p:spPr>
        <p:txBody>
          <a:bodyPr wrap="none" rtlCol="0">
            <a:spAutoFit/>
          </a:bodyPr>
          <a:lstStyle/>
          <a:p>
            <a:pPr marL="192024" indent="-192024">
              <a:buFont typeface="Arial" panose="020B0604020202020204" pitchFamily="34" charset="0"/>
              <a:buChar char="•"/>
            </a:pPr>
            <a:r>
              <a:rPr lang="en-US" sz="1600" dirty="0"/>
              <a:t>We’ll limit the number of conditions measured to </a:t>
            </a:r>
            <a:r>
              <a:rPr lang="en-US" sz="1600" b="1" dirty="0"/>
              <a:t>six </a:t>
            </a:r>
            <a:r>
              <a:rPr lang="en-US" sz="1600" dirty="0"/>
              <a:t>to keep everything small</a:t>
            </a:r>
            <a:endParaRPr lang="en-US" sz="1600" b="1" dirty="0"/>
          </a:p>
        </p:txBody>
      </p:sp>
    </p:spTree>
    <p:extLst>
      <p:ext uri="{BB962C8B-B14F-4D97-AF65-F5344CB8AC3E}">
        <p14:creationId xmlns:p14="http://schemas.microsoft.com/office/powerpoint/2010/main" val="291895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How do Bitmap bits map to test vectors?</a:t>
            </a:r>
          </a:p>
        </p:txBody>
      </p:sp>
      <p:sp>
        <p:nvSpPr>
          <p:cNvPr id="3" name="Content Placeholder 2"/>
          <p:cNvSpPr>
            <a:spLocks noGrp="1"/>
          </p:cNvSpPr>
          <p:nvPr>
            <p:ph idx="1"/>
          </p:nvPr>
        </p:nvSpPr>
        <p:spPr>
          <a:xfrm>
            <a:off x="323573" y="786358"/>
            <a:ext cx="8467725" cy="403516"/>
          </a:xfrm>
        </p:spPr>
        <p:txBody>
          <a:bodyPr/>
          <a:lstStyle/>
          <a:p>
            <a:r>
              <a:rPr lang="en-US" dirty="0"/>
              <a:t>if ( (A &amp;&amp; B) || (C &amp;&amp; D) ) …</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18</a:t>
            </a:fld>
            <a:endParaRPr lang="en-US"/>
          </a:p>
        </p:txBody>
      </p:sp>
      <p:graphicFrame>
        <p:nvGraphicFramePr>
          <p:cNvPr id="6" name="Table 5">
            <a:extLst>
              <a:ext uri="{FF2B5EF4-FFF2-40B4-BE49-F238E27FC236}">
                <a16:creationId xmlns:a16="http://schemas.microsoft.com/office/drawing/2014/main" id="{C47CDA72-5D9A-4FA5-9C0B-DFAC7904D7B0}"/>
              </a:ext>
            </a:extLst>
          </p:cNvPr>
          <p:cNvGraphicFramePr>
            <a:graphicFrameLocks noGrp="1"/>
          </p:cNvGraphicFramePr>
          <p:nvPr>
            <p:extLst>
              <p:ext uri="{D42A27DB-BD31-4B8C-83A1-F6EECF244321}">
                <p14:modId xmlns:p14="http://schemas.microsoft.com/office/powerpoint/2010/main" val="3463029687"/>
              </p:ext>
            </p:extLst>
          </p:nvPr>
        </p:nvGraphicFramePr>
        <p:xfrm>
          <a:off x="838706" y="1204495"/>
          <a:ext cx="3166224" cy="2566872"/>
        </p:xfrm>
        <a:graphic>
          <a:graphicData uri="http://schemas.openxmlformats.org/drawingml/2006/table">
            <a:tbl>
              <a:tblPr firstRow="1" bandRow="1">
                <a:tableStyleId>{5C22544A-7EE6-4342-B048-85BDC9FD1C3A}</a:tableStyleId>
              </a:tblPr>
              <a:tblGrid>
                <a:gridCol w="730668">
                  <a:extLst>
                    <a:ext uri="{9D8B030D-6E8A-4147-A177-3AD203B41FA5}">
                      <a16:colId xmlns:a16="http://schemas.microsoft.com/office/drawing/2014/main" val="3810682439"/>
                    </a:ext>
                  </a:extLst>
                </a:gridCol>
                <a:gridCol w="643458">
                  <a:extLst>
                    <a:ext uri="{9D8B030D-6E8A-4147-A177-3AD203B41FA5}">
                      <a16:colId xmlns:a16="http://schemas.microsoft.com/office/drawing/2014/main" val="2260848868"/>
                    </a:ext>
                  </a:extLst>
                </a:gridCol>
                <a:gridCol w="525608">
                  <a:extLst>
                    <a:ext uri="{9D8B030D-6E8A-4147-A177-3AD203B41FA5}">
                      <a16:colId xmlns:a16="http://schemas.microsoft.com/office/drawing/2014/main" val="1117134721"/>
                    </a:ext>
                  </a:extLst>
                </a:gridCol>
                <a:gridCol w="633245">
                  <a:extLst>
                    <a:ext uri="{9D8B030D-6E8A-4147-A177-3AD203B41FA5}">
                      <a16:colId xmlns:a16="http://schemas.microsoft.com/office/drawing/2014/main" val="4081280972"/>
                    </a:ext>
                  </a:extLst>
                </a:gridCol>
                <a:gridCol w="633245">
                  <a:extLst>
                    <a:ext uri="{9D8B030D-6E8A-4147-A177-3AD203B41FA5}">
                      <a16:colId xmlns:a16="http://schemas.microsoft.com/office/drawing/2014/main" val="2454538446"/>
                    </a:ext>
                  </a:extLst>
                </a:gridCol>
              </a:tblGrid>
              <a:tr h="305736">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extLst>
                  <a:ext uri="{0D108BD9-81ED-4DB2-BD59-A6C34878D82A}">
                    <a16:rowId xmlns:a16="http://schemas.microsoft.com/office/drawing/2014/main" val="1716155176"/>
                  </a:ext>
                </a:extLst>
              </a:tr>
              <a:tr h="305736">
                <a:tc>
                  <a:txBody>
                    <a:bodyPr/>
                    <a:lstStyle/>
                    <a:p>
                      <a:r>
                        <a:rPr lang="en-US" sz="1100" b="0" dirty="0"/>
                        <a:t>1</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3111537782"/>
                  </a:ext>
                </a:extLst>
              </a:tr>
              <a:tr h="305736">
                <a:tc>
                  <a:txBody>
                    <a:bodyPr/>
                    <a:lstStyle/>
                    <a:p>
                      <a:r>
                        <a:rPr lang="en-US" sz="1100" b="0" dirty="0"/>
                        <a:t>2</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T</a:t>
                      </a:r>
                    </a:p>
                  </a:txBody>
                  <a:tcPr/>
                </a:tc>
                <a:extLst>
                  <a:ext uri="{0D108BD9-81ED-4DB2-BD59-A6C34878D82A}">
                    <a16:rowId xmlns:a16="http://schemas.microsoft.com/office/drawing/2014/main" val="3842706580"/>
                  </a:ext>
                </a:extLst>
              </a:tr>
              <a:tr h="305736">
                <a:tc>
                  <a:txBody>
                    <a:bodyPr/>
                    <a:lstStyle/>
                    <a:p>
                      <a:r>
                        <a:rPr lang="en-US" sz="1100" b="0" dirty="0"/>
                        <a:t>3</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F</a:t>
                      </a:r>
                    </a:p>
                  </a:txBody>
                  <a:tcPr/>
                </a:tc>
                <a:extLst>
                  <a:ext uri="{0D108BD9-81ED-4DB2-BD59-A6C34878D82A}">
                    <a16:rowId xmlns:a16="http://schemas.microsoft.com/office/drawing/2014/main" val="3636421003"/>
                  </a:ext>
                </a:extLst>
              </a:tr>
              <a:tr h="305736">
                <a:tc>
                  <a:txBody>
                    <a:bodyPr/>
                    <a:lstStyle/>
                    <a:p>
                      <a:r>
                        <a:rPr lang="en-US" sz="1100" b="0" dirty="0"/>
                        <a:t>4</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F</a:t>
                      </a:r>
                    </a:p>
                  </a:txBody>
                  <a:tcPr/>
                </a:tc>
                <a:tc>
                  <a:txBody>
                    <a:bodyPr/>
                    <a:lstStyle/>
                    <a:p>
                      <a:r>
                        <a:rPr lang="en-US" sz="1100" b="0" dirty="0"/>
                        <a:t>-</a:t>
                      </a:r>
                    </a:p>
                  </a:txBody>
                  <a:tcPr/>
                </a:tc>
                <a:extLst>
                  <a:ext uri="{0D108BD9-81ED-4DB2-BD59-A6C34878D82A}">
                    <a16:rowId xmlns:a16="http://schemas.microsoft.com/office/drawing/2014/main" val="2819444100"/>
                  </a:ext>
                </a:extLst>
              </a:tr>
              <a:tr h="305736">
                <a:tc>
                  <a:txBody>
                    <a:bodyPr/>
                    <a:lstStyle/>
                    <a:p>
                      <a:r>
                        <a:rPr lang="en-US" sz="1100" b="0" dirty="0"/>
                        <a:t>5</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T</a:t>
                      </a:r>
                    </a:p>
                  </a:txBody>
                  <a:tcPr/>
                </a:tc>
                <a:tc>
                  <a:txBody>
                    <a:bodyPr/>
                    <a:lstStyle/>
                    <a:p>
                      <a:r>
                        <a:rPr lang="en-US" sz="1100" b="0" dirty="0"/>
                        <a:t>T</a:t>
                      </a:r>
                    </a:p>
                  </a:txBody>
                  <a:tcPr/>
                </a:tc>
                <a:extLst>
                  <a:ext uri="{0D108BD9-81ED-4DB2-BD59-A6C34878D82A}">
                    <a16:rowId xmlns:a16="http://schemas.microsoft.com/office/drawing/2014/main" val="1226133442"/>
                  </a:ext>
                </a:extLst>
              </a:tr>
              <a:tr h="305736">
                <a:tc>
                  <a:txBody>
                    <a:bodyPr/>
                    <a:lstStyle/>
                    <a:p>
                      <a:r>
                        <a:rPr lang="en-US" sz="1100" b="0" dirty="0"/>
                        <a:t>6</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T</a:t>
                      </a:r>
                    </a:p>
                  </a:txBody>
                  <a:tcPr/>
                </a:tc>
                <a:tc>
                  <a:txBody>
                    <a:bodyPr/>
                    <a:lstStyle/>
                    <a:p>
                      <a:r>
                        <a:rPr lang="en-US" sz="1100" b="0" dirty="0"/>
                        <a:t>F</a:t>
                      </a:r>
                    </a:p>
                  </a:txBody>
                  <a:tcPr/>
                </a:tc>
                <a:extLst>
                  <a:ext uri="{0D108BD9-81ED-4DB2-BD59-A6C34878D82A}">
                    <a16:rowId xmlns:a16="http://schemas.microsoft.com/office/drawing/2014/main" val="2541112530"/>
                  </a:ext>
                </a:extLst>
              </a:tr>
              <a:tr h="305736">
                <a:tc>
                  <a:txBody>
                    <a:bodyPr/>
                    <a:lstStyle/>
                    <a:p>
                      <a:r>
                        <a:rPr lang="en-US" sz="1100" b="0" dirty="0"/>
                        <a:t>7</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F</a:t>
                      </a:r>
                    </a:p>
                  </a:txBody>
                  <a:tcPr/>
                </a:tc>
                <a:tc>
                  <a:txBody>
                    <a:bodyPr/>
                    <a:lstStyle/>
                    <a:p>
                      <a:r>
                        <a:rPr lang="en-US" sz="1100" b="0" dirty="0"/>
                        <a:t>-</a:t>
                      </a:r>
                    </a:p>
                  </a:txBody>
                  <a:tcPr/>
                </a:tc>
                <a:extLst>
                  <a:ext uri="{0D108BD9-81ED-4DB2-BD59-A6C34878D82A}">
                    <a16:rowId xmlns:a16="http://schemas.microsoft.com/office/drawing/2014/main" val="3849458440"/>
                  </a:ext>
                </a:extLst>
              </a:tr>
            </a:tbl>
          </a:graphicData>
        </a:graphic>
      </p:graphicFrame>
      <p:graphicFrame>
        <p:nvGraphicFramePr>
          <p:cNvPr id="9" name="Table 8">
            <a:extLst>
              <a:ext uri="{FF2B5EF4-FFF2-40B4-BE49-F238E27FC236}">
                <a16:creationId xmlns:a16="http://schemas.microsoft.com/office/drawing/2014/main" id="{56B9FE1B-A110-4A7D-A4B6-2847679C5E97}"/>
              </a:ext>
            </a:extLst>
          </p:cNvPr>
          <p:cNvGraphicFramePr>
            <a:graphicFrameLocks noGrp="1"/>
          </p:cNvGraphicFramePr>
          <p:nvPr>
            <p:extLst>
              <p:ext uri="{D42A27DB-BD31-4B8C-83A1-F6EECF244321}">
                <p14:modId xmlns:p14="http://schemas.microsoft.com/office/powerpoint/2010/main" val="267248346"/>
              </p:ext>
            </p:extLst>
          </p:nvPr>
        </p:nvGraphicFramePr>
        <p:xfrm>
          <a:off x="4842708" y="1204495"/>
          <a:ext cx="3642065" cy="2566872"/>
        </p:xfrm>
        <a:graphic>
          <a:graphicData uri="http://schemas.openxmlformats.org/drawingml/2006/table">
            <a:tbl>
              <a:tblPr firstRow="1" bandRow="1">
                <a:tableStyleId>{5C22544A-7EE6-4342-B048-85BDC9FD1C3A}</a:tableStyleId>
              </a:tblPr>
              <a:tblGrid>
                <a:gridCol w="700398">
                  <a:extLst>
                    <a:ext uri="{9D8B030D-6E8A-4147-A177-3AD203B41FA5}">
                      <a16:colId xmlns:a16="http://schemas.microsoft.com/office/drawing/2014/main" val="3810682439"/>
                    </a:ext>
                  </a:extLst>
                </a:gridCol>
                <a:gridCol w="616801">
                  <a:extLst>
                    <a:ext uri="{9D8B030D-6E8A-4147-A177-3AD203B41FA5}">
                      <a16:colId xmlns:a16="http://schemas.microsoft.com/office/drawing/2014/main" val="2260848868"/>
                    </a:ext>
                  </a:extLst>
                </a:gridCol>
                <a:gridCol w="503833">
                  <a:extLst>
                    <a:ext uri="{9D8B030D-6E8A-4147-A177-3AD203B41FA5}">
                      <a16:colId xmlns:a16="http://schemas.microsoft.com/office/drawing/2014/main" val="1117134721"/>
                    </a:ext>
                  </a:extLst>
                </a:gridCol>
                <a:gridCol w="607011">
                  <a:extLst>
                    <a:ext uri="{9D8B030D-6E8A-4147-A177-3AD203B41FA5}">
                      <a16:colId xmlns:a16="http://schemas.microsoft.com/office/drawing/2014/main" val="4081280972"/>
                    </a:ext>
                  </a:extLst>
                </a:gridCol>
                <a:gridCol w="607011">
                  <a:extLst>
                    <a:ext uri="{9D8B030D-6E8A-4147-A177-3AD203B41FA5}">
                      <a16:colId xmlns:a16="http://schemas.microsoft.com/office/drawing/2014/main" val="2454538446"/>
                    </a:ext>
                  </a:extLst>
                </a:gridCol>
                <a:gridCol w="607011">
                  <a:extLst>
                    <a:ext uri="{9D8B030D-6E8A-4147-A177-3AD203B41FA5}">
                      <a16:colId xmlns:a16="http://schemas.microsoft.com/office/drawing/2014/main" val="2533100929"/>
                    </a:ext>
                  </a:extLst>
                </a:gridCol>
              </a:tblGrid>
              <a:tr h="305736">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Value</a:t>
                      </a:r>
                    </a:p>
                  </a:txBody>
                  <a:tcPr/>
                </a:tc>
                <a:extLst>
                  <a:ext uri="{0D108BD9-81ED-4DB2-BD59-A6C34878D82A}">
                    <a16:rowId xmlns:a16="http://schemas.microsoft.com/office/drawing/2014/main" val="1716155176"/>
                  </a:ext>
                </a:extLst>
              </a:tr>
              <a:tr h="305736">
                <a:tc>
                  <a:txBody>
                    <a:bodyPr/>
                    <a:lstStyle/>
                    <a:p>
                      <a:r>
                        <a:rPr lang="en-US" sz="1100" dirty="0"/>
                        <a:t>1</a:t>
                      </a:r>
                    </a:p>
                  </a:txBody>
                  <a:tcPr/>
                </a:tc>
                <a:tc>
                  <a:txBody>
                    <a:bodyPr/>
                    <a:lstStyle/>
                    <a:p>
                      <a:r>
                        <a:rPr lang="en-US" sz="1100" b="0" dirty="0"/>
                        <a:t>1</a:t>
                      </a:r>
                    </a:p>
                  </a:txBody>
                  <a:tcPr/>
                </a:tc>
                <a:tc>
                  <a:txBody>
                    <a:bodyPr/>
                    <a:lstStyle/>
                    <a:p>
                      <a:r>
                        <a:rPr lang="en-US" sz="1100" b="0" dirty="0"/>
                        <a:t>1</a:t>
                      </a:r>
                    </a:p>
                  </a:txBody>
                  <a:tcPr/>
                </a:tc>
                <a:tc>
                  <a:txBody>
                    <a:bodyPr/>
                    <a:lstStyle/>
                    <a:p>
                      <a:r>
                        <a:rPr lang="en-US" sz="1100" b="0" dirty="0"/>
                        <a:t>0</a:t>
                      </a:r>
                    </a:p>
                  </a:txBody>
                  <a:tcPr/>
                </a:tc>
                <a:tc>
                  <a:txBody>
                    <a:bodyPr/>
                    <a:lstStyle/>
                    <a:p>
                      <a:r>
                        <a:rPr lang="en-US" sz="1100" b="0" dirty="0"/>
                        <a:t>0</a:t>
                      </a:r>
                    </a:p>
                  </a:txBody>
                  <a:tcPr/>
                </a:tc>
                <a:tc>
                  <a:txBody>
                    <a:bodyPr/>
                    <a:lstStyle/>
                    <a:p>
                      <a:r>
                        <a:rPr lang="en-US" sz="1100" dirty="0"/>
                        <a:t>12</a:t>
                      </a:r>
                    </a:p>
                  </a:txBody>
                  <a:tcPr/>
                </a:tc>
                <a:extLst>
                  <a:ext uri="{0D108BD9-81ED-4DB2-BD59-A6C34878D82A}">
                    <a16:rowId xmlns:a16="http://schemas.microsoft.com/office/drawing/2014/main" val="3111537782"/>
                  </a:ext>
                </a:extLst>
              </a:tr>
              <a:tr h="305736">
                <a:tc>
                  <a:txBody>
                    <a:bodyPr/>
                    <a:lstStyle/>
                    <a:p>
                      <a:r>
                        <a:rPr lang="en-US" sz="1100" dirty="0"/>
                        <a:t>2</a:t>
                      </a:r>
                    </a:p>
                  </a:txBody>
                  <a:tcPr/>
                </a:tc>
                <a:tc>
                  <a:txBody>
                    <a:bodyPr/>
                    <a:lstStyle/>
                    <a:p>
                      <a:r>
                        <a:rPr lang="en-US" sz="1100" b="0" dirty="0"/>
                        <a:t>1</a:t>
                      </a:r>
                    </a:p>
                  </a:txBody>
                  <a:tcPr/>
                </a:tc>
                <a:tc>
                  <a:txBody>
                    <a:bodyPr/>
                    <a:lstStyle/>
                    <a:p>
                      <a:r>
                        <a:rPr lang="en-US" sz="1100" b="0" dirty="0"/>
                        <a:t>0</a:t>
                      </a:r>
                    </a:p>
                  </a:txBody>
                  <a:tcPr/>
                </a:tc>
                <a:tc>
                  <a:txBody>
                    <a:bodyPr/>
                    <a:lstStyle/>
                    <a:p>
                      <a:r>
                        <a:rPr lang="en-US" sz="1100" b="0" dirty="0"/>
                        <a:t>1</a:t>
                      </a:r>
                    </a:p>
                  </a:txBody>
                  <a:tcPr/>
                </a:tc>
                <a:tc>
                  <a:txBody>
                    <a:bodyPr/>
                    <a:lstStyle/>
                    <a:p>
                      <a:r>
                        <a:rPr lang="en-US" sz="1100" b="0" dirty="0"/>
                        <a:t>1</a:t>
                      </a:r>
                    </a:p>
                  </a:txBody>
                  <a:tcPr/>
                </a:tc>
                <a:tc>
                  <a:txBody>
                    <a:bodyPr/>
                    <a:lstStyle/>
                    <a:p>
                      <a:r>
                        <a:rPr lang="en-US" sz="1100" dirty="0"/>
                        <a:t>11</a:t>
                      </a:r>
                    </a:p>
                  </a:txBody>
                  <a:tcPr/>
                </a:tc>
                <a:extLst>
                  <a:ext uri="{0D108BD9-81ED-4DB2-BD59-A6C34878D82A}">
                    <a16:rowId xmlns:a16="http://schemas.microsoft.com/office/drawing/2014/main" val="3842706580"/>
                  </a:ext>
                </a:extLst>
              </a:tr>
              <a:tr h="305736">
                <a:tc>
                  <a:txBody>
                    <a:bodyPr/>
                    <a:lstStyle/>
                    <a:p>
                      <a:r>
                        <a:rPr lang="en-US" sz="1100" dirty="0"/>
                        <a:t>3</a:t>
                      </a:r>
                    </a:p>
                  </a:txBody>
                  <a:tcPr/>
                </a:tc>
                <a:tc>
                  <a:txBody>
                    <a:bodyPr/>
                    <a:lstStyle/>
                    <a:p>
                      <a:r>
                        <a:rPr lang="en-US" sz="1100" b="0" dirty="0"/>
                        <a:t>1</a:t>
                      </a:r>
                    </a:p>
                  </a:txBody>
                  <a:tcPr/>
                </a:tc>
                <a:tc>
                  <a:txBody>
                    <a:bodyPr/>
                    <a:lstStyle/>
                    <a:p>
                      <a:r>
                        <a:rPr lang="en-US" sz="1100" b="0" dirty="0"/>
                        <a:t>0</a:t>
                      </a:r>
                    </a:p>
                  </a:txBody>
                  <a:tcPr/>
                </a:tc>
                <a:tc>
                  <a:txBody>
                    <a:bodyPr/>
                    <a:lstStyle/>
                    <a:p>
                      <a:r>
                        <a:rPr lang="en-US" sz="1100" b="0" dirty="0"/>
                        <a:t>1</a:t>
                      </a:r>
                    </a:p>
                  </a:txBody>
                  <a:tcPr/>
                </a:tc>
                <a:tc>
                  <a:txBody>
                    <a:bodyPr/>
                    <a:lstStyle/>
                    <a:p>
                      <a:r>
                        <a:rPr lang="en-US" sz="1100" b="0" dirty="0"/>
                        <a:t>0</a:t>
                      </a:r>
                    </a:p>
                  </a:txBody>
                  <a:tcPr/>
                </a:tc>
                <a:tc>
                  <a:txBody>
                    <a:bodyPr/>
                    <a:lstStyle/>
                    <a:p>
                      <a:r>
                        <a:rPr lang="en-US" sz="1100" dirty="0"/>
                        <a:t>10</a:t>
                      </a:r>
                    </a:p>
                  </a:txBody>
                  <a:tcPr/>
                </a:tc>
                <a:extLst>
                  <a:ext uri="{0D108BD9-81ED-4DB2-BD59-A6C34878D82A}">
                    <a16:rowId xmlns:a16="http://schemas.microsoft.com/office/drawing/2014/main" val="3636421003"/>
                  </a:ext>
                </a:extLst>
              </a:tr>
              <a:tr h="305736">
                <a:tc>
                  <a:txBody>
                    <a:bodyPr/>
                    <a:lstStyle/>
                    <a:p>
                      <a:r>
                        <a:rPr lang="en-US" sz="1100" dirty="0"/>
                        <a:t>4</a:t>
                      </a:r>
                    </a:p>
                  </a:txBody>
                  <a:tcPr/>
                </a:tc>
                <a:tc>
                  <a:txBody>
                    <a:bodyPr/>
                    <a:lstStyle/>
                    <a:p>
                      <a:r>
                        <a:rPr lang="en-US" sz="1100" b="0" dirty="0"/>
                        <a:t>1</a:t>
                      </a:r>
                    </a:p>
                  </a:txBody>
                  <a:tcPr/>
                </a:tc>
                <a:tc>
                  <a:txBody>
                    <a:bodyPr/>
                    <a:lstStyle/>
                    <a:p>
                      <a:r>
                        <a:rPr lang="en-US" sz="1100" b="0" dirty="0"/>
                        <a:t>0</a:t>
                      </a:r>
                    </a:p>
                  </a:txBody>
                  <a:tcPr/>
                </a:tc>
                <a:tc>
                  <a:txBody>
                    <a:bodyPr/>
                    <a:lstStyle/>
                    <a:p>
                      <a:r>
                        <a:rPr lang="en-US" sz="1100" b="0" dirty="0"/>
                        <a:t>0</a:t>
                      </a:r>
                    </a:p>
                  </a:txBody>
                  <a:tcPr/>
                </a:tc>
                <a:tc>
                  <a:txBody>
                    <a:bodyPr/>
                    <a:lstStyle/>
                    <a:p>
                      <a:r>
                        <a:rPr lang="en-US" sz="1100" b="0" dirty="0"/>
                        <a:t>0</a:t>
                      </a:r>
                    </a:p>
                  </a:txBody>
                  <a:tcPr/>
                </a:tc>
                <a:tc>
                  <a:txBody>
                    <a:bodyPr/>
                    <a:lstStyle/>
                    <a:p>
                      <a:r>
                        <a:rPr lang="en-US" sz="1100" dirty="0"/>
                        <a:t>8</a:t>
                      </a:r>
                    </a:p>
                  </a:txBody>
                  <a:tcPr/>
                </a:tc>
                <a:extLst>
                  <a:ext uri="{0D108BD9-81ED-4DB2-BD59-A6C34878D82A}">
                    <a16:rowId xmlns:a16="http://schemas.microsoft.com/office/drawing/2014/main" val="2819444100"/>
                  </a:ext>
                </a:extLst>
              </a:tr>
              <a:tr h="305736">
                <a:tc>
                  <a:txBody>
                    <a:bodyPr/>
                    <a:lstStyle/>
                    <a:p>
                      <a:r>
                        <a:rPr lang="en-US" sz="1100" dirty="0"/>
                        <a:t>5</a:t>
                      </a:r>
                    </a:p>
                  </a:txBody>
                  <a:tcPr/>
                </a:tc>
                <a:tc>
                  <a:txBody>
                    <a:bodyPr/>
                    <a:lstStyle/>
                    <a:p>
                      <a:r>
                        <a:rPr lang="en-US" sz="1100" b="0" dirty="0"/>
                        <a:t>0</a:t>
                      </a:r>
                    </a:p>
                  </a:txBody>
                  <a:tcPr/>
                </a:tc>
                <a:tc>
                  <a:txBody>
                    <a:bodyPr/>
                    <a:lstStyle/>
                    <a:p>
                      <a:r>
                        <a:rPr lang="en-US" sz="1100" b="0" dirty="0"/>
                        <a:t>0</a:t>
                      </a:r>
                    </a:p>
                  </a:txBody>
                  <a:tcPr/>
                </a:tc>
                <a:tc>
                  <a:txBody>
                    <a:bodyPr/>
                    <a:lstStyle/>
                    <a:p>
                      <a:r>
                        <a:rPr lang="en-US" sz="1100" b="0" dirty="0"/>
                        <a:t>1</a:t>
                      </a:r>
                    </a:p>
                  </a:txBody>
                  <a:tcPr/>
                </a:tc>
                <a:tc>
                  <a:txBody>
                    <a:bodyPr/>
                    <a:lstStyle/>
                    <a:p>
                      <a:r>
                        <a:rPr lang="en-US" sz="1100" b="0" dirty="0"/>
                        <a:t>1</a:t>
                      </a:r>
                    </a:p>
                  </a:txBody>
                  <a:tcPr/>
                </a:tc>
                <a:tc>
                  <a:txBody>
                    <a:bodyPr/>
                    <a:lstStyle/>
                    <a:p>
                      <a:r>
                        <a:rPr lang="en-US" sz="1100" dirty="0"/>
                        <a:t>3</a:t>
                      </a:r>
                    </a:p>
                  </a:txBody>
                  <a:tcPr/>
                </a:tc>
                <a:extLst>
                  <a:ext uri="{0D108BD9-81ED-4DB2-BD59-A6C34878D82A}">
                    <a16:rowId xmlns:a16="http://schemas.microsoft.com/office/drawing/2014/main" val="1226133442"/>
                  </a:ext>
                </a:extLst>
              </a:tr>
              <a:tr h="305736">
                <a:tc>
                  <a:txBody>
                    <a:bodyPr/>
                    <a:lstStyle/>
                    <a:p>
                      <a:r>
                        <a:rPr lang="en-US" sz="1100" dirty="0"/>
                        <a:t>6</a:t>
                      </a:r>
                    </a:p>
                  </a:txBody>
                  <a:tcPr/>
                </a:tc>
                <a:tc>
                  <a:txBody>
                    <a:bodyPr/>
                    <a:lstStyle/>
                    <a:p>
                      <a:r>
                        <a:rPr lang="en-US" sz="1100" b="0" dirty="0"/>
                        <a:t>0</a:t>
                      </a:r>
                    </a:p>
                  </a:txBody>
                  <a:tcPr/>
                </a:tc>
                <a:tc>
                  <a:txBody>
                    <a:bodyPr/>
                    <a:lstStyle/>
                    <a:p>
                      <a:r>
                        <a:rPr lang="en-US" sz="1100" b="0" dirty="0"/>
                        <a:t>0</a:t>
                      </a:r>
                    </a:p>
                  </a:txBody>
                  <a:tcPr/>
                </a:tc>
                <a:tc>
                  <a:txBody>
                    <a:bodyPr/>
                    <a:lstStyle/>
                    <a:p>
                      <a:r>
                        <a:rPr lang="en-US" sz="1100" b="0" dirty="0"/>
                        <a:t>1</a:t>
                      </a:r>
                    </a:p>
                  </a:txBody>
                  <a:tcPr/>
                </a:tc>
                <a:tc>
                  <a:txBody>
                    <a:bodyPr/>
                    <a:lstStyle/>
                    <a:p>
                      <a:r>
                        <a:rPr lang="en-US" sz="1100" b="0" dirty="0"/>
                        <a:t>0</a:t>
                      </a:r>
                    </a:p>
                  </a:txBody>
                  <a:tcPr/>
                </a:tc>
                <a:tc>
                  <a:txBody>
                    <a:bodyPr/>
                    <a:lstStyle/>
                    <a:p>
                      <a:r>
                        <a:rPr lang="en-US" sz="1100" dirty="0"/>
                        <a:t>2</a:t>
                      </a:r>
                    </a:p>
                  </a:txBody>
                  <a:tcPr/>
                </a:tc>
                <a:extLst>
                  <a:ext uri="{0D108BD9-81ED-4DB2-BD59-A6C34878D82A}">
                    <a16:rowId xmlns:a16="http://schemas.microsoft.com/office/drawing/2014/main" val="2541112530"/>
                  </a:ext>
                </a:extLst>
              </a:tr>
              <a:tr h="305736">
                <a:tc>
                  <a:txBody>
                    <a:bodyPr/>
                    <a:lstStyle/>
                    <a:p>
                      <a:r>
                        <a:rPr lang="en-US" sz="1100" dirty="0"/>
                        <a:t>7</a:t>
                      </a:r>
                    </a:p>
                  </a:txBody>
                  <a:tcPr/>
                </a:tc>
                <a:tc>
                  <a:txBody>
                    <a:bodyPr/>
                    <a:lstStyle/>
                    <a:p>
                      <a:r>
                        <a:rPr lang="en-US" sz="1100" b="0" dirty="0"/>
                        <a:t>0</a:t>
                      </a:r>
                    </a:p>
                  </a:txBody>
                  <a:tcPr/>
                </a:tc>
                <a:tc>
                  <a:txBody>
                    <a:bodyPr/>
                    <a:lstStyle/>
                    <a:p>
                      <a:r>
                        <a:rPr lang="en-US" sz="1100" b="0" dirty="0"/>
                        <a:t>0</a:t>
                      </a:r>
                    </a:p>
                  </a:txBody>
                  <a:tcPr/>
                </a:tc>
                <a:tc>
                  <a:txBody>
                    <a:bodyPr/>
                    <a:lstStyle/>
                    <a:p>
                      <a:r>
                        <a:rPr lang="en-US" sz="1100" b="0" dirty="0"/>
                        <a:t>0</a:t>
                      </a:r>
                    </a:p>
                  </a:txBody>
                  <a:tcPr/>
                </a:tc>
                <a:tc>
                  <a:txBody>
                    <a:bodyPr/>
                    <a:lstStyle/>
                    <a:p>
                      <a:r>
                        <a:rPr lang="en-US" sz="1100" b="0" dirty="0"/>
                        <a:t>0</a:t>
                      </a:r>
                    </a:p>
                  </a:txBody>
                  <a:tcPr/>
                </a:tc>
                <a:tc>
                  <a:txBody>
                    <a:bodyPr/>
                    <a:lstStyle/>
                    <a:p>
                      <a:r>
                        <a:rPr lang="en-US" sz="1100" dirty="0"/>
                        <a:t>0</a:t>
                      </a:r>
                    </a:p>
                  </a:txBody>
                  <a:tcPr/>
                </a:tc>
                <a:extLst>
                  <a:ext uri="{0D108BD9-81ED-4DB2-BD59-A6C34878D82A}">
                    <a16:rowId xmlns:a16="http://schemas.microsoft.com/office/drawing/2014/main" val="3849458440"/>
                  </a:ext>
                </a:extLst>
              </a:tr>
            </a:tbl>
          </a:graphicData>
        </a:graphic>
      </p:graphicFrame>
      <p:sp>
        <p:nvSpPr>
          <p:cNvPr id="10" name="Arrow: Right 9">
            <a:extLst>
              <a:ext uri="{FF2B5EF4-FFF2-40B4-BE49-F238E27FC236}">
                <a16:creationId xmlns:a16="http://schemas.microsoft.com/office/drawing/2014/main" id="{2658D613-5F9E-4263-81A0-B3CD2EBDC736}"/>
              </a:ext>
            </a:extLst>
          </p:cNvPr>
          <p:cNvSpPr/>
          <p:nvPr/>
        </p:nvSpPr>
        <p:spPr>
          <a:xfrm>
            <a:off x="4126829" y="2116665"/>
            <a:ext cx="637674" cy="709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E652B5-CAD8-448C-B7D1-869679D7BDE5}"/>
              </a:ext>
            </a:extLst>
          </p:cNvPr>
          <p:cNvSpPr/>
          <p:nvPr/>
        </p:nvSpPr>
        <p:spPr>
          <a:xfrm>
            <a:off x="5480824" y="1136091"/>
            <a:ext cx="2475004" cy="2721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52F253E5-C567-4F79-A08B-34972BC73018}"/>
              </a:ext>
            </a:extLst>
          </p:cNvPr>
          <p:cNvSpPr txBox="1">
            <a:spLocks/>
          </p:cNvSpPr>
          <p:nvPr/>
        </p:nvSpPr>
        <p:spPr bwMode="auto">
          <a:xfrm>
            <a:off x="246313" y="3872479"/>
            <a:ext cx="8467725" cy="664993"/>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kern="0" dirty="0"/>
              <a:t>Goal: instrument the evaluation of each condition in a Boolean expression</a:t>
            </a:r>
          </a:p>
          <a:p>
            <a:pPr lvl="1"/>
            <a:r>
              <a:rPr lang="en-US" kern="0" dirty="0"/>
              <a:t>The resulting </a:t>
            </a:r>
            <a:r>
              <a:rPr lang="en-US" b="1" i="1" kern="0" dirty="0"/>
              <a:t>value</a:t>
            </a:r>
            <a:r>
              <a:rPr lang="en-US" kern="0" dirty="0"/>
              <a:t> gives us an </a:t>
            </a:r>
            <a:r>
              <a:rPr lang="en-US" b="1" i="1" kern="0" dirty="0"/>
              <a:t>index</a:t>
            </a:r>
            <a:r>
              <a:rPr lang="en-US" kern="0" dirty="0"/>
              <a:t> into a global, Decision-level Bitmap</a:t>
            </a:r>
          </a:p>
        </p:txBody>
      </p:sp>
    </p:spTree>
    <p:extLst>
      <p:ext uri="{BB962C8B-B14F-4D97-AF65-F5344CB8AC3E}">
        <p14:creationId xmlns:p14="http://schemas.microsoft.com/office/powerpoint/2010/main" val="8447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How do Bitmap bits map to test vectors?</a:t>
            </a:r>
          </a:p>
        </p:txBody>
      </p:sp>
      <p:sp>
        <p:nvSpPr>
          <p:cNvPr id="3" name="Content Placeholder 2"/>
          <p:cNvSpPr>
            <a:spLocks noGrp="1"/>
          </p:cNvSpPr>
          <p:nvPr>
            <p:ph idx="1"/>
          </p:nvPr>
        </p:nvSpPr>
        <p:spPr>
          <a:xfrm>
            <a:off x="357441" y="786358"/>
            <a:ext cx="8467725" cy="976268"/>
          </a:xfrm>
        </p:spPr>
        <p:txBody>
          <a:bodyPr/>
          <a:lstStyle/>
          <a:p>
            <a:r>
              <a:rPr lang="en-US" dirty="0"/>
              <a:t>The </a:t>
            </a:r>
            <a:r>
              <a:rPr lang="en-US" b="1" i="1" dirty="0"/>
              <a:t>value</a:t>
            </a:r>
            <a:r>
              <a:rPr lang="en-US" dirty="0"/>
              <a:t> of each test vector execution yields an </a:t>
            </a:r>
            <a:r>
              <a:rPr lang="en-US" b="1" i="1" dirty="0"/>
              <a:t>index</a:t>
            </a:r>
            <a:r>
              <a:rPr lang="en-US" dirty="0"/>
              <a:t> into a Global bitmap</a:t>
            </a:r>
          </a:p>
          <a:p>
            <a:pPr lvl="1"/>
            <a:r>
              <a:rPr lang="en-US" dirty="0"/>
              <a:t>i.e. Each bit in the global mask represents a test vector</a:t>
            </a:r>
          </a:p>
          <a:p>
            <a:r>
              <a:rPr lang="en-US" dirty="0"/>
              <a:t>if ( (A &amp;&amp; B) || (C &amp;&amp; D) ) …</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19</a:t>
            </a:fld>
            <a:endParaRPr lang="en-US"/>
          </a:p>
        </p:txBody>
      </p:sp>
      <p:graphicFrame>
        <p:nvGraphicFramePr>
          <p:cNvPr id="9" name="Table 8">
            <a:extLst>
              <a:ext uri="{FF2B5EF4-FFF2-40B4-BE49-F238E27FC236}">
                <a16:creationId xmlns:a16="http://schemas.microsoft.com/office/drawing/2014/main" id="{56B9FE1B-A110-4A7D-A4B6-2847679C5E97}"/>
              </a:ext>
            </a:extLst>
          </p:cNvPr>
          <p:cNvGraphicFramePr>
            <a:graphicFrameLocks noGrp="1"/>
          </p:cNvGraphicFramePr>
          <p:nvPr>
            <p:extLst/>
          </p:nvPr>
        </p:nvGraphicFramePr>
        <p:xfrm>
          <a:off x="357441" y="1866613"/>
          <a:ext cx="3642065" cy="2566872"/>
        </p:xfrm>
        <a:graphic>
          <a:graphicData uri="http://schemas.openxmlformats.org/drawingml/2006/table">
            <a:tbl>
              <a:tblPr firstRow="1" bandRow="1">
                <a:tableStyleId>{5C22544A-7EE6-4342-B048-85BDC9FD1C3A}</a:tableStyleId>
              </a:tblPr>
              <a:tblGrid>
                <a:gridCol w="700398">
                  <a:extLst>
                    <a:ext uri="{9D8B030D-6E8A-4147-A177-3AD203B41FA5}">
                      <a16:colId xmlns:a16="http://schemas.microsoft.com/office/drawing/2014/main" val="3810682439"/>
                    </a:ext>
                  </a:extLst>
                </a:gridCol>
                <a:gridCol w="616801">
                  <a:extLst>
                    <a:ext uri="{9D8B030D-6E8A-4147-A177-3AD203B41FA5}">
                      <a16:colId xmlns:a16="http://schemas.microsoft.com/office/drawing/2014/main" val="2260848868"/>
                    </a:ext>
                  </a:extLst>
                </a:gridCol>
                <a:gridCol w="503833">
                  <a:extLst>
                    <a:ext uri="{9D8B030D-6E8A-4147-A177-3AD203B41FA5}">
                      <a16:colId xmlns:a16="http://schemas.microsoft.com/office/drawing/2014/main" val="1117134721"/>
                    </a:ext>
                  </a:extLst>
                </a:gridCol>
                <a:gridCol w="607011">
                  <a:extLst>
                    <a:ext uri="{9D8B030D-6E8A-4147-A177-3AD203B41FA5}">
                      <a16:colId xmlns:a16="http://schemas.microsoft.com/office/drawing/2014/main" val="4081280972"/>
                    </a:ext>
                  </a:extLst>
                </a:gridCol>
                <a:gridCol w="607011">
                  <a:extLst>
                    <a:ext uri="{9D8B030D-6E8A-4147-A177-3AD203B41FA5}">
                      <a16:colId xmlns:a16="http://schemas.microsoft.com/office/drawing/2014/main" val="2454538446"/>
                    </a:ext>
                  </a:extLst>
                </a:gridCol>
                <a:gridCol w="607011">
                  <a:extLst>
                    <a:ext uri="{9D8B030D-6E8A-4147-A177-3AD203B41FA5}">
                      <a16:colId xmlns:a16="http://schemas.microsoft.com/office/drawing/2014/main" val="2533100929"/>
                    </a:ext>
                  </a:extLst>
                </a:gridCol>
              </a:tblGrid>
              <a:tr h="305736">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Value</a:t>
                      </a:r>
                    </a:p>
                  </a:txBody>
                  <a:tcPr/>
                </a:tc>
                <a:extLst>
                  <a:ext uri="{0D108BD9-81ED-4DB2-BD59-A6C34878D82A}">
                    <a16:rowId xmlns:a16="http://schemas.microsoft.com/office/drawing/2014/main" val="1716155176"/>
                  </a:ext>
                </a:extLst>
              </a:tr>
              <a:tr h="305736">
                <a:tc>
                  <a:txBody>
                    <a:bodyPr/>
                    <a:lstStyle/>
                    <a:p>
                      <a:r>
                        <a:rPr lang="en-US" sz="1100" dirty="0"/>
                        <a:t>1</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12</a:t>
                      </a:r>
                    </a:p>
                  </a:txBody>
                  <a:tcPr/>
                </a:tc>
                <a:extLst>
                  <a:ext uri="{0D108BD9-81ED-4DB2-BD59-A6C34878D82A}">
                    <a16:rowId xmlns:a16="http://schemas.microsoft.com/office/drawing/2014/main" val="3111537782"/>
                  </a:ext>
                </a:extLst>
              </a:tr>
              <a:tr h="305736">
                <a:tc>
                  <a:txBody>
                    <a:bodyPr/>
                    <a:lstStyle/>
                    <a:p>
                      <a:r>
                        <a:rPr lang="en-US" sz="1100" dirty="0"/>
                        <a:t>2</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11</a:t>
                      </a:r>
                    </a:p>
                  </a:txBody>
                  <a:tcPr/>
                </a:tc>
                <a:extLst>
                  <a:ext uri="{0D108BD9-81ED-4DB2-BD59-A6C34878D82A}">
                    <a16:rowId xmlns:a16="http://schemas.microsoft.com/office/drawing/2014/main" val="3842706580"/>
                  </a:ext>
                </a:extLst>
              </a:tr>
              <a:tr h="305736">
                <a:tc>
                  <a:txBody>
                    <a:bodyPr/>
                    <a:lstStyle/>
                    <a:p>
                      <a:r>
                        <a:rPr lang="en-US" sz="1100" dirty="0"/>
                        <a:t>3</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10</a:t>
                      </a:r>
                    </a:p>
                  </a:txBody>
                  <a:tcPr/>
                </a:tc>
                <a:extLst>
                  <a:ext uri="{0D108BD9-81ED-4DB2-BD59-A6C34878D82A}">
                    <a16:rowId xmlns:a16="http://schemas.microsoft.com/office/drawing/2014/main" val="3636421003"/>
                  </a:ext>
                </a:extLst>
              </a:tr>
              <a:tr h="305736">
                <a:tc>
                  <a:txBody>
                    <a:bodyPr/>
                    <a:lstStyle/>
                    <a:p>
                      <a:r>
                        <a:rPr lang="en-US" sz="1100" dirty="0"/>
                        <a:t>4</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8</a:t>
                      </a:r>
                    </a:p>
                  </a:txBody>
                  <a:tcPr/>
                </a:tc>
                <a:extLst>
                  <a:ext uri="{0D108BD9-81ED-4DB2-BD59-A6C34878D82A}">
                    <a16:rowId xmlns:a16="http://schemas.microsoft.com/office/drawing/2014/main" val="2819444100"/>
                  </a:ext>
                </a:extLst>
              </a:tr>
              <a:tr h="305736">
                <a:tc>
                  <a:txBody>
                    <a:bodyPr/>
                    <a:lstStyle/>
                    <a:p>
                      <a:r>
                        <a:rPr lang="en-US" sz="1100" dirty="0"/>
                        <a:t>5</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3</a:t>
                      </a:r>
                    </a:p>
                  </a:txBody>
                  <a:tcPr/>
                </a:tc>
                <a:extLst>
                  <a:ext uri="{0D108BD9-81ED-4DB2-BD59-A6C34878D82A}">
                    <a16:rowId xmlns:a16="http://schemas.microsoft.com/office/drawing/2014/main" val="1226133442"/>
                  </a:ext>
                </a:extLst>
              </a:tr>
              <a:tr h="305736">
                <a:tc>
                  <a:txBody>
                    <a:bodyPr/>
                    <a:lstStyle/>
                    <a:p>
                      <a:r>
                        <a:rPr lang="en-US" sz="1100" dirty="0"/>
                        <a:t>6</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2</a:t>
                      </a:r>
                    </a:p>
                  </a:txBody>
                  <a:tcPr/>
                </a:tc>
                <a:extLst>
                  <a:ext uri="{0D108BD9-81ED-4DB2-BD59-A6C34878D82A}">
                    <a16:rowId xmlns:a16="http://schemas.microsoft.com/office/drawing/2014/main" val="2541112530"/>
                  </a:ext>
                </a:extLst>
              </a:tr>
              <a:tr h="305736">
                <a:tc>
                  <a:txBody>
                    <a:bodyPr/>
                    <a:lstStyle/>
                    <a:p>
                      <a:r>
                        <a:rPr lang="en-US" sz="1100" dirty="0"/>
                        <a:t>7</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extLst>
                  <a:ext uri="{0D108BD9-81ED-4DB2-BD59-A6C34878D82A}">
                    <a16:rowId xmlns:a16="http://schemas.microsoft.com/office/drawing/2014/main" val="3849458440"/>
                  </a:ext>
                </a:extLst>
              </a:tr>
            </a:tbl>
          </a:graphicData>
        </a:graphic>
      </p:graphicFrame>
      <p:graphicFrame>
        <p:nvGraphicFramePr>
          <p:cNvPr id="5" name="Table 4">
            <a:extLst>
              <a:ext uri="{FF2B5EF4-FFF2-40B4-BE49-F238E27FC236}">
                <a16:creationId xmlns:a16="http://schemas.microsoft.com/office/drawing/2014/main" id="{E5E772AA-EE33-4D21-81DD-FD051876AADF}"/>
              </a:ext>
            </a:extLst>
          </p:cNvPr>
          <p:cNvGraphicFramePr>
            <a:graphicFrameLocks noGrp="1"/>
          </p:cNvGraphicFramePr>
          <p:nvPr>
            <p:extLst>
              <p:ext uri="{D42A27DB-BD31-4B8C-83A1-F6EECF244321}">
                <p14:modId xmlns:p14="http://schemas.microsoft.com/office/powerpoint/2010/main" val="290055586"/>
              </p:ext>
            </p:extLst>
          </p:nvPr>
        </p:nvGraphicFramePr>
        <p:xfrm>
          <a:off x="4794584" y="3307380"/>
          <a:ext cx="3379840" cy="370840"/>
        </p:xfrm>
        <a:graphic>
          <a:graphicData uri="http://schemas.openxmlformats.org/drawingml/2006/table">
            <a:tbl>
              <a:tblPr firstRow="1" bandRow="1">
                <a:tableStyleId>{21E4AEA4-8DFA-4A89-87EB-49C32662AFE0}</a:tableStyleId>
              </a:tblPr>
              <a:tblGrid>
                <a:gridCol w="211240">
                  <a:extLst>
                    <a:ext uri="{9D8B030D-6E8A-4147-A177-3AD203B41FA5}">
                      <a16:colId xmlns:a16="http://schemas.microsoft.com/office/drawing/2014/main" val="2099647233"/>
                    </a:ext>
                  </a:extLst>
                </a:gridCol>
                <a:gridCol w="211240">
                  <a:extLst>
                    <a:ext uri="{9D8B030D-6E8A-4147-A177-3AD203B41FA5}">
                      <a16:colId xmlns:a16="http://schemas.microsoft.com/office/drawing/2014/main" val="1687858024"/>
                    </a:ext>
                  </a:extLst>
                </a:gridCol>
                <a:gridCol w="211240">
                  <a:extLst>
                    <a:ext uri="{9D8B030D-6E8A-4147-A177-3AD203B41FA5}">
                      <a16:colId xmlns:a16="http://schemas.microsoft.com/office/drawing/2014/main" val="4292170059"/>
                    </a:ext>
                  </a:extLst>
                </a:gridCol>
                <a:gridCol w="211240">
                  <a:extLst>
                    <a:ext uri="{9D8B030D-6E8A-4147-A177-3AD203B41FA5}">
                      <a16:colId xmlns:a16="http://schemas.microsoft.com/office/drawing/2014/main" val="4091087962"/>
                    </a:ext>
                  </a:extLst>
                </a:gridCol>
                <a:gridCol w="214200">
                  <a:extLst>
                    <a:ext uri="{9D8B030D-6E8A-4147-A177-3AD203B41FA5}">
                      <a16:colId xmlns:a16="http://schemas.microsoft.com/office/drawing/2014/main" val="4161662919"/>
                    </a:ext>
                  </a:extLst>
                </a:gridCol>
                <a:gridCol w="208280">
                  <a:extLst>
                    <a:ext uri="{9D8B030D-6E8A-4147-A177-3AD203B41FA5}">
                      <a16:colId xmlns:a16="http://schemas.microsoft.com/office/drawing/2014/main" val="2559168863"/>
                    </a:ext>
                  </a:extLst>
                </a:gridCol>
                <a:gridCol w="211240">
                  <a:extLst>
                    <a:ext uri="{9D8B030D-6E8A-4147-A177-3AD203B41FA5}">
                      <a16:colId xmlns:a16="http://schemas.microsoft.com/office/drawing/2014/main" val="1574464252"/>
                    </a:ext>
                  </a:extLst>
                </a:gridCol>
                <a:gridCol w="211240">
                  <a:extLst>
                    <a:ext uri="{9D8B030D-6E8A-4147-A177-3AD203B41FA5}">
                      <a16:colId xmlns:a16="http://schemas.microsoft.com/office/drawing/2014/main" val="252500089"/>
                    </a:ext>
                  </a:extLst>
                </a:gridCol>
                <a:gridCol w="211240">
                  <a:extLst>
                    <a:ext uri="{9D8B030D-6E8A-4147-A177-3AD203B41FA5}">
                      <a16:colId xmlns:a16="http://schemas.microsoft.com/office/drawing/2014/main" val="3982829269"/>
                    </a:ext>
                  </a:extLst>
                </a:gridCol>
                <a:gridCol w="211240">
                  <a:extLst>
                    <a:ext uri="{9D8B030D-6E8A-4147-A177-3AD203B41FA5}">
                      <a16:colId xmlns:a16="http://schemas.microsoft.com/office/drawing/2014/main" val="1359913893"/>
                    </a:ext>
                  </a:extLst>
                </a:gridCol>
                <a:gridCol w="211240">
                  <a:extLst>
                    <a:ext uri="{9D8B030D-6E8A-4147-A177-3AD203B41FA5}">
                      <a16:colId xmlns:a16="http://schemas.microsoft.com/office/drawing/2014/main" val="3025086979"/>
                    </a:ext>
                  </a:extLst>
                </a:gridCol>
                <a:gridCol w="211240">
                  <a:extLst>
                    <a:ext uri="{9D8B030D-6E8A-4147-A177-3AD203B41FA5}">
                      <a16:colId xmlns:a16="http://schemas.microsoft.com/office/drawing/2014/main" val="3236071227"/>
                    </a:ext>
                  </a:extLst>
                </a:gridCol>
                <a:gridCol w="211240">
                  <a:extLst>
                    <a:ext uri="{9D8B030D-6E8A-4147-A177-3AD203B41FA5}">
                      <a16:colId xmlns:a16="http://schemas.microsoft.com/office/drawing/2014/main" val="735454447"/>
                    </a:ext>
                  </a:extLst>
                </a:gridCol>
                <a:gridCol w="211240">
                  <a:extLst>
                    <a:ext uri="{9D8B030D-6E8A-4147-A177-3AD203B41FA5}">
                      <a16:colId xmlns:a16="http://schemas.microsoft.com/office/drawing/2014/main" val="2484042506"/>
                    </a:ext>
                  </a:extLst>
                </a:gridCol>
                <a:gridCol w="211240">
                  <a:extLst>
                    <a:ext uri="{9D8B030D-6E8A-4147-A177-3AD203B41FA5}">
                      <a16:colId xmlns:a16="http://schemas.microsoft.com/office/drawing/2014/main" val="3068766402"/>
                    </a:ext>
                  </a:extLst>
                </a:gridCol>
                <a:gridCol w="211240">
                  <a:extLst>
                    <a:ext uri="{9D8B030D-6E8A-4147-A177-3AD203B41FA5}">
                      <a16:colId xmlns:a16="http://schemas.microsoft.com/office/drawing/2014/main" val="2432273375"/>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b="1"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158413004"/>
                  </a:ext>
                </a:extLst>
              </a:tr>
            </a:tbl>
          </a:graphicData>
        </a:graphic>
      </p:graphicFrame>
      <p:sp>
        <p:nvSpPr>
          <p:cNvPr id="7" name="Rectangle 6">
            <a:extLst>
              <a:ext uri="{FF2B5EF4-FFF2-40B4-BE49-F238E27FC236}">
                <a16:creationId xmlns:a16="http://schemas.microsoft.com/office/drawing/2014/main" id="{1B5B3396-D917-4090-965C-D77BF03B6560}"/>
              </a:ext>
            </a:extLst>
          </p:cNvPr>
          <p:cNvSpPr/>
          <p:nvPr/>
        </p:nvSpPr>
        <p:spPr>
          <a:xfrm>
            <a:off x="936302" y="2490538"/>
            <a:ext cx="2518706" cy="51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85808EA-D2FF-44EC-8DCA-24A66E53B513}"/>
              </a:ext>
            </a:extLst>
          </p:cNvPr>
          <p:cNvCxnSpPr>
            <a:cxnSpLocks/>
            <a:stCxn id="7" idx="3"/>
          </p:cNvCxnSpPr>
          <p:nvPr/>
        </p:nvCxnSpPr>
        <p:spPr>
          <a:xfrm>
            <a:off x="3455008" y="2746209"/>
            <a:ext cx="2287934" cy="3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EB865BC-E462-4889-8FCB-04AEFB19A024}"/>
              </a:ext>
            </a:extLst>
          </p:cNvPr>
          <p:cNvCxnSpPr/>
          <p:nvPr/>
        </p:nvCxnSpPr>
        <p:spPr>
          <a:xfrm>
            <a:off x="5742942" y="2749216"/>
            <a:ext cx="0" cy="55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D38AA54-3437-4BD3-B459-1C48AEFC960A}"/>
              </a:ext>
            </a:extLst>
          </p:cNvPr>
          <p:cNvSpPr txBox="1"/>
          <p:nvPr/>
        </p:nvSpPr>
        <p:spPr>
          <a:xfrm>
            <a:off x="6027676" y="3100385"/>
            <a:ext cx="1184940" cy="261610"/>
          </a:xfrm>
          <a:prstGeom prst="rect">
            <a:avLst/>
          </a:prstGeom>
          <a:noFill/>
        </p:spPr>
        <p:txBody>
          <a:bodyPr wrap="none" rtlCol="0">
            <a:spAutoFit/>
          </a:bodyPr>
          <a:lstStyle/>
          <a:p>
            <a:r>
              <a:rPr lang="en-US" sz="1100" b="1" dirty="0">
                <a:latin typeface="Consolas" panose="020B0609020204030204" pitchFamily="49" charset="0"/>
              </a:rPr>
              <a:t>Global Bitmap</a:t>
            </a:r>
          </a:p>
        </p:txBody>
      </p:sp>
    </p:spTree>
    <p:extLst>
      <p:ext uri="{BB962C8B-B14F-4D97-AF65-F5344CB8AC3E}">
        <p14:creationId xmlns:p14="http://schemas.microsoft.com/office/powerpoint/2010/main" val="227054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99AC-F1B0-7A4B-93D3-3F7699150249}"/>
              </a:ext>
            </a:extLst>
          </p:cNvPr>
          <p:cNvSpPr>
            <a:spLocks noGrp="1"/>
          </p:cNvSpPr>
          <p:nvPr>
            <p:ph type="title"/>
          </p:nvPr>
        </p:nvSpPr>
        <p:spPr/>
        <p:txBody>
          <a:bodyPr/>
          <a:lstStyle/>
          <a:p>
            <a:r>
              <a:rPr lang="en-US" dirty="0"/>
              <a:t>What is Source-based Code Coverage?</a:t>
            </a:r>
          </a:p>
        </p:txBody>
      </p:sp>
      <p:sp>
        <p:nvSpPr>
          <p:cNvPr id="3" name="Content Placeholder 2">
            <a:extLst>
              <a:ext uri="{FF2B5EF4-FFF2-40B4-BE49-F238E27FC236}">
                <a16:creationId xmlns:a16="http://schemas.microsoft.com/office/drawing/2014/main" id="{807F124C-3C3D-7F45-8D78-40E6650CDDB4}"/>
              </a:ext>
            </a:extLst>
          </p:cNvPr>
          <p:cNvSpPr>
            <a:spLocks noGrp="1"/>
          </p:cNvSpPr>
          <p:nvPr>
            <p:ph idx="1"/>
          </p:nvPr>
        </p:nvSpPr>
        <p:spPr>
          <a:xfrm>
            <a:off x="333378" y="786355"/>
            <a:ext cx="8467725" cy="3848398"/>
          </a:xfrm>
        </p:spPr>
        <p:txBody>
          <a:bodyPr/>
          <a:lstStyle/>
          <a:p>
            <a:r>
              <a:rPr lang="en-US" sz="1600" dirty="0"/>
              <a:t>A measurement for how thoroughly code has been executed during testing</a:t>
            </a:r>
          </a:p>
          <a:p>
            <a:pPr lvl="1"/>
            <a:r>
              <a:rPr lang="en-US" sz="1400" dirty="0"/>
              <a:t>Ideally all sections of code have an associated test</a:t>
            </a:r>
          </a:p>
          <a:p>
            <a:pPr lvl="1"/>
            <a:r>
              <a:rPr lang="en-US" sz="1400" dirty="0"/>
              <a:t>Un-executed code may be at higher risk of having lurking bugs</a:t>
            </a:r>
          </a:p>
          <a:p>
            <a:pPr marL="0" indent="0">
              <a:buNone/>
            </a:pPr>
            <a:endParaRPr lang="en-US" sz="100" dirty="0"/>
          </a:p>
          <a:p>
            <a:r>
              <a:rPr lang="en-US" sz="1600" dirty="0"/>
              <a:t>Presently Supported Coverage criteria (in increasing level of granularity)</a:t>
            </a:r>
          </a:p>
          <a:p>
            <a:pPr lvl="1"/>
            <a:r>
              <a:rPr lang="en-US" sz="1400" b="1" dirty="0"/>
              <a:t>Function</a:t>
            </a:r>
            <a:endParaRPr lang="en-US" sz="1400" dirty="0"/>
          </a:p>
          <a:p>
            <a:pPr lvl="2"/>
            <a:r>
              <a:rPr lang="en-US" sz="1400" dirty="0"/>
              <a:t>Percentage of code functions executed at least once</a:t>
            </a:r>
          </a:p>
          <a:p>
            <a:pPr lvl="1"/>
            <a:r>
              <a:rPr lang="en-US" sz="1400" b="1" dirty="0"/>
              <a:t>Line</a:t>
            </a:r>
            <a:endParaRPr lang="en-US" sz="1400" dirty="0"/>
          </a:p>
          <a:p>
            <a:pPr lvl="2"/>
            <a:r>
              <a:rPr lang="en-US" sz="1400" dirty="0"/>
              <a:t>Percentage of code lines executed at least once</a:t>
            </a:r>
          </a:p>
          <a:p>
            <a:pPr lvl="1"/>
            <a:r>
              <a:rPr lang="en-US" sz="1400" b="1" dirty="0"/>
              <a:t>Region</a:t>
            </a:r>
            <a:endParaRPr lang="en-US" sz="1400" dirty="0"/>
          </a:p>
          <a:p>
            <a:pPr lvl="2"/>
            <a:r>
              <a:rPr lang="en-US" sz="1400" dirty="0"/>
              <a:t>Percentage of code statements executed at least once</a:t>
            </a:r>
          </a:p>
          <a:p>
            <a:pPr lvl="1"/>
            <a:r>
              <a:rPr lang="en-US" sz="1500" b="1" dirty="0"/>
              <a:t>Branch (Recently added)</a:t>
            </a:r>
          </a:p>
          <a:p>
            <a:pPr lvl="2"/>
            <a:r>
              <a:rPr lang="en-US" sz="1400" dirty="0"/>
              <a:t>Percentage of condition branches taken at least once</a:t>
            </a:r>
          </a:p>
        </p:txBody>
      </p:sp>
      <p:sp>
        <p:nvSpPr>
          <p:cNvPr id="4" name="Slide Number Placeholder 3">
            <a:extLst>
              <a:ext uri="{FF2B5EF4-FFF2-40B4-BE49-F238E27FC236}">
                <a16:creationId xmlns:a16="http://schemas.microsoft.com/office/drawing/2014/main" id="{8348914E-2FE3-2C43-AF0C-EC4771199BD5}"/>
              </a:ext>
            </a:extLst>
          </p:cNvPr>
          <p:cNvSpPr>
            <a:spLocks noGrp="1"/>
          </p:cNvSpPr>
          <p:nvPr>
            <p:ph type="sldNum" sz="quarter" idx="10"/>
          </p:nvPr>
        </p:nvSpPr>
        <p:spPr/>
        <p:txBody>
          <a:bodyPr/>
          <a:lstStyle/>
          <a:p>
            <a:pPr>
              <a:defRPr/>
            </a:pPr>
            <a:fld id="{2B97888F-6AF7-4263-B69D-592D8C33BAC7}" type="slidenum">
              <a:rPr lang="en-US" smtClean="0"/>
              <a:pPr>
                <a:defRPr/>
              </a:pPr>
              <a:t>2</a:t>
            </a:fld>
            <a:endParaRPr lang="en-US"/>
          </a:p>
        </p:txBody>
      </p:sp>
    </p:spTree>
    <p:extLst>
      <p:ext uri="{BB962C8B-B14F-4D97-AF65-F5344CB8AC3E}">
        <p14:creationId xmlns:p14="http://schemas.microsoft.com/office/powerpoint/2010/main" val="166089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How do Bitmap bits map to test vectors?</a:t>
            </a:r>
          </a:p>
        </p:txBody>
      </p:sp>
      <p:sp>
        <p:nvSpPr>
          <p:cNvPr id="3" name="Content Placeholder 2"/>
          <p:cNvSpPr>
            <a:spLocks noGrp="1"/>
          </p:cNvSpPr>
          <p:nvPr>
            <p:ph idx="1"/>
          </p:nvPr>
        </p:nvSpPr>
        <p:spPr>
          <a:xfrm>
            <a:off x="357441" y="786358"/>
            <a:ext cx="8467725" cy="976268"/>
          </a:xfrm>
        </p:spPr>
        <p:txBody>
          <a:bodyPr/>
          <a:lstStyle/>
          <a:p>
            <a:r>
              <a:rPr lang="en-US" dirty="0"/>
              <a:t>The </a:t>
            </a:r>
            <a:r>
              <a:rPr lang="en-US" b="1" i="1" dirty="0"/>
              <a:t>value</a:t>
            </a:r>
            <a:r>
              <a:rPr lang="en-US" dirty="0"/>
              <a:t> of each test vector execution yields an </a:t>
            </a:r>
            <a:r>
              <a:rPr lang="en-US" b="1" i="1" dirty="0"/>
              <a:t>index</a:t>
            </a:r>
            <a:r>
              <a:rPr lang="en-US" dirty="0"/>
              <a:t> into a Global Bitmap</a:t>
            </a:r>
          </a:p>
          <a:p>
            <a:pPr lvl="1"/>
            <a:r>
              <a:rPr lang="en-US" dirty="0"/>
              <a:t>i.e. Each bit in the global mask represents a test vector</a:t>
            </a:r>
          </a:p>
          <a:p>
            <a:r>
              <a:rPr lang="en-US" dirty="0"/>
              <a:t>if ( (A &amp;&amp; B) || (C &amp;&amp; D) ) …</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20</a:t>
            </a:fld>
            <a:endParaRPr lang="en-US"/>
          </a:p>
        </p:txBody>
      </p:sp>
      <p:graphicFrame>
        <p:nvGraphicFramePr>
          <p:cNvPr id="9" name="Table 8">
            <a:extLst>
              <a:ext uri="{FF2B5EF4-FFF2-40B4-BE49-F238E27FC236}">
                <a16:creationId xmlns:a16="http://schemas.microsoft.com/office/drawing/2014/main" id="{56B9FE1B-A110-4A7D-A4B6-2847679C5E97}"/>
              </a:ext>
            </a:extLst>
          </p:cNvPr>
          <p:cNvGraphicFramePr>
            <a:graphicFrameLocks noGrp="1"/>
          </p:cNvGraphicFramePr>
          <p:nvPr/>
        </p:nvGraphicFramePr>
        <p:xfrm>
          <a:off x="357441" y="1866613"/>
          <a:ext cx="3642065" cy="2566872"/>
        </p:xfrm>
        <a:graphic>
          <a:graphicData uri="http://schemas.openxmlformats.org/drawingml/2006/table">
            <a:tbl>
              <a:tblPr firstRow="1" bandRow="1">
                <a:tableStyleId>{5C22544A-7EE6-4342-B048-85BDC9FD1C3A}</a:tableStyleId>
              </a:tblPr>
              <a:tblGrid>
                <a:gridCol w="700398">
                  <a:extLst>
                    <a:ext uri="{9D8B030D-6E8A-4147-A177-3AD203B41FA5}">
                      <a16:colId xmlns:a16="http://schemas.microsoft.com/office/drawing/2014/main" val="3810682439"/>
                    </a:ext>
                  </a:extLst>
                </a:gridCol>
                <a:gridCol w="616801">
                  <a:extLst>
                    <a:ext uri="{9D8B030D-6E8A-4147-A177-3AD203B41FA5}">
                      <a16:colId xmlns:a16="http://schemas.microsoft.com/office/drawing/2014/main" val="2260848868"/>
                    </a:ext>
                  </a:extLst>
                </a:gridCol>
                <a:gridCol w="503833">
                  <a:extLst>
                    <a:ext uri="{9D8B030D-6E8A-4147-A177-3AD203B41FA5}">
                      <a16:colId xmlns:a16="http://schemas.microsoft.com/office/drawing/2014/main" val="1117134721"/>
                    </a:ext>
                  </a:extLst>
                </a:gridCol>
                <a:gridCol w="607011">
                  <a:extLst>
                    <a:ext uri="{9D8B030D-6E8A-4147-A177-3AD203B41FA5}">
                      <a16:colId xmlns:a16="http://schemas.microsoft.com/office/drawing/2014/main" val="4081280972"/>
                    </a:ext>
                  </a:extLst>
                </a:gridCol>
                <a:gridCol w="607011">
                  <a:extLst>
                    <a:ext uri="{9D8B030D-6E8A-4147-A177-3AD203B41FA5}">
                      <a16:colId xmlns:a16="http://schemas.microsoft.com/office/drawing/2014/main" val="2454538446"/>
                    </a:ext>
                  </a:extLst>
                </a:gridCol>
                <a:gridCol w="607011">
                  <a:extLst>
                    <a:ext uri="{9D8B030D-6E8A-4147-A177-3AD203B41FA5}">
                      <a16:colId xmlns:a16="http://schemas.microsoft.com/office/drawing/2014/main" val="2533100929"/>
                    </a:ext>
                  </a:extLst>
                </a:gridCol>
              </a:tblGrid>
              <a:tr h="305736">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Value</a:t>
                      </a:r>
                    </a:p>
                  </a:txBody>
                  <a:tcPr/>
                </a:tc>
                <a:extLst>
                  <a:ext uri="{0D108BD9-81ED-4DB2-BD59-A6C34878D82A}">
                    <a16:rowId xmlns:a16="http://schemas.microsoft.com/office/drawing/2014/main" val="1716155176"/>
                  </a:ext>
                </a:extLst>
              </a:tr>
              <a:tr h="305736">
                <a:tc>
                  <a:txBody>
                    <a:bodyPr/>
                    <a:lstStyle/>
                    <a:p>
                      <a:r>
                        <a:rPr lang="en-US" sz="1100" dirty="0"/>
                        <a:t>1</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12</a:t>
                      </a:r>
                    </a:p>
                  </a:txBody>
                  <a:tcPr/>
                </a:tc>
                <a:extLst>
                  <a:ext uri="{0D108BD9-81ED-4DB2-BD59-A6C34878D82A}">
                    <a16:rowId xmlns:a16="http://schemas.microsoft.com/office/drawing/2014/main" val="3111537782"/>
                  </a:ext>
                </a:extLst>
              </a:tr>
              <a:tr h="305736">
                <a:tc>
                  <a:txBody>
                    <a:bodyPr/>
                    <a:lstStyle/>
                    <a:p>
                      <a:r>
                        <a:rPr lang="en-US" sz="1100" dirty="0"/>
                        <a:t>2</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11</a:t>
                      </a:r>
                    </a:p>
                  </a:txBody>
                  <a:tcPr/>
                </a:tc>
                <a:extLst>
                  <a:ext uri="{0D108BD9-81ED-4DB2-BD59-A6C34878D82A}">
                    <a16:rowId xmlns:a16="http://schemas.microsoft.com/office/drawing/2014/main" val="3842706580"/>
                  </a:ext>
                </a:extLst>
              </a:tr>
              <a:tr h="305736">
                <a:tc>
                  <a:txBody>
                    <a:bodyPr/>
                    <a:lstStyle/>
                    <a:p>
                      <a:r>
                        <a:rPr lang="en-US" sz="1100" dirty="0"/>
                        <a:t>3</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10</a:t>
                      </a:r>
                    </a:p>
                  </a:txBody>
                  <a:tcPr/>
                </a:tc>
                <a:extLst>
                  <a:ext uri="{0D108BD9-81ED-4DB2-BD59-A6C34878D82A}">
                    <a16:rowId xmlns:a16="http://schemas.microsoft.com/office/drawing/2014/main" val="3636421003"/>
                  </a:ext>
                </a:extLst>
              </a:tr>
              <a:tr h="305736">
                <a:tc>
                  <a:txBody>
                    <a:bodyPr/>
                    <a:lstStyle/>
                    <a:p>
                      <a:r>
                        <a:rPr lang="en-US" sz="1100" dirty="0"/>
                        <a:t>4</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8</a:t>
                      </a:r>
                    </a:p>
                  </a:txBody>
                  <a:tcPr/>
                </a:tc>
                <a:extLst>
                  <a:ext uri="{0D108BD9-81ED-4DB2-BD59-A6C34878D82A}">
                    <a16:rowId xmlns:a16="http://schemas.microsoft.com/office/drawing/2014/main" val="2819444100"/>
                  </a:ext>
                </a:extLst>
              </a:tr>
              <a:tr h="305736">
                <a:tc>
                  <a:txBody>
                    <a:bodyPr/>
                    <a:lstStyle/>
                    <a:p>
                      <a:r>
                        <a:rPr lang="en-US" sz="1100" dirty="0"/>
                        <a:t>5</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3</a:t>
                      </a:r>
                    </a:p>
                  </a:txBody>
                  <a:tcPr/>
                </a:tc>
                <a:extLst>
                  <a:ext uri="{0D108BD9-81ED-4DB2-BD59-A6C34878D82A}">
                    <a16:rowId xmlns:a16="http://schemas.microsoft.com/office/drawing/2014/main" val="1226133442"/>
                  </a:ext>
                </a:extLst>
              </a:tr>
              <a:tr h="305736">
                <a:tc>
                  <a:txBody>
                    <a:bodyPr/>
                    <a:lstStyle/>
                    <a:p>
                      <a:r>
                        <a:rPr lang="en-US" sz="1100" dirty="0"/>
                        <a:t>6</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2</a:t>
                      </a:r>
                    </a:p>
                  </a:txBody>
                  <a:tcPr/>
                </a:tc>
                <a:extLst>
                  <a:ext uri="{0D108BD9-81ED-4DB2-BD59-A6C34878D82A}">
                    <a16:rowId xmlns:a16="http://schemas.microsoft.com/office/drawing/2014/main" val="2541112530"/>
                  </a:ext>
                </a:extLst>
              </a:tr>
              <a:tr h="305736">
                <a:tc>
                  <a:txBody>
                    <a:bodyPr/>
                    <a:lstStyle/>
                    <a:p>
                      <a:r>
                        <a:rPr lang="en-US" sz="1100" dirty="0"/>
                        <a:t>7</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extLst>
                  <a:ext uri="{0D108BD9-81ED-4DB2-BD59-A6C34878D82A}">
                    <a16:rowId xmlns:a16="http://schemas.microsoft.com/office/drawing/2014/main" val="3849458440"/>
                  </a:ext>
                </a:extLst>
              </a:tr>
            </a:tbl>
          </a:graphicData>
        </a:graphic>
      </p:graphicFrame>
      <p:graphicFrame>
        <p:nvGraphicFramePr>
          <p:cNvPr id="5" name="Table 4">
            <a:extLst>
              <a:ext uri="{FF2B5EF4-FFF2-40B4-BE49-F238E27FC236}">
                <a16:creationId xmlns:a16="http://schemas.microsoft.com/office/drawing/2014/main" id="{E5E772AA-EE33-4D21-81DD-FD051876AADF}"/>
              </a:ext>
            </a:extLst>
          </p:cNvPr>
          <p:cNvGraphicFramePr>
            <a:graphicFrameLocks noGrp="1"/>
          </p:cNvGraphicFramePr>
          <p:nvPr>
            <p:extLst>
              <p:ext uri="{D42A27DB-BD31-4B8C-83A1-F6EECF244321}">
                <p14:modId xmlns:p14="http://schemas.microsoft.com/office/powerpoint/2010/main" val="2444203853"/>
              </p:ext>
            </p:extLst>
          </p:nvPr>
        </p:nvGraphicFramePr>
        <p:xfrm>
          <a:off x="4794584" y="3307380"/>
          <a:ext cx="3379840" cy="370840"/>
        </p:xfrm>
        <a:graphic>
          <a:graphicData uri="http://schemas.openxmlformats.org/drawingml/2006/table">
            <a:tbl>
              <a:tblPr firstRow="1" bandRow="1">
                <a:tableStyleId>{21E4AEA4-8DFA-4A89-87EB-49C32662AFE0}</a:tableStyleId>
              </a:tblPr>
              <a:tblGrid>
                <a:gridCol w="211240">
                  <a:extLst>
                    <a:ext uri="{9D8B030D-6E8A-4147-A177-3AD203B41FA5}">
                      <a16:colId xmlns:a16="http://schemas.microsoft.com/office/drawing/2014/main" val="2099647233"/>
                    </a:ext>
                  </a:extLst>
                </a:gridCol>
                <a:gridCol w="211240">
                  <a:extLst>
                    <a:ext uri="{9D8B030D-6E8A-4147-A177-3AD203B41FA5}">
                      <a16:colId xmlns:a16="http://schemas.microsoft.com/office/drawing/2014/main" val="1687858024"/>
                    </a:ext>
                  </a:extLst>
                </a:gridCol>
                <a:gridCol w="211240">
                  <a:extLst>
                    <a:ext uri="{9D8B030D-6E8A-4147-A177-3AD203B41FA5}">
                      <a16:colId xmlns:a16="http://schemas.microsoft.com/office/drawing/2014/main" val="4292170059"/>
                    </a:ext>
                  </a:extLst>
                </a:gridCol>
                <a:gridCol w="211240">
                  <a:extLst>
                    <a:ext uri="{9D8B030D-6E8A-4147-A177-3AD203B41FA5}">
                      <a16:colId xmlns:a16="http://schemas.microsoft.com/office/drawing/2014/main" val="4091087962"/>
                    </a:ext>
                  </a:extLst>
                </a:gridCol>
                <a:gridCol w="214200">
                  <a:extLst>
                    <a:ext uri="{9D8B030D-6E8A-4147-A177-3AD203B41FA5}">
                      <a16:colId xmlns:a16="http://schemas.microsoft.com/office/drawing/2014/main" val="4161662919"/>
                    </a:ext>
                  </a:extLst>
                </a:gridCol>
                <a:gridCol w="208280">
                  <a:extLst>
                    <a:ext uri="{9D8B030D-6E8A-4147-A177-3AD203B41FA5}">
                      <a16:colId xmlns:a16="http://schemas.microsoft.com/office/drawing/2014/main" val="2559168863"/>
                    </a:ext>
                  </a:extLst>
                </a:gridCol>
                <a:gridCol w="211240">
                  <a:extLst>
                    <a:ext uri="{9D8B030D-6E8A-4147-A177-3AD203B41FA5}">
                      <a16:colId xmlns:a16="http://schemas.microsoft.com/office/drawing/2014/main" val="1574464252"/>
                    </a:ext>
                  </a:extLst>
                </a:gridCol>
                <a:gridCol w="211240">
                  <a:extLst>
                    <a:ext uri="{9D8B030D-6E8A-4147-A177-3AD203B41FA5}">
                      <a16:colId xmlns:a16="http://schemas.microsoft.com/office/drawing/2014/main" val="252500089"/>
                    </a:ext>
                  </a:extLst>
                </a:gridCol>
                <a:gridCol w="211240">
                  <a:extLst>
                    <a:ext uri="{9D8B030D-6E8A-4147-A177-3AD203B41FA5}">
                      <a16:colId xmlns:a16="http://schemas.microsoft.com/office/drawing/2014/main" val="3982829269"/>
                    </a:ext>
                  </a:extLst>
                </a:gridCol>
                <a:gridCol w="211240">
                  <a:extLst>
                    <a:ext uri="{9D8B030D-6E8A-4147-A177-3AD203B41FA5}">
                      <a16:colId xmlns:a16="http://schemas.microsoft.com/office/drawing/2014/main" val="1359913893"/>
                    </a:ext>
                  </a:extLst>
                </a:gridCol>
                <a:gridCol w="211240">
                  <a:extLst>
                    <a:ext uri="{9D8B030D-6E8A-4147-A177-3AD203B41FA5}">
                      <a16:colId xmlns:a16="http://schemas.microsoft.com/office/drawing/2014/main" val="3025086979"/>
                    </a:ext>
                  </a:extLst>
                </a:gridCol>
                <a:gridCol w="211240">
                  <a:extLst>
                    <a:ext uri="{9D8B030D-6E8A-4147-A177-3AD203B41FA5}">
                      <a16:colId xmlns:a16="http://schemas.microsoft.com/office/drawing/2014/main" val="3236071227"/>
                    </a:ext>
                  </a:extLst>
                </a:gridCol>
                <a:gridCol w="211240">
                  <a:extLst>
                    <a:ext uri="{9D8B030D-6E8A-4147-A177-3AD203B41FA5}">
                      <a16:colId xmlns:a16="http://schemas.microsoft.com/office/drawing/2014/main" val="735454447"/>
                    </a:ext>
                  </a:extLst>
                </a:gridCol>
                <a:gridCol w="211240">
                  <a:extLst>
                    <a:ext uri="{9D8B030D-6E8A-4147-A177-3AD203B41FA5}">
                      <a16:colId xmlns:a16="http://schemas.microsoft.com/office/drawing/2014/main" val="2484042506"/>
                    </a:ext>
                  </a:extLst>
                </a:gridCol>
                <a:gridCol w="211240">
                  <a:extLst>
                    <a:ext uri="{9D8B030D-6E8A-4147-A177-3AD203B41FA5}">
                      <a16:colId xmlns:a16="http://schemas.microsoft.com/office/drawing/2014/main" val="3068766402"/>
                    </a:ext>
                  </a:extLst>
                </a:gridCol>
                <a:gridCol w="211240">
                  <a:extLst>
                    <a:ext uri="{9D8B030D-6E8A-4147-A177-3AD203B41FA5}">
                      <a16:colId xmlns:a16="http://schemas.microsoft.com/office/drawing/2014/main" val="2432273375"/>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158413004"/>
                  </a:ext>
                </a:extLst>
              </a:tr>
            </a:tbl>
          </a:graphicData>
        </a:graphic>
      </p:graphicFrame>
      <p:sp>
        <p:nvSpPr>
          <p:cNvPr id="7" name="Rectangle 6">
            <a:extLst>
              <a:ext uri="{FF2B5EF4-FFF2-40B4-BE49-F238E27FC236}">
                <a16:creationId xmlns:a16="http://schemas.microsoft.com/office/drawing/2014/main" id="{1B5B3396-D917-4090-965C-D77BF03B6560}"/>
              </a:ext>
            </a:extLst>
          </p:cNvPr>
          <p:cNvSpPr/>
          <p:nvPr/>
        </p:nvSpPr>
        <p:spPr>
          <a:xfrm>
            <a:off x="942318" y="2794692"/>
            <a:ext cx="2518706" cy="51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85808EA-D2FF-44EC-8DCA-24A66E53B513}"/>
              </a:ext>
            </a:extLst>
          </p:cNvPr>
          <p:cNvCxnSpPr>
            <a:cxnSpLocks/>
            <a:stCxn id="7" idx="3"/>
          </p:cNvCxnSpPr>
          <p:nvPr/>
        </p:nvCxnSpPr>
        <p:spPr>
          <a:xfrm>
            <a:off x="3461024" y="3050363"/>
            <a:ext cx="24977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EB865BC-E462-4889-8FCB-04AEFB19A024}"/>
              </a:ext>
            </a:extLst>
          </p:cNvPr>
          <p:cNvCxnSpPr>
            <a:cxnSpLocks/>
          </p:cNvCxnSpPr>
          <p:nvPr/>
        </p:nvCxnSpPr>
        <p:spPr>
          <a:xfrm>
            <a:off x="5958755" y="3050363"/>
            <a:ext cx="0" cy="25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3FD0397-5C21-4D74-A4C2-AEA99E4B68FD}"/>
              </a:ext>
            </a:extLst>
          </p:cNvPr>
          <p:cNvSpPr txBox="1"/>
          <p:nvPr/>
        </p:nvSpPr>
        <p:spPr>
          <a:xfrm>
            <a:off x="6027663" y="3100385"/>
            <a:ext cx="1184940" cy="261610"/>
          </a:xfrm>
          <a:prstGeom prst="rect">
            <a:avLst/>
          </a:prstGeom>
          <a:noFill/>
        </p:spPr>
        <p:txBody>
          <a:bodyPr wrap="none" rtlCol="0">
            <a:spAutoFit/>
          </a:bodyPr>
          <a:lstStyle/>
          <a:p>
            <a:r>
              <a:rPr lang="en-US" sz="1100" b="1" dirty="0">
                <a:latin typeface="Consolas" panose="020B0609020204030204" pitchFamily="49" charset="0"/>
              </a:rPr>
              <a:t>Global Bitmap</a:t>
            </a:r>
          </a:p>
        </p:txBody>
      </p:sp>
    </p:spTree>
    <p:extLst>
      <p:ext uri="{BB962C8B-B14F-4D97-AF65-F5344CB8AC3E}">
        <p14:creationId xmlns:p14="http://schemas.microsoft.com/office/powerpoint/2010/main" val="349958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Source Region Mapping</a:t>
            </a:r>
          </a:p>
        </p:txBody>
      </p:sp>
      <p:sp>
        <p:nvSpPr>
          <p:cNvPr id="3" name="Content Placeholder 2"/>
          <p:cNvSpPr>
            <a:spLocks noGrp="1"/>
          </p:cNvSpPr>
          <p:nvPr>
            <p:ph idx="1"/>
          </p:nvPr>
        </p:nvSpPr>
        <p:spPr>
          <a:xfrm>
            <a:off x="357442" y="744791"/>
            <a:ext cx="5387638" cy="3981585"/>
          </a:xfrm>
        </p:spPr>
        <p:txBody>
          <a:bodyPr/>
          <a:lstStyle/>
          <a:p>
            <a:r>
              <a:rPr lang="en-US" sz="1600" dirty="0"/>
              <a:t>Introduce a new Decision mapping region type </a:t>
            </a:r>
          </a:p>
          <a:p>
            <a:pPr lvl="1"/>
            <a:r>
              <a:rPr lang="en-US" sz="1400" dirty="0"/>
              <a:t>Ties a Boolean expression to source code</a:t>
            </a:r>
          </a:p>
          <a:p>
            <a:pPr lvl="1"/>
            <a:r>
              <a:rPr lang="en-US" sz="1400" dirty="0"/>
              <a:t>Contains index of a Decision-level Bitmap</a:t>
            </a:r>
          </a:p>
          <a:p>
            <a:pPr lvl="1"/>
            <a:r>
              <a:rPr lang="en-US" sz="1400" dirty="0"/>
              <a:t>Contains number of conditions</a:t>
            </a:r>
            <a:endParaRPr lang="en-US" dirty="0"/>
          </a:p>
          <a:p>
            <a:endParaRPr lang="en-US" sz="200" dirty="0"/>
          </a:p>
          <a:p>
            <a:endParaRPr lang="en-US" sz="200" dirty="0"/>
          </a:p>
          <a:p>
            <a:r>
              <a:rPr lang="en-US" sz="1600" dirty="0"/>
              <a:t>Extend existing Branch Regions to include IDs</a:t>
            </a:r>
          </a:p>
          <a:p>
            <a:pPr lvl="1"/>
            <a:r>
              <a:rPr lang="en-US" sz="1400" dirty="0"/>
              <a:t>Represents Control Flow through conditions</a:t>
            </a:r>
          </a:p>
          <a:p>
            <a:endParaRPr lang="en-US" sz="200" dirty="0"/>
          </a:p>
          <a:p>
            <a:endParaRPr lang="en-US" sz="200" dirty="0"/>
          </a:p>
          <a:p>
            <a:r>
              <a:rPr lang="en-US" sz="1600" dirty="0"/>
              <a:t>Keep language-specific information away from </a:t>
            </a:r>
            <a:r>
              <a:rPr lang="en-US" sz="1600" dirty="0" err="1"/>
              <a:t>llvm-cov</a:t>
            </a:r>
            <a:r>
              <a:rPr lang="en-US" sz="1600" dirty="0"/>
              <a:t>! </a:t>
            </a:r>
          </a:p>
          <a:p>
            <a:pPr lvl="1"/>
            <a:r>
              <a:rPr lang="en-US" sz="1400" dirty="0"/>
              <a:t>Only give it what it needs to do the MC/DC analysis</a:t>
            </a:r>
          </a:p>
          <a:p>
            <a:pPr lvl="1"/>
            <a:r>
              <a:rPr lang="en-US" sz="1400" dirty="0"/>
              <a:t>IDs allow </a:t>
            </a:r>
            <a:r>
              <a:rPr lang="en-US" sz="1400" dirty="0" err="1"/>
              <a:t>llvm-cov</a:t>
            </a:r>
            <a:r>
              <a:rPr lang="en-US" sz="1400" dirty="0"/>
              <a:t> to construct list of possible test vectors</a:t>
            </a:r>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21</a:t>
            </a:fld>
            <a:endParaRPr lang="en-US"/>
          </a:p>
        </p:txBody>
      </p:sp>
      <p:grpSp>
        <p:nvGrpSpPr>
          <p:cNvPr id="68" name="Group 67">
            <a:extLst>
              <a:ext uri="{FF2B5EF4-FFF2-40B4-BE49-F238E27FC236}">
                <a16:creationId xmlns:a16="http://schemas.microsoft.com/office/drawing/2014/main" id="{93D28108-0323-47BC-B9F5-500824257F35}"/>
              </a:ext>
            </a:extLst>
          </p:cNvPr>
          <p:cNvGrpSpPr/>
          <p:nvPr/>
        </p:nvGrpSpPr>
        <p:grpSpPr>
          <a:xfrm>
            <a:off x="6097456" y="1093595"/>
            <a:ext cx="2010618" cy="2448131"/>
            <a:chOff x="6097456" y="1093595"/>
            <a:chExt cx="2010618" cy="2448131"/>
          </a:xfrm>
        </p:grpSpPr>
        <p:sp>
          <p:nvSpPr>
            <p:cNvPr id="33" name="TextBox 32">
              <a:extLst>
                <a:ext uri="{FF2B5EF4-FFF2-40B4-BE49-F238E27FC236}">
                  <a16:creationId xmlns:a16="http://schemas.microsoft.com/office/drawing/2014/main" id="{E0EDEB27-6472-4D39-98B7-F255857D7D6E}"/>
                </a:ext>
              </a:extLst>
            </p:cNvPr>
            <p:cNvSpPr txBox="1"/>
            <p:nvPr/>
          </p:nvSpPr>
          <p:spPr>
            <a:xfrm>
              <a:off x="7418212" y="1093595"/>
              <a:ext cx="378630" cy="215444"/>
            </a:xfrm>
            <a:prstGeom prst="rect">
              <a:avLst/>
            </a:prstGeom>
            <a:noFill/>
          </p:spPr>
          <p:txBody>
            <a:bodyPr wrap="none" rtlCol="0">
              <a:spAutoFit/>
            </a:bodyPr>
            <a:lstStyle/>
            <a:p>
              <a:r>
                <a:rPr lang="en-US" sz="800" b="1" dirty="0">
                  <a:highlight>
                    <a:srgbClr val="FFFF00"/>
                  </a:highlight>
                </a:rPr>
                <a:t>ID:1</a:t>
              </a:r>
            </a:p>
          </p:txBody>
        </p:sp>
        <p:sp>
          <p:nvSpPr>
            <p:cNvPr id="35" name="TextBox 34">
              <a:extLst>
                <a:ext uri="{FF2B5EF4-FFF2-40B4-BE49-F238E27FC236}">
                  <a16:creationId xmlns:a16="http://schemas.microsoft.com/office/drawing/2014/main" id="{6185C2AC-7B7D-45B8-B28F-08D0D0B04FC7}"/>
                </a:ext>
              </a:extLst>
            </p:cNvPr>
            <p:cNvSpPr txBox="1"/>
            <p:nvPr/>
          </p:nvSpPr>
          <p:spPr>
            <a:xfrm>
              <a:off x="6097456" y="1768615"/>
              <a:ext cx="378630" cy="215444"/>
            </a:xfrm>
            <a:prstGeom prst="rect">
              <a:avLst/>
            </a:prstGeom>
            <a:noFill/>
          </p:spPr>
          <p:txBody>
            <a:bodyPr wrap="none" rtlCol="0">
              <a:spAutoFit/>
            </a:bodyPr>
            <a:lstStyle/>
            <a:p>
              <a:r>
                <a:rPr lang="en-US" sz="800" b="1" dirty="0">
                  <a:highlight>
                    <a:srgbClr val="FFFF00"/>
                  </a:highlight>
                </a:rPr>
                <a:t>ID:2</a:t>
              </a:r>
            </a:p>
          </p:txBody>
        </p:sp>
        <p:sp>
          <p:nvSpPr>
            <p:cNvPr id="36" name="TextBox 35">
              <a:extLst>
                <a:ext uri="{FF2B5EF4-FFF2-40B4-BE49-F238E27FC236}">
                  <a16:creationId xmlns:a16="http://schemas.microsoft.com/office/drawing/2014/main" id="{52295132-7E9D-4573-8384-B6583C75A0E1}"/>
                </a:ext>
              </a:extLst>
            </p:cNvPr>
            <p:cNvSpPr txBox="1"/>
            <p:nvPr/>
          </p:nvSpPr>
          <p:spPr>
            <a:xfrm>
              <a:off x="7729444" y="2586051"/>
              <a:ext cx="378630" cy="215444"/>
            </a:xfrm>
            <a:prstGeom prst="rect">
              <a:avLst/>
            </a:prstGeom>
            <a:noFill/>
          </p:spPr>
          <p:txBody>
            <a:bodyPr wrap="none" rtlCol="0">
              <a:spAutoFit/>
            </a:bodyPr>
            <a:lstStyle/>
            <a:p>
              <a:r>
                <a:rPr lang="en-US" sz="800" b="1" dirty="0">
                  <a:highlight>
                    <a:srgbClr val="FFFF00"/>
                  </a:highlight>
                </a:rPr>
                <a:t>ID:3</a:t>
              </a:r>
            </a:p>
          </p:txBody>
        </p:sp>
        <p:sp>
          <p:nvSpPr>
            <p:cNvPr id="37" name="TextBox 36">
              <a:extLst>
                <a:ext uri="{FF2B5EF4-FFF2-40B4-BE49-F238E27FC236}">
                  <a16:creationId xmlns:a16="http://schemas.microsoft.com/office/drawing/2014/main" id="{09BFB779-9C69-439D-9154-F53FF53DD590}"/>
                </a:ext>
              </a:extLst>
            </p:cNvPr>
            <p:cNvSpPr txBox="1"/>
            <p:nvPr/>
          </p:nvSpPr>
          <p:spPr>
            <a:xfrm>
              <a:off x="6374946" y="3326282"/>
              <a:ext cx="378630" cy="215444"/>
            </a:xfrm>
            <a:prstGeom prst="rect">
              <a:avLst/>
            </a:prstGeom>
            <a:noFill/>
          </p:spPr>
          <p:txBody>
            <a:bodyPr wrap="none" rtlCol="0">
              <a:spAutoFit/>
            </a:bodyPr>
            <a:lstStyle/>
            <a:p>
              <a:r>
                <a:rPr lang="en-US" sz="800" b="1" dirty="0">
                  <a:highlight>
                    <a:srgbClr val="FFFF00"/>
                  </a:highlight>
                </a:rPr>
                <a:t>ID:4</a:t>
              </a:r>
            </a:p>
          </p:txBody>
        </p:sp>
      </p:grpSp>
      <p:grpSp>
        <p:nvGrpSpPr>
          <p:cNvPr id="67" name="Group 66">
            <a:extLst>
              <a:ext uri="{FF2B5EF4-FFF2-40B4-BE49-F238E27FC236}">
                <a16:creationId xmlns:a16="http://schemas.microsoft.com/office/drawing/2014/main" id="{032403B9-D1A3-44C5-AF3F-5E46A1C8610C}"/>
              </a:ext>
            </a:extLst>
          </p:cNvPr>
          <p:cNvGrpSpPr/>
          <p:nvPr/>
        </p:nvGrpSpPr>
        <p:grpSpPr>
          <a:xfrm>
            <a:off x="6317759" y="1092885"/>
            <a:ext cx="2127906" cy="2442465"/>
            <a:chOff x="6317759" y="1092885"/>
            <a:chExt cx="2127906" cy="2442465"/>
          </a:xfrm>
        </p:grpSpPr>
        <p:sp>
          <p:nvSpPr>
            <p:cNvPr id="42" name="TextBox 41">
              <a:extLst>
                <a:ext uri="{FF2B5EF4-FFF2-40B4-BE49-F238E27FC236}">
                  <a16:creationId xmlns:a16="http://schemas.microsoft.com/office/drawing/2014/main" id="{AD2E5751-2B5B-4996-9C7B-B326060B9531}"/>
                </a:ext>
              </a:extLst>
            </p:cNvPr>
            <p:cNvSpPr txBox="1"/>
            <p:nvPr/>
          </p:nvSpPr>
          <p:spPr>
            <a:xfrm>
              <a:off x="7650435" y="1092885"/>
              <a:ext cx="521297" cy="215444"/>
            </a:xfrm>
            <a:prstGeom prst="rect">
              <a:avLst/>
            </a:prstGeom>
            <a:noFill/>
          </p:spPr>
          <p:txBody>
            <a:bodyPr wrap="none" rtlCol="0">
              <a:spAutoFit/>
            </a:bodyPr>
            <a:lstStyle/>
            <a:p>
              <a:r>
                <a:rPr lang="en-US" sz="800" b="1" dirty="0"/>
                <a:t>T:2,F:3</a:t>
              </a:r>
            </a:p>
          </p:txBody>
        </p:sp>
        <p:sp>
          <p:nvSpPr>
            <p:cNvPr id="43" name="TextBox 42">
              <a:extLst>
                <a:ext uri="{FF2B5EF4-FFF2-40B4-BE49-F238E27FC236}">
                  <a16:creationId xmlns:a16="http://schemas.microsoft.com/office/drawing/2014/main" id="{A1E033E0-B8D9-4B97-A288-F48B1259BA65}"/>
                </a:ext>
              </a:extLst>
            </p:cNvPr>
            <p:cNvSpPr txBox="1"/>
            <p:nvPr/>
          </p:nvSpPr>
          <p:spPr>
            <a:xfrm>
              <a:off x="7948413" y="2584043"/>
              <a:ext cx="497252" cy="215444"/>
            </a:xfrm>
            <a:prstGeom prst="rect">
              <a:avLst/>
            </a:prstGeom>
            <a:noFill/>
          </p:spPr>
          <p:txBody>
            <a:bodyPr wrap="none" rtlCol="0">
              <a:spAutoFit/>
            </a:bodyPr>
            <a:lstStyle/>
            <a:p>
              <a:r>
                <a:rPr lang="en-US" sz="800" b="1" dirty="0"/>
                <a:t>T:4,F:-</a:t>
              </a:r>
            </a:p>
          </p:txBody>
        </p:sp>
        <p:sp>
          <p:nvSpPr>
            <p:cNvPr id="44" name="TextBox 43">
              <a:extLst>
                <a:ext uri="{FF2B5EF4-FFF2-40B4-BE49-F238E27FC236}">
                  <a16:creationId xmlns:a16="http://schemas.microsoft.com/office/drawing/2014/main" id="{3A8A8BA6-CA7A-4E1E-9F8D-B1268B21558C}"/>
                </a:ext>
              </a:extLst>
            </p:cNvPr>
            <p:cNvSpPr txBox="1"/>
            <p:nvPr/>
          </p:nvSpPr>
          <p:spPr>
            <a:xfrm>
              <a:off x="6595455" y="3319906"/>
              <a:ext cx="473206" cy="215444"/>
            </a:xfrm>
            <a:prstGeom prst="rect">
              <a:avLst/>
            </a:prstGeom>
            <a:noFill/>
          </p:spPr>
          <p:txBody>
            <a:bodyPr wrap="none" rtlCol="0">
              <a:spAutoFit/>
            </a:bodyPr>
            <a:lstStyle/>
            <a:p>
              <a:r>
                <a:rPr lang="en-US" sz="800" b="1" dirty="0"/>
                <a:t>T:-,F:-</a:t>
              </a:r>
            </a:p>
          </p:txBody>
        </p:sp>
        <p:sp>
          <p:nvSpPr>
            <p:cNvPr id="45" name="TextBox 44">
              <a:extLst>
                <a:ext uri="{FF2B5EF4-FFF2-40B4-BE49-F238E27FC236}">
                  <a16:creationId xmlns:a16="http://schemas.microsoft.com/office/drawing/2014/main" id="{723BFE0A-975C-41A3-A5AF-1D1F9C96A46D}"/>
                </a:ext>
              </a:extLst>
            </p:cNvPr>
            <p:cNvSpPr txBox="1"/>
            <p:nvPr/>
          </p:nvSpPr>
          <p:spPr>
            <a:xfrm>
              <a:off x="6317759" y="1768615"/>
              <a:ext cx="497252" cy="215444"/>
            </a:xfrm>
            <a:prstGeom prst="rect">
              <a:avLst/>
            </a:prstGeom>
            <a:noFill/>
          </p:spPr>
          <p:txBody>
            <a:bodyPr wrap="none" rtlCol="0">
              <a:spAutoFit/>
            </a:bodyPr>
            <a:lstStyle/>
            <a:p>
              <a:r>
                <a:rPr lang="en-US" sz="800" b="1" dirty="0"/>
                <a:t>T:-,F:3</a:t>
              </a:r>
            </a:p>
          </p:txBody>
        </p:sp>
      </p:grpSp>
      <p:cxnSp>
        <p:nvCxnSpPr>
          <p:cNvPr id="10" name="Straight Arrow Connector 9">
            <a:extLst>
              <a:ext uri="{FF2B5EF4-FFF2-40B4-BE49-F238E27FC236}">
                <a16:creationId xmlns:a16="http://schemas.microsoft.com/office/drawing/2014/main" id="{4DF0B34D-2B58-4BDD-A194-4D16810C3697}"/>
              </a:ext>
            </a:extLst>
          </p:cNvPr>
          <p:cNvCxnSpPr>
            <a:cxnSpLocks/>
            <a:stCxn id="7" idx="2"/>
            <a:endCxn id="8" idx="0"/>
          </p:cNvCxnSpPr>
          <p:nvPr/>
        </p:nvCxnSpPr>
        <p:spPr>
          <a:xfrm>
            <a:off x="6937640" y="2104660"/>
            <a:ext cx="601340" cy="41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80D12F-0EAC-42E9-B284-0E23B15C584F}"/>
              </a:ext>
            </a:extLst>
          </p:cNvPr>
          <p:cNvCxnSpPr>
            <a:cxnSpLocks/>
            <a:stCxn id="8" idx="2"/>
          </p:cNvCxnSpPr>
          <p:nvPr/>
        </p:nvCxnSpPr>
        <p:spPr>
          <a:xfrm flipH="1">
            <a:off x="7252966" y="2885026"/>
            <a:ext cx="286014" cy="35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1BAEE8-2C00-4B86-BE37-18435A0C3E18}"/>
              </a:ext>
            </a:extLst>
          </p:cNvPr>
          <p:cNvCxnSpPr>
            <a:cxnSpLocks/>
            <a:stCxn id="8" idx="2"/>
          </p:cNvCxnSpPr>
          <p:nvPr/>
        </p:nvCxnSpPr>
        <p:spPr>
          <a:xfrm>
            <a:off x="7538980" y="2885026"/>
            <a:ext cx="372103" cy="441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5FCE7AD-3F13-4BF6-B9E2-4A68A843E7EC}"/>
              </a:ext>
            </a:extLst>
          </p:cNvPr>
          <p:cNvSpPr txBox="1"/>
          <p:nvPr/>
        </p:nvSpPr>
        <p:spPr>
          <a:xfrm>
            <a:off x="6408632" y="684684"/>
            <a:ext cx="1784206" cy="307777"/>
          </a:xfrm>
          <a:prstGeom prst="rect">
            <a:avLst/>
          </a:prstGeom>
          <a:noFill/>
        </p:spPr>
        <p:txBody>
          <a:bodyPr wrap="none" rtlCol="0">
            <a:spAutoFit/>
          </a:bodyPr>
          <a:lstStyle/>
          <a:p>
            <a:r>
              <a:rPr lang="en-US" sz="1400" dirty="0"/>
              <a:t>(A &amp;&amp; B) || (C &amp;&amp; D)</a:t>
            </a:r>
          </a:p>
        </p:txBody>
      </p:sp>
      <p:sp>
        <p:nvSpPr>
          <p:cNvPr id="51" name="TextBox 50">
            <a:extLst>
              <a:ext uri="{FF2B5EF4-FFF2-40B4-BE49-F238E27FC236}">
                <a16:creationId xmlns:a16="http://schemas.microsoft.com/office/drawing/2014/main" id="{5DE8CF3C-A128-4BDC-A9DD-8F1B964947AE}"/>
              </a:ext>
            </a:extLst>
          </p:cNvPr>
          <p:cNvSpPr txBox="1"/>
          <p:nvPr/>
        </p:nvSpPr>
        <p:spPr>
          <a:xfrm>
            <a:off x="6605818" y="2137947"/>
            <a:ext cx="247184" cy="215444"/>
          </a:xfrm>
          <a:prstGeom prst="rect">
            <a:avLst/>
          </a:prstGeom>
          <a:noFill/>
        </p:spPr>
        <p:txBody>
          <a:bodyPr wrap="square" rtlCol="0">
            <a:spAutoFit/>
          </a:bodyPr>
          <a:lstStyle/>
          <a:p>
            <a:r>
              <a:rPr lang="en-US" sz="800" dirty="0"/>
              <a:t>T</a:t>
            </a:r>
          </a:p>
        </p:txBody>
      </p:sp>
      <p:sp>
        <p:nvSpPr>
          <p:cNvPr id="52" name="TextBox 51">
            <a:extLst>
              <a:ext uri="{FF2B5EF4-FFF2-40B4-BE49-F238E27FC236}">
                <a16:creationId xmlns:a16="http://schemas.microsoft.com/office/drawing/2014/main" id="{FB75DB00-32FF-4B70-AF7A-8C4098D7E8A1}"/>
              </a:ext>
            </a:extLst>
          </p:cNvPr>
          <p:cNvSpPr txBox="1"/>
          <p:nvPr/>
        </p:nvSpPr>
        <p:spPr>
          <a:xfrm>
            <a:off x="7116752" y="2109614"/>
            <a:ext cx="247184" cy="215444"/>
          </a:xfrm>
          <a:prstGeom prst="rect">
            <a:avLst/>
          </a:prstGeom>
          <a:noFill/>
        </p:spPr>
        <p:txBody>
          <a:bodyPr wrap="square" rtlCol="0">
            <a:spAutoFit/>
          </a:bodyPr>
          <a:lstStyle/>
          <a:p>
            <a:r>
              <a:rPr lang="en-US" sz="800" dirty="0"/>
              <a:t>F</a:t>
            </a:r>
          </a:p>
        </p:txBody>
      </p:sp>
      <p:grpSp>
        <p:nvGrpSpPr>
          <p:cNvPr id="69" name="Group 68">
            <a:extLst>
              <a:ext uri="{FF2B5EF4-FFF2-40B4-BE49-F238E27FC236}">
                <a16:creationId xmlns:a16="http://schemas.microsoft.com/office/drawing/2014/main" id="{181BB82E-8294-41FC-AE2F-5DDDB59BA504}"/>
              </a:ext>
            </a:extLst>
          </p:cNvPr>
          <p:cNvGrpSpPr/>
          <p:nvPr/>
        </p:nvGrpSpPr>
        <p:grpSpPr>
          <a:xfrm>
            <a:off x="6642606" y="1036518"/>
            <a:ext cx="1349408" cy="3065491"/>
            <a:chOff x="6642606" y="1036518"/>
            <a:chExt cx="1349408" cy="3065491"/>
          </a:xfrm>
        </p:grpSpPr>
        <p:sp>
          <p:nvSpPr>
            <p:cNvPr id="6" name="TextBox 5">
              <a:extLst>
                <a:ext uri="{FF2B5EF4-FFF2-40B4-BE49-F238E27FC236}">
                  <a16:creationId xmlns:a16="http://schemas.microsoft.com/office/drawing/2014/main" id="{E52CAF63-194C-4D7F-9EC5-02D9D23F19F3}"/>
                </a:ext>
              </a:extLst>
            </p:cNvPr>
            <p:cNvSpPr txBox="1"/>
            <p:nvPr/>
          </p:nvSpPr>
          <p:spPr>
            <a:xfrm>
              <a:off x="7106917" y="1036518"/>
              <a:ext cx="338554" cy="369332"/>
            </a:xfrm>
            <a:prstGeom prst="rect">
              <a:avLst/>
            </a:prstGeom>
            <a:noFill/>
            <a:ln>
              <a:solidFill>
                <a:schemeClr val="accent1">
                  <a:shade val="50000"/>
                </a:schemeClr>
              </a:solidFill>
            </a:ln>
          </p:spPr>
          <p:txBody>
            <a:bodyPr wrap="none" rtlCol="0">
              <a:spAutoFit/>
            </a:bodyPr>
            <a:lstStyle/>
            <a:p>
              <a:r>
                <a:rPr lang="en-US" dirty="0"/>
                <a:t>A</a:t>
              </a:r>
            </a:p>
          </p:txBody>
        </p:sp>
        <p:sp>
          <p:nvSpPr>
            <p:cNvPr id="7" name="TextBox 6">
              <a:extLst>
                <a:ext uri="{FF2B5EF4-FFF2-40B4-BE49-F238E27FC236}">
                  <a16:creationId xmlns:a16="http://schemas.microsoft.com/office/drawing/2014/main" id="{C68C6C44-9FA0-41B4-B28A-140B316486FF}"/>
                </a:ext>
              </a:extLst>
            </p:cNvPr>
            <p:cNvSpPr txBox="1"/>
            <p:nvPr/>
          </p:nvSpPr>
          <p:spPr>
            <a:xfrm>
              <a:off x="6768363" y="1735328"/>
              <a:ext cx="338554" cy="369332"/>
            </a:xfrm>
            <a:prstGeom prst="rect">
              <a:avLst/>
            </a:prstGeom>
            <a:noFill/>
            <a:ln>
              <a:solidFill>
                <a:schemeClr val="accent1">
                  <a:shade val="50000"/>
                </a:schemeClr>
              </a:solidFill>
            </a:ln>
          </p:spPr>
          <p:txBody>
            <a:bodyPr wrap="none" rtlCol="0">
              <a:spAutoFit/>
            </a:bodyPr>
            <a:lstStyle/>
            <a:p>
              <a:r>
                <a:rPr lang="en-US" dirty="0"/>
                <a:t>B</a:t>
              </a:r>
            </a:p>
          </p:txBody>
        </p:sp>
        <p:sp>
          <p:nvSpPr>
            <p:cNvPr id="8" name="TextBox 7">
              <a:extLst>
                <a:ext uri="{FF2B5EF4-FFF2-40B4-BE49-F238E27FC236}">
                  <a16:creationId xmlns:a16="http://schemas.microsoft.com/office/drawing/2014/main" id="{BA58A34C-4CBA-4715-8AF5-059C29ACF7EA}"/>
                </a:ext>
              </a:extLst>
            </p:cNvPr>
            <p:cNvSpPr txBox="1"/>
            <p:nvPr/>
          </p:nvSpPr>
          <p:spPr>
            <a:xfrm>
              <a:off x="7363291" y="2515694"/>
              <a:ext cx="351378" cy="369332"/>
            </a:xfrm>
            <a:prstGeom prst="rect">
              <a:avLst/>
            </a:prstGeom>
            <a:noFill/>
            <a:ln>
              <a:solidFill>
                <a:schemeClr val="accent1">
                  <a:shade val="50000"/>
                </a:schemeClr>
              </a:solidFill>
            </a:ln>
          </p:spPr>
          <p:txBody>
            <a:bodyPr wrap="none" rtlCol="0">
              <a:spAutoFit/>
            </a:bodyPr>
            <a:lstStyle/>
            <a:p>
              <a:r>
                <a:rPr lang="en-US" dirty="0"/>
                <a:t>C</a:t>
              </a:r>
            </a:p>
          </p:txBody>
        </p:sp>
        <p:cxnSp>
          <p:nvCxnSpPr>
            <p:cNvPr id="9" name="Straight Arrow Connector 8">
              <a:extLst>
                <a:ext uri="{FF2B5EF4-FFF2-40B4-BE49-F238E27FC236}">
                  <a16:creationId xmlns:a16="http://schemas.microsoft.com/office/drawing/2014/main" id="{D1569247-6273-4FE3-9A08-0C131E3300A5}"/>
                </a:ext>
              </a:extLst>
            </p:cNvPr>
            <p:cNvCxnSpPr>
              <a:cxnSpLocks/>
              <a:stCxn id="6" idx="2"/>
              <a:endCxn id="7" idx="0"/>
            </p:cNvCxnSpPr>
            <p:nvPr/>
          </p:nvCxnSpPr>
          <p:spPr>
            <a:xfrm flipH="1">
              <a:off x="6937640" y="1405850"/>
              <a:ext cx="338554" cy="32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89AE12-416E-4E41-9BCB-C0BC00A0B443}"/>
                </a:ext>
              </a:extLst>
            </p:cNvPr>
            <p:cNvCxnSpPr>
              <a:cxnSpLocks/>
              <a:stCxn id="6" idx="2"/>
              <a:endCxn id="8" idx="0"/>
            </p:cNvCxnSpPr>
            <p:nvPr/>
          </p:nvCxnSpPr>
          <p:spPr>
            <a:xfrm>
              <a:off x="7276194" y="1405850"/>
              <a:ext cx="262786" cy="110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015102-1CCF-4695-ADE9-598E3541E2E5}"/>
                </a:ext>
              </a:extLst>
            </p:cNvPr>
            <p:cNvCxnSpPr>
              <a:cxnSpLocks/>
              <a:stCxn id="7" idx="2"/>
            </p:cNvCxnSpPr>
            <p:nvPr/>
          </p:nvCxnSpPr>
          <p:spPr>
            <a:xfrm flipH="1">
              <a:off x="6642606" y="2104660"/>
              <a:ext cx="295034" cy="41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A279B5E-D19B-4043-9E51-32F98BA432D2}"/>
                </a:ext>
              </a:extLst>
            </p:cNvPr>
            <p:cNvSpPr txBox="1"/>
            <p:nvPr/>
          </p:nvSpPr>
          <p:spPr>
            <a:xfrm>
              <a:off x="7089285" y="3247686"/>
              <a:ext cx="373818" cy="369332"/>
            </a:xfrm>
            <a:prstGeom prst="rect">
              <a:avLst/>
            </a:prstGeom>
            <a:noFill/>
            <a:ln>
              <a:solidFill>
                <a:schemeClr val="accent1">
                  <a:shade val="50000"/>
                </a:schemeClr>
              </a:solidFill>
            </a:ln>
          </p:spPr>
          <p:txBody>
            <a:bodyPr wrap="square" rtlCol="0">
              <a:spAutoFit/>
            </a:bodyPr>
            <a:lstStyle/>
            <a:p>
              <a:r>
                <a:rPr lang="en-US" dirty="0"/>
                <a:t>D</a:t>
              </a:r>
            </a:p>
          </p:txBody>
        </p:sp>
        <p:cxnSp>
          <p:nvCxnSpPr>
            <p:cNvPr id="24" name="Straight Arrow Connector 23">
              <a:extLst>
                <a:ext uri="{FF2B5EF4-FFF2-40B4-BE49-F238E27FC236}">
                  <a16:creationId xmlns:a16="http://schemas.microsoft.com/office/drawing/2014/main" id="{5C47D012-49B9-46C3-A1C5-FA89FD2C2E7E}"/>
                </a:ext>
              </a:extLst>
            </p:cNvPr>
            <p:cNvCxnSpPr>
              <a:cxnSpLocks/>
            </p:cNvCxnSpPr>
            <p:nvPr/>
          </p:nvCxnSpPr>
          <p:spPr>
            <a:xfrm flipH="1">
              <a:off x="7008172" y="3631181"/>
              <a:ext cx="236483" cy="470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1C1602-2F16-4783-B600-B22D11EA1747}"/>
                </a:ext>
              </a:extLst>
            </p:cNvPr>
            <p:cNvCxnSpPr>
              <a:cxnSpLocks/>
            </p:cNvCxnSpPr>
            <p:nvPr/>
          </p:nvCxnSpPr>
          <p:spPr>
            <a:xfrm>
              <a:off x="7266378" y="3622180"/>
              <a:ext cx="272602" cy="475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68D86A8-CC90-404A-A9E7-3675845096F9}"/>
                </a:ext>
              </a:extLst>
            </p:cNvPr>
            <p:cNvSpPr txBox="1"/>
            <p:nvPr/>
          </p:nvSpPr>
          <p:spPr>
            <a:xfrm>
              <a:off x="6869568" y="1409410"/>
              <a:ext cx="247184" cy="215444"/>
            </a:xfrm>
            <a:prstGeom prst="rect">
              <a:avLst/>
            </a:prstGeom>
            <a:noFill/>
          </p:spPr>
          <p:txBody>
            <a:bodyPr wrap="square" rtlCol="0">
              <a:spAutoFit/>
            </a:bodyPr>
            <a:lstStyle/>
            <a:p>
              <a:r>
                <a:rPr lang="en-US" sz="800" dirty="0"/>
                <a:t>T</a:t>
              </a:r>
            </a:p>
          </p:txBody>
        </p:sp>
        <p:sp>
          <p:nvSpPr>
            <p:cNvPr id="50" name="TextBox 49">
              <a:extLst>
                <a:ext uri="{FF2B5EF4-FFF2-40B4-BE49-F238E27FC236}">
                  <a16:creationId xmlns:a16="http://schemas.microsoft.com/office/drawing/2014/main" id="{53250D77-8E36-4FB7-9DA2-D568A90D999A}"/>
                </a:ext>
              </a:extLst>
            </p:cNvPr>
            <p:cNvSpPr txBox="1"/>
            <p:nvPr/>
          </p:nvSpPr>
          <p:spPr>
            <a:xfrm>
              <a:off x="7301989" y="1435554"/>
              <a:ext cx="247184" cy="215444"/>
            </a:xfrm>
            <a:prstGeom prst="rect">
              <a:avLst/>
            </a:prstGeom>
            <a:noFill/>
          </p:spPr>
          <p:txBody>
            <a:bodyPr wrap="square" rtlCol="0">
              <a:spAutoFit/>
            </a:bodyPr>
            <a:lstStyle/>
            <a:p>
              <a:r>
                <a:rPr lang="en-US" sz="800" dirty="0"/>
                <a:t>F</a:t>
              </a:r>
            </a:p>
          </p:txBody>
        </p:sp>
        <p:sp>
          <p:nvSpPr>
            <p:cNvPr id="55" name="TextBox 54">
              <a:extLst>
                <a:ext uri="{FF2B5EF4-FFF2-40B4-BE49-F238E27FC236}">
                  <a16:creationId xmlns:a16="http://schemas.microsoft.com/office/drawing/2014/main" id="{0E13E8B9-701C-4824-A138-CFD79745DE97}"/>
                </a:ext>
              </a:extLst>
            </p:cNvPr>
            <p:cNvSpPr txBox="1"/>
            <p:nvPr/>
          </p:nvSpPr>
          <p:spPr>
            <a:xfrm>
              <a:off x="7177143" y="2930125"/>
              <a:ext cx="247184" cy="215444"/>
            </a:xfrm>
            <a:prstGeom prst="rect">
              <a:avLst/>
            </a:prstGeom>
            <a:noFill/>
          </p:spPr>
          <p:txBody>
            <a:bodyPr wrap="square" rtlCol="0">
              <a:spAutoFit/>
            </a:bodyPr>
            <a:lstStyle/>
            <a:p>
              <a:r>
                <a:rPr lang="en-US" sz="800" dirty="0"/>
                <a:t>T</a:t>
              </a:r>
            </a:p>
          </p:txBody>
        </p:sp>
        <p:sp>
          <p:nvSpPr>
            <p:cNvPr id="56" name="TextBox 55">
              <a:extLst>
                <a:ext uri="{FF2B5EF4-FFF2-40B4-BE49-F238E27FC236}">
                  <a16:creationId xmlns:a16="http://schemas.microsoft.com/office/drawing/2014/main" id="{51EFA665-E612-44FD-B534-EBEF6135509F}"/>
                </a:ext>
              </a:extLst>
            </p:cNvPr>
            <p:cNvSpPr txBox="1"/>
            <p:nvPr/>
          </p:nvSpPr>
          <p:spPr>
            <a:xfrm>
              <a:off x="7680266" y="2898839"/>
              <a:ext cx="311748" cy="215346"/>
            </a:xfrm>
            <a:prstGeom prst="rect">
              <a:avLst/>
            </a:prstGeom>
            <a:noFill/>
          </p:spPr>
          <p:txBody>
            <a:bodyPr wrap="square" rtlCol="0">
              <a:spAutoFit/>
            </a:bodyPr>
            <a:lstStyle/>
            <a:p>
              <a:r>
                <a:rPr lang="en-US" sz="800" dirty="0"/>
                <a:t>F</a:t>
              </a:r>
            </a:p>
          </p:txBody>
        </p:sp>
      </p:grpSp>
      <p:sp>
        <p:nvSpPr>
          <p:cNvPr id="57" name="TextBox 56">
            <a:extLst>
              <a:ext uri="{FF2B5EF4-FFF2-40B4-BE49-F238E27FC236}">
                <a16:creationId xmlns:a16="http://schemas.microsoft.com/office/drawing/2014/main" id="{7A4BE1B6-BCEC-4E17-B35A-F1DFACE9D996}"/>
              </a:ext>
            </a:extLst>
          </p:cNvPr>
          <p:cNvSpPr txBox="1"/>
          <p:nvPr/>
        </p:nvSpPr>
        <p:spPr>
          <a:xfrm>
            <a:off x="6998344" y="3686563"/>
            <a:ext cx="90941" cy="215444"/>
          </a:xfrm>
          <a:prstGeom prst="rect">
            <a:avLst/>
          </a:prstGeom>
          <a:noFill/>
        </p:spPr>
        <p:txBody>
          <a:bodyPr wrap="square" rtlCol="0">
            <a:spAutoFit/>
          </a:bodyPr>
          <a:lstStyle/>
          <a:p>
            <a:r>
              <a:rPr lang="en-US" sz="800" dirty="0"/>
              <a:t>T</a:t>
            </a:r>
          </a:p>
        </p:txBody>
      </p:sp>
      <p:sp>
        <p:nvSpPr>
          <p:cNvPr id="58" name="TextBox 57">
            <a:extLst>
              <a:ext uri="{FF2B5EF4-FFF2-40B4-BE49-F238E27FC236}">
                <a16:creationId xmlns:a16="http://schemas.microsoft.com/office/drawing/2014/main" id="{2CB34A6E-B0C8-457D-B96D-03D2F356E603}"/>
              </a:ext>
            </a:extLst>
          </p:cNvPr>
          <p:cNvSpPr txBox="1"/>
          <p:nvPr/>
        </p:nvSpPr>
        <p:spPr>
          <a:xfrm>
            <a:off x="7404224" y="3677644"/>
            <a:ext cx="90941" cy="215444"/>
          </a:xfrm>
          <a:prstGeom prst="rect">
            <a:avLst/>
          </a:prstGeom>
          <a:noFill/>
        </p:spPr>
        <p:txBody>
          <a:bodyPr wrap="square" rtlCol="0">
            <a:spAutoFit/>
          </a:bodyPr>
          <a:lstStyle/>
          <a:p>
            <a:r>
              <a:rPr lang="en-US" sz="800" dirty="0"/>
              <a:t>F</a:t>
            </a:r>
          </a:p>
        </p:txBody>
      </p:sp>
    </p:spTree>
    <p:extLst>
      <p:ext uri="{BB962C8B-B14F-4D97-AF65-F5344CB8AC3E}">
        <p14:creationId xmlns:p14="http://schemas.microsoft.com/office/powerpoint/2010/main" val="220484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Visualization (</a:t>
            </a:r>
            <a:r>
              <a:rPr lang="en-US" dirty="0" err="1"/>
              <a:t>llvm-cov</a:t>
            </a:r>
            <a:r>
              <a:rPr lang="en-US" dirty="0"/>
              <a:t>)</a:t>
            </a:r>
          </a:p>
        </p:txBody>
      </p:sp>
      <p:sp>
        <p:nvSpPr>
          <p:cNvPr id="3" name="Content Placeholder 2"/>
          <p:cNvSpPr>
            <a:spLocks noGrp="1"/>
          </p:cNvSpPr>
          <p:nvPr>
            <p:ph idx="1"/>
          </p:nvPr>
        </p:nvSpPr>
        <p:spPr>
          <a:xfrm>
            <a:off x="357441" y="786358"/>
            <a:ext cx="8467725" cy="904337"/>
          </a:xfrm>
        </p:spPr>
        <p:txBody>
          <a:bodyPr/>
          <a:lstStyle/>
          <a:p>
            <a:r>
              <a:rPr lang="en-US" dirty="0"/>
              <a:t>Extract the Branch Region IDs and build the list of possible test vectors</a:t>
            </a:r>
          </a:p>
          <a:p>
            <a:pPr marL="284347" lvl="1" indent="0">
              <a:buNone/>
            </a:pPr>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22</a:t>
            </a:fld>
            <a:endParaRPr lang="en-US"/>
          </a:p>
        </p:txBody>
      </p:sp>
      <p:graphicFrame>
        <p:nvGraphicFramePr>
          <p:cNvPr id="9" name="Table 8">
            <a:extLst>
              <a:ext uri="{FF2B5EF4-FFF2-40B4-BE49-F238E27FC236}">
                <a16:creationId xmlns:a16="http://schemas.microsoft.com/office/drawing/2014/main" id="{56B9FE1B-A110-4A7D-A4B6-2847679C5E97}"/>
              </a:ext>
            </a:extLst>
          </p:cNvPr>
          <p:cNvGraphicFramePr>
            <a:graphicFrameLocks noGrp="1"/>
          </p:cNvGraphicFramePr>
          <p:nvPr>
            <p:extLst>
              <p:ext uri="{D42A27DB-BD31-4B8C-83A1-F6EECF244321}">
                <p14:modId xmlns:p14="http://schemas.microsoft.com/office/powerpoint/2010/main" val="3374854821"/>
              </p:ext>
            </p:extLst>
          </p:nvPr>
        </p:nvGraphicFramePr>
        <p:xfrm>
          <a:off x="4780130" y="1690695"/>
          <a:ext cx="3642065" cy="2566872"/>
        </p:xfrm>
        <a:graphic>
          <a:graphicData uri="http://schemas.openxmlformats.org/drawingml/2006/table">
            <a:tbl>
              <a:tblPr firstRow="1" bandRow="1">
                <a:tableStyleId>{5C22544A-7EE6-4342-B048-85BDC9FD1C3A}</a:tableStyleId>
              </a:tblPr>
              <a:tblGrid>
                <a:gridCol w="700398">
                  <a:extLst>
                    <a:ext uri="{9D8B030D-6E8A-4147-A177-3AD203B41FA5}">
                      <a16:colId xmlns:a16="http://schemas.microsoft.com/office/drawing/2014/main" val="3810682439"/>
                    </a:ext>
                  </a:extLst>
                </a:gridCol>
                <a:gridCol w="616801">
                  <a:extLst>
                    <a:ext uri="{9D8B030D-6E8A-4147-A177-3AD203B41FA5}">
                      <a16:colId xmlns:a16="http://schemas.microsoft.com/office/drawing/2014/main" val="2260848868"/>
                    </a:ext>
                  </a:extLst>
                </a:gridCol>
                <a:gridCol w="503833">
                  <a:extLst>
                    <a:ext uri="{9D8B030D-6E8A-4147-A177-3AD203B41FA5}">
                      <a16:colId xmlns:a16="http://schemas.microsoft.com/office/drawing/2014/main" val="1117134721"/>
                    </a:ext>
                  </a:extLst>
                </a:gridCol>
                <a:gridCol w="607011">
                  <a:extLst>
                    <a:ext uri="{9D8B030D-6E8A-4147-A177-3AD203B41FA5}">
                      <a16:colId xmlns:a16="http://schemas.microsoft.com/office/drawing/2014/main" val="4081280972"/>
                    </a:ext>
                  </a:extLst>
                </a:gridCol>
                <a:gridCol w="607011">
                  <a:extLst>
                    <a:ext uri="{9D8B030D-6E8A-4147-A177-3AD203B41FA5}">
                      <a16:colId xmlns:a16="http://schemas.microsoft.com/office/drawing/2014/main" val="2454538446"/>
                    </a:ext>
                  </a:extLst>
                </a:gridCol>
                <a:gridCol w="607011">
                  <a:extLst>
                    <a:ext uri="{9D8B030D-6E8A-4147-A177-3AD203B41FA5}">
                      <a16:colId xmlns:a16="http://schemas.microsoft.com/office/drawing/2014/main" val="2533100929"/>
                    </a:ext>
                  </a:extLst>
                </a:gridCol>
              </a:tblGrid>
              <a:tr h="305736">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Value</a:t>
                      </a:r>
                    </a:p>
                  </a:txBody>
                  <a:tcPr/>
                </a:tc>
                <a:extLst>
                  <a:ext uri="{0D108BD9-81ED-4DB2-BD59-A6C34878D82A}">
                    <a16:rowId xmlns:a16="http://schemas.microsoft.com/office/drawing/2014/main" val="1716155176"/>
                  </a:ext>
                </a:extLst>
              </a:tr>
              <a:tr h="305736">
                <a:tc>
                  <a:txBody>
                    <a:bodyPr/>
                    <a:lstStyle/>
                    <a:p>
                      <a:r>
                        <a:rPr lang="en-US" sz="1100" dirty="0"/>
                        <a:t>1</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12</a:t>
                      </a:r>
                    </a:p>
                  </a:txBody>
                  <a:tcPr/>
                </a:tc>
                <a:extLst>
                  <a:ext uri="{0D108BD9-81ED-4DB2-BD59-A6C34878D82A}">
                    <a16:rowId xmlns:a16="http://schemas.microsoft.com/office/drawing/2014/main" val="3111537782"/>
                  </a:ext>
                </a:extLst>
              </a:tr>
              <a:tr h="305736">
                <a:tc>
                  <a:txBody>
                    <a:bodyPr/>
                    <a:lstStyle/>
                    <a:p>
                      <a:r>
                        <a:rPr lang="en-US" sz="1100" dirty="0"/>
                        <a:t>2</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11</a:t>
                      </a:r>
                    </a:p>
                  </a:txBody>
                  <a:tcPr/>
                </a:tc>
                <a:extLst>
                  <a:ext uri="{0D108BD9-81ED-4DB2-BD59-A6C34878D82A}">
                    <a16:rowId xmlns:a16="http://schemas.microsoft.com/office/drawing/2014/main" val="3842706580"/>
                  </a:ext>
                </a:extLst>
              </a:tr>
              <a:tr h="305736">
                <a:tc>
                  <a:txBody>
                    <a:bodyPr/>
                    <a:lstStyle/>
                    <a:p>
                      <a:r>
                        <a:rPr lang="en-US" sz="1100" dirty="0"/>
                        <a:t>3</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10</a:t>
                      </a:r>
                    </a:p>
                  </a:txBody>
                  <a:tcPr/>
                </a:tc>
                <a:extLst>
                  <a:ext uri="{0D108BD9-81ED-4DB2-BD59-A6C34878D82A}">
                    <a16:rowId xmlns:a16="http://schemas.microsoft.com/office/drawing/2014/main" val="3636421003"/>
                  </a:ext>
                </a:extLst>
              </a:tr>
              <a:tr h="305736">
                <a:tc>
                  <a:txBody>
                    <a:bodyPr/>
                    <a:lstStyle/>
                    <a:p>
                      <a:r>
                        <a:rPr lang="en-US" sz="1100" dirty="0"/>
                        <a:t>4</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8</a:t>
                      </a:r>
                    </a:p>
                  </a:txBody>
                  <a:tcPr/>
                </a:tc>
                <a:extLst>
                  <a:ext uri="{0D108BD9-81ED-4DB2-BD59-A6C34878D82A}">
                    <a16:rowId xmlns:a16="http://schemas.microsoft.com/office/drawing/2014/main" val="2819444100"/>
                  </a:ext>
                </a:extLst>
              </a:tr>
              <a:tr h="305736">
                <a:tc>
                  <a:txBody>
                    <a:bodyPr/>
                    <a:lstStyle/>
                    <a:p>
                      <a:r>
                        <a:rPr lang="en-US" sz="1100" dirty="0"/>
                        <a:t>5</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3</a:t>
                      </a:r>
                    </a:p>
                  </a:txBody>
                  <a:tcPr/>
                </a:tc>
                <a:extLst>
                  <a:ext uri="{0D108BD9-81ED-4DB2-BD59-A6C34878D82A}">
                    <a16:rowId xmlns:a16="http://schemas.microsoft.com/office/drawing/2014/main" val="1226133442"/>
                  </a:ext>
                </a:extLst>
              </a:tr>
              <a:tr h="305736">
                <a:tc>
                  <a:txBody>
                    <a:bodyPr/>
                    <a:lstStyle/>
                    <a:p>
                      <a:r>
                        <a:rPr lang="en-US" sz="1100" dirty="0"/>
                        <a:t>6</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2</a:t>
                      </a:r>
                    </a:p>
                  </a:txBody>
                  <a:tcPr/>
                </a:tc>
                <a:extLst>
                  <a:ext uri="{0D108BD9-81ED-4DB2-BD59-A6C34878D82A}">
                    <a16:rowId xmlns:a16="http://schemas.microsoft.com/office/drawing/2014/main" val="2541112530"/>
                  </a:ext>
                </a:extLst>
              </a:tr>
              <a:tr h="305736">
                <a:tc>
                  <a:txBody>
                    <a:bodyPr/>
                    <a:lstStyle/>
                    <a:p>
                      <a:r>
                        <a:rPr lang="en-US" sz="1100" dirty="0"/>
                        <a:t>7</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extLst>
                  <a:ext uri="{0D108BD9-81ED-4DB2-BD59-A6C34878D82A}">
                    <a16:rowId xmlns:a16="http://schemas.microsoft.com/office/drawing/2014/main" val="3849458440"/>
                  </a:ext>
                </a:extLst>
              </a:tr>
            </a:tbl>
          </a:graphicData>
        </a:graphic>
      </p:graphicFrame>
      <p:sp>
        <p:nvSpPr>
          <p:cNvPr id="10" name="TextBox 9">
            <a:extLst>
              <a:ext uri="{FF2B5EF4-FFF2-40B4-BE49-F238E27FC236}">
                <a16:creationId xmlns:a16="http://schemas.microsoft.com/office/drawing/2014/main" id="{72895F14-100B-4459-BEC1-6A6B38E3ED4E}"/>
              </a:ext>
            </a:extLst>
          </p:cNvPr>
          <p:cNvSpPr txBox="1"/>
          <p:nvPr/>
        </p:nvSpPr>
        <p:spPr>
          <a:xfrm>
            <a:off x="460375" y="1759099"/>
            <a:ext cx="2689428" cy="1785104"/>
          </a:xfrm>
          <a:prstGeom prst="rect">
            <a:avLst/>
          </a:prstGeom>
          <a:solidFill>
            <a:schemeClr val="accent2">
              <a:lumMod val="20000"/>
              <a:lumOff val="80000"/>
            </a:schemeClr>
          </a:solidFill>
          <a:ln>
            <a:solidFill>
              <a:schemeClr val="tx1"/>
            </a:solidFill>
          </a:ln>
        </p:spPr>
        <p:txBody>
          <a:bodyPr wrap="square" rtlCol="0">
            <a:spAutoFit/>
          </a:bodyPr>
          <a:lstStyle/>
          <a:p>
            <a:r>
              <a:rPr lang="en-US" sz="1000" dirty="0"/>
              <a:t>Function (</a:t>
            </a:r>
            <a:r>
              <a:rPr lang="en-US" sz="1000" dirty="0">
                <a:latin typeface="Consolas" panose="020B0609020204030204" pitchFamily="49" charset="0"/>
              </a:rPr>
              <a:t>foo</a:t>
            </a:r>
            <a:r>
              <a:rPr lang="en-US" sz="1000" dirty="0"/>
              <a:t>)</a:t>
            </a:r>
          </a:p>
          <a:p>
            <a:pPr marL="285750" indent="-285750">
              <a:buFontTx/>
              <a:buChar char="-"/>
            </a:pPr>
            <a:r>
              <a:rPr lang="en-US" sz="1000" dirty="0">
                <a:latin typeface="Consolas" panose="020B0609020204030204" pitchFamily="49" charset="0"/>
              </a:rPr>
              <a:t>CodeRegion1 (9:24-10:23)</a:t>
            </a:r>
          </a:p>
          <a:p>
            <a:pPr marL="285750" indent="-285750">
              <a:buFontTx/>
              <a:buChar char="-"/>
            </a:pPr>
            <a:r>
              <a:rPr lang="en-US" sz="1000" dirty="0">
                <a:latin typeface="Consolas" panose="020B0609020204030204" pitchFamily="49" charset="0"/>
              </a:rPr>
              <a:t>CodeRegion2 (11:0-11:12)</a:t>
            </a:r>
          </a:p>
          <a:p>
            <a:pPr marL="285750" indent="-285750">
              <a:buFontTx/>
              <a:buChar char="-"/>
            </a:pPr>
            <a:r>
              <a:rPr lang="en-US" sz="1000" dirty="0">
                <a:latin typeface="Consolas" panose="020B0609020204030204" pitchFamily="49" charset="0"/>
              </a:rPr>
              <a:t>CodeRegion3 (12:0-14:0)</a:t>
            </a:r>
          </a:p>
          <a:p>
            <a:r>
              <a:rPr lang="en-US" sz="1000" b="1" dirty="0" err="1">
                <a:latin typeface="Consolas" panose="020B0609020204030204" pitchFamily="49" charset="0"/>
              </a:rPr>
              <a:t>MCDCDecisionRegion</a:t>
            </a:r>
            <a:r>
              <a:rPr lang="en-US" sz="1000" b="1" dirty="0">
                <a:latin typeface="Consolas" panose="020B0609020204030204" pitchFamily="49" charset="0"/>
              </a:rPr>
              <a:t>:</a:t>
            </a:r>
          </a:p>
          <a:p>
            <a:pPr marL="285750" indent="-285750">
              <a:buFontTx/>
              <a:buChar char="-"/>
            </a:pPr>
            <a:r>
              <a:rPr lang="en-US" sz="1000" dirty="0" err="1">
                <a:latin typeface="Consolas" panose="020B0609020204030204" pitchFamily="49" charset="0"/>
              </a:rPr>
              <a:t>MCDCDecisionRegion</a:t>
            </a:r>
            <a:r>
              <a:rPr lang="en-US" sz="1000" dirty="0">
                <a:latin typeface="Consolas" panose="020B0609020204030204" pitchFamily="49" charset="0"/>
              </a:rPr>
              <a:t> (10:4-10:23)</a:t>
            </a:r>
          </a:p>
          <a:p>
            <a:r>
              <a:rPr lang="en-US" sz="1000" b="1" dirty="0" err="1">
                <a:latin typeface="Consolas" panose="020B0609020204030204" pitchFamily="49" charset="0"/>
              </a:rPr>
              <a:t>MCDCBranchRegions</a:t>
            </a:r>
            <a:r>
              <a:rPr lang="en-US" sz="1000" b="1" dirty="0">
                <a:latin typeface="Consolas" panose="020B0609020204030204" pitchFamily="49" charset="0"/>
              </a:rPr>
              <a:t>:</a:t>
            </a:r>
          </a:p>
          <a:p>
            <a:pPr marL="285750" indent="-285750">
              <a:buFontTx/>
              <a:buChar char="-"/>
            </a:pPr>
            <a:r>
              <a:rPr lang="en-US" sz="1000" dirty="0">
                <a:latin typeface="Consolas" panose="020B0609020204030204" pitchFamily="49" charset="0"/>
              </a:rPr>
              <a:t>MCDCBranchRegion1 (10:5-10:11)</a:t>
            </a:r>
          </a:p>
          <a:p>
            <a:pPr marL="285750" indent="-285750">
              <a:buFontTx/>
              <a:buChar char="-"/>
            </a:pPr>
            <a:r>
              <a:rPr lang="en-US" sz="1000" dirty="0">
                <a:latin typeface="Consolas" panose="020B0609020204030204" pitchFamily="49" charset="0"/>
              </a:rPr>
              <a:t>MCDCBranchRegion2 (10:16-10:22)</a:t>
            </a:r>
          </a:p>
          <a:p>
            <a:pPr marL="285750" indent="-285750">
              <a:buFontTx/>
              <a:buChar char="-"/>
            </a:pPr>
            <a:r>
              <a:rPr lang="en-US" sz="1000" dirty="0">
                <a:latin typeface="Consolas" panose="020B0609020204030204" pitchFamily="49" charset="0"/>
              </a:rPr>
              <a:t>MCDCBranchRegion3 (10:27-10:33)</a:t>
            </a:r>
          </a:p>
          <a:p>
            <a:pPr marL="285750" indent="-285750">
              <a:buFontTx/>
              <a:buChar char="-"/>
            </a:pPr>
            <a:r>
              <a:rPr lang="en-US" sz="1000" dirty="0">
                <a:latin typeface="Consolas" panose="020B0609020204030204" pitchFamily="49" charset="0"/>
              </a:rPr>
              <a:t>MCDCBranchRegion4 (10:38-10:44)</a:t>
            </a:r>
          </a:p>
        </p:txBody>
      </p:sp>
      <p:sp>
        <p:nvSpPr>
          <p:cNvPr id="6" name="Right Brace 5">
            <a:extLst>
              <a:ext uri="{FF2B5EF4-FFF2-40B4-BE49-F238E27FC236}">
                <a16:creationId xmlns:a16="http://schemas.microsoft.com/office/drawing/2014/main" id="{7CFCB960-2269-45D8-B1F9-26E2D2AEA297}"/>
              </a:ext>
            </a:extLst>
          </p:cNvPr>
          <p:cNvSpPr/>
          <p:nvPr/>
        </p:nvSpPr>
        <p:spPr>
          <a:xfrm>
            <a:off x="3176004" y="2823948"/>
            <a:ext cx="331762" cy="7109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42B29095-0003-4DCE-B122-37A993A8A3BE}"/>
              </a:ext>
            </a:extLst>
          </p:cNvPr>
          <p:cNvCxnSpPr>
            <a:cxnSpLocks/>
            <a:stCxn id="6" idx="1"/>
          </p:cNvCxnSpPr>
          <p:nvPr/>
        </p:nvCxnSpPr>
        <p:spPr>
          <a:xfrm>
            <a:off x="3507766" y="3179429"/>
            <a:ext cx="12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06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Visualization (</a:t>
            </a:r>
            <a:r>
              <a:rPr lang="en-US" dirty="0" err="1"/>
              <a:t>llvm-cov</a:t>
            </a:r>
            <a:r>
              <a:rPr lang="en-US" dirty="0"/>
              <a:t>)</a:t>
            </a:r>
          </a:p>
        </p:txBody>
      </p:sp>
      <p:sp>
        <p:nvSpPr>
          <p:cNvPr id="3" name="Content Placeholder 2"/>
          <p:cNvSpPr>
            <a:spLocks noGrp="1"/>
          </p:cNvSpPr>
          <p:nvPr>
            <p:ph idx="1"/>
          </p:nvPr>
        </p:nvSpPr>
        <p:spPr>
          <a:xfrm>
            <a:off x="357441" y="786358"/>
            <a:ext cx="8467725" cy="976268"/>
          </a:xfrm>
        </p:spPr>
        <p:txBody>
          <a:bodyPr/>
          <a:lstStyle/>
          <a:p>
            <a:r>
              <a:rPr lang="en-US" dirty="0"/>
              <a:t>Construct the list of executed test vectors</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23</a:t>
            </a:fld>
            <a:endParaRPr lang="en-US"/>
          </a:p>
        </p:txBody>
      </p:sp>
      <p:graphicFrame>
        <p:nvGraphicFramePr>
          <p:cNvPr id="9" name="Table 8">
            <a:extLst>
              <a:ext uri="{FF2B5EF4-FFF2-40B4-BE49-F238E27FC236}">
                <a16:creationId xmlns:a16="http://schemas.microsoft.com/office/drawing/2014/main" id="{56B9FE1B-A110-4A7D-A4B6-2847679C5E97}"/>
              </a:ext>
            </a:extLst>
          </p:cNvPr>
          <p:cNvGraphicFramePr>
            <a:graphicFrameLocks noGrp="1"/>
          </p:cNvGraphicFramePr>
          <p:nvPr/>
        </p:nvGraphicFramePr>
        <p:xfrm>
          <a:off x="357441" y="1866613"/>
          <a:ext cx="3642065" cy="2566872"/>
        </p:xfrm>
        <a:graphic>
          <a:graphicData uri="http://schemas.openxmlformats.org/drawingml/2006/table">
            <a:tbl>
              <a:tblPr firstRow="1" bandRow="1">
                <a:tableStyleId>{5C22544A-7EE6-4342-B048-85BDC9FD1C3A}</a:tableStyleId>
              </a:tblPr>
              <a:tblGrid>
                <a:gridCol w="700398">
                  <a:extLst>
                    <a:ext uri="{9D8B030D-6E8A-4147-A177-3AD203B41FA5}">
                      <a16:colId xmlns:a16="http://schemas.microsoft.com/office/drawing/2014/main" val="3810682439"/>
                    </a:ext>
                  </a:extLst>
                </a:gridCol>
                <a:gridCol w="616801">
                  <a:extLst>
                    <a:ext uri="{9D8B030D-6E8A-4147-A177-3AD203B41FA5}">
                      <a16:colId xmlns:a16="http://schemas.microsoft.com/office/drawing/2014/main" val="2260848868"/>
                    </a:ext>
                  </a:extLst>
                </a:gridCol>
                <a:gridCol w="503833">
                  <a:extLst>
                    <a:ext uri="{9D8B030D-6E8A-4147-A177-3AD203B41FA5}">
                      <a16:colId xmlns:a16="http://schemas.microsoft.com/office/drawing/2014/main" val="1117134721"/>
                    </a:ext>
                  </a:extLst>
                </a:gridCol>
                <a:gridCol w="607011">
                  <a:extLst>
                    <a:ext uri="{9D8B030D-6E8A-4147-A177-3AD203B41FA5}">
                      <a16:colId xmlns:a16="http://schemas.microsoft.com/office/drawing/2014/main" val="4081280972"/>
                    </a:ext>
                  </a:extLst>
                </a:gridCol>
                <a:gridCol w="607011">
                  <a:extLst>
                    <a:ext uri="{9D8B030D-6E8A-4147-A177-3AD203B41FA5}">
                      <a16:colId xmlns:a16="http://schemas.microsoft.com/office/drawing/2014/main" val="2454538446"/>
                    </a:ext>
                  </a:extLst>
                </a:gridCol>
                <a:gridCol w="607011">
                  <a:extLst>
                    <a:ext uri="{9D8B030D-6E8A-4147-A177-3AD203B41FA5}">
                      <a16:colId xmlns:a16="http://schemas.microsoft.com/office/drawing/2014/main" val="2533100929"/>
                    </a:ext>
                  </a:extLst>
                </a:gridCol>
              </a:tblGrid>
              <a:tr h="305736">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Value</a:t>
                      </a:r>
                    </a:p>
                  </a:txBody>
                  <a:tcPr/>
                </a:tc>
                <a:extLst>
                  <a:ext uri="{0D108BD9-81ED-4DB2-BD59-A6C34878D82A}">
                    <a16:rowId xmlns:a16="http://schemas.microsoft.com/office/drawing/2014/main" val="1716155176"/>
                  </a:ext>
                </a:extLst>
              </a:tr>
              <a:tr h="305736">
                <a:tc>
                  <a:txBody>
                    <a:bodyPr/>
                    <a:lstStyle/>
                    <a:p>
                      <a:r>
                        <a:rPr lang="en-US" sz="1100" dirty="0"/>
                        <a:t>1</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12</a:t>
                      </a:r>
                    </a:p>
                  </a:txBody>
                  <a:tcPr/>
                </a:tc>
                <a:extLst>
                  <a:ext uri="{0D108BD9-81ED-4DB2-BD59-A6C34878D82A}">
                    <a16:rowId xmlns:a16="http://schemas.microsoft.com/office/drawing/2014/main" val="3111537782"/>
                  </a:ext>
                </a:extLst>
              </a:tr>
              <a:tr h="305736">
                <a:tc>
                  <a:txBody>
                    <a:bodyPr/>
                    <a:lstStyle/>
                    <a:p>
                      <a:r>
                        <a:rPr lang="en-US" sz="1100" dirty="0"/>
                        <a:t>2</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11</a:t>
                      </a:r>
                    </a:p>
                  </a:txBody>
                  <a:tcPr/>
                </a:tc>
                <a:extLst>
                  <a:ext uri="{0D108BD9-81ED-4DB2-BD59-A6C34878D82A}">
                    <a16:rowId xmlns:a16="http://schemas.microsoft.com/office/drawing/2014/main" val="3842706580"/>
                  </a:ext>
                </a:extLst>
              </a:tr>
              <a:tr h="305736">
                <a:tc>
                  <a:txBody>
                    <a:bodyPr/>
                    <a:lstStyle/>
                    <a:p>
                      <a:r>
                        <a:rPr lang="en-US" sz="1100" dirty="0"/>
                        <a:t>3</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10</a:t>
                      </a:r>
                    </a:p>
                  </a:txBody>
                  <a:tcPr/>
                </a:tc>
                <a:extLst>
                  <a:ext uri="{0D108BD9-81ED-4DB2-BD59-A6C34878D82A}">
                    <a16:rowId xmlns:a16="http://schemas.microsoft.com/office/drawing/2014/main" val="3636421003"/>
                  </a:ext>
                </a:extLst>
              </a:tr>
              <a:tr h="305736">
                <a:tc>
                  <a:txBody>
                    <a:bodyPr/>
                    <a:lstStyle/>
                    <a:p>
                      <a:r>
                        <a:rPr lang="en-US" sz="1100" dirty="0"/>
                        <a:t>4</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8</a:t>
                      </a:r>
                    </a:p>
                  </a:txBody>
                  <a:tcPr/>
                </a:tc>
                <a:extLst>
                  <a:ext uri="{0D108BD9-81ED-4DB2-BD59-A6C34878D82A}">
                    <a16:rowId xmlns:a16="http://schemas.microsoft.com/office/drawing/2014/main" val="2819444100"/>
                  </a:ext>
                </a:extLst>
              </a:tr>
              <a:tr h="305736">
                <a:tc>
                  <a:txBody>
                    <a:bodyPr/>
                    <a:lstStyle/>
                    <a:p>
                      <a:r>
                        <a:rPr lang="en-US" sz="1100" dirty="0"/>
                        <a:t>5</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1</a:t>
                      </a:r>
                    </a:p>
                  </a:txBody>
                  <a:tcPr/>
                </a:tc>
                <a:tc>
                  <a:txBody>
                    <a:bodyPr/>
                    <a:lstStyle/>
                    <a:p>
                      <a:r>
                        <a:rPr lang="en-US" sz="1100" b="1" dirty="0"/>
                        <a:t>3</a:t>
                      </a:r>
                    </a:p>
                  </a:txBody>
                  <a:tcPr/>
                </a:tc>
                <a:extLst>
                  <a:ext uri="{0D108BD9-81ED-4DB2-BD59-A6C34878D82A}">
                    <a16:rowId xmlns:a16="http://schemas.microsoft.com/office/drawing/2014/main" val="1226133442"/>
                  </a:ext>
                </a:extLst>
              </a:tr>
              <a:tr h="305736">
                <a:tc>
                  <a:txBody>
                    <a:bodyPr/>
                    <a:lstStyle/>
                    <a:p>
                      <a:r>
                        <a:rPr lang="en-US" sz="1100" dirty="0"/>
                        <a:t>6</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1</a:t>
                      </a:r>
                    </a:p>
                  </a:txBody>
                  <a:tcPr/>
                </a:tc>
                <a:tc>
                  <a:txBody>
                    <a:bodyPr/>
                    <a:lstStyle/>
                    <a:p>
                      <a:r>
                        <a:rPr lang="en-US" sz="1100" b="1" dirty="0"/>
                        <a:t>0</a:t>
                      </a:r>
                    </a:p>
                  </a:txBody>
                  <a:tcPr/>
                </a:tc>
                <a:tc>
                  <a:txBody>
                    <a:bodyPr/>
                    <a:lstStyle/>
                    <a:p>
                      <a:r>
                        <a:rPr lang="en-US" sz="1100" b="1" dirty="0"/>
                        <a:t>2</a:t>
                      </a:r>
                    </a:p>
                  </a:txBody>
                  <a:tcPr/>
                </a:tc>
                <a:extLst>
                  <a:ext uri="{0D108BD9-81ED-4DB2-BD59-A6C34878D82A}">
                    <a16:rowId xmlns:a16="http://schemas.microsoft.com/office/drawing/2014/main" val="2541112530"/>
                  </a:ext>
                </a:extLst>
              </a:tr>
              <a:tr h="305736">
                <a:tc>
                  <a:txBody>
                    <a:bodyPr/>
                    <a:lstStyle/>
                    <a:p>
                      <a:r>
                        <a:rPr lang="en-US" sz="1100" dirty="0"/>
                        <a:t>7</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tc>
                  <a:txBody>
                    <a:bodyPr/>
                    <a:lstStyle/>
                    <a:p>
                      <a:r>
                        <a:rPr lang="en-US" sz="1100" b="1" dirty="0"/>
                        <a:t>0</a:t>
                      </a:r>
                    </a:p>
                  </a:txBody>
                  <a:tcPr/>
                </a:tc>
                <a:extLst>
                  <a:ext uri="{0D108BD9-81ED-4DB2-BD59-A6C34878D82A}">
                    <a16:rowId xmlns:a16="http://schemas.microsoft.com/office/drawing/2014/main" val="3849458440"/>
                  </a:ext>
                </a:extLst>
              </a:tr>
            </a:tbl>
          </a:graphicData>
        </a:graphic>
      </p:graphicFrame>
      <p:graphicFrame>
        <p:nvGraphicFramePr>
          <p:cNvPr id="5" name="Table 4">
            <a:extLst>
              <a:ext uri="{FF2B5EF4-FFF2-40B4-BE49-F238E27FC236}">
                <a16:creationId xmlns:a16="http://schemas.microsoft.com/office/drawing/2014/main" id="{E5E772AA-EE33-4D21-81DD-FD051876AADF}"/>
              </a:ext>
            </a:extLst>
          </p:cNvPr>
          <p:cNvGraphicFramePr>
            <a:graphicFrameLocks noGrp="1"/>
          </p:cNvGraphicFramePr>
          <p:nvPr>
            <p:extLst>
              <p:ext uri="{D42A27DB-BD31-4B8C-83A1-F6EECF244321}">
                <p14:modId xmlns:p14="http://schemas.microsoft.com/office/powerpoint/2010/main" val="781750005"/>
              </p:ext>
            </p:extLst>
          </p:nvPr>
        </p:nvGraphicFramePr>
        <p:xfrm>
          <a:off x="4794584" y="3307380"/>
          <a:ext cx="3379840" cy="370840"/>
        </p:xfrm>
        <a:graphic>
          <a:graphicData uri="http://schemas.openxmlformats.org/drawingml/2006/table">
            <a:tbl>
              <a:tblPr firstRow="1" bandRow="1">
                <a:tableStyleId>{21E4AEA4-8DFA-4A89-87EB-49C32662AFE0}</a:tableStyleId>
              </a:tblPr>
              <a:tblGrid>
                <a:gridCol w="211240">
                  <a:extLst>
                    <a:ext uri="{9D8B030D-6E8A-4147-A177-3AD203B41FA5}">
                      <a16:colId xmlns:a16="http://schemas.microsoft.com/office/drawing/2014/main" val="2099647233"/>
                    </a:ext>
                  </a:extLst>
                </a:gridCol>
                <a:gridCol w="211240">
                  <a:extLst>
                    <a:ext uri="{9D8B030D-6E8A-4147-A177-3AD203B41FA5}">
                      <a16:colId xmlns:a16="http://schemas.microsoft.com/office/drawing/2014/main" val="1687858024"/>
                    </a:ext>
                  </a:extLst>
                </a:gridCol>
                <a:gridCol w="211240">
                  <a:extLst>
                    <a:ext uri="{9D8B030D-6E8A-4147-A177-3AD203B41FA5}">
                      <a16:colId xmlns:a16="http://schemas.microsoft.com/office/drawing/2014/main" val="4292170059"/>
                    </a:ext>
                  </a:extLst>
                </a:gridCol>
                <a:gridCol w="211240">
                  <a:extLst>
                    <a:ext uri="{9D8B030D-6E8A-4147-A177-3AD203B41FA5}">
                      <a16:colId xmlns:a16="http://schemas.microsoft.com/office/drawing/2014/main" val="4091087962"/>
                    </a:ext>
                  </a:extLst>
                </a:gridCol>
                <a:gridCol w="214200">
                  <a:extLst>
                    <a:ext uri="{9D8B030D-6E8A-4147-A177-3AD203B41FA5}">
                      <a16:colId xmlns:a16="http://schemas.microsoft.com/office/drawing/2014/main" val="4161662919"/>
                    </a:ext>
                  </a:extLst>
                </a:gridCol>
                <a:gridCol w="208280">
                  <a:extLst>
                    <a:ext uri="{9D8B030D-6E8A-4147-A177-3AD203B41FA5}">
                      <a16:colId xmlns:a16="http://schemas.microsoft.com/office/drawing/2014/main" val="2559168863"/>
                    </a:ext>
                  </a:extLst>
                </a:gridCol>
                <a:gridCol w="211240">
                  <a:extLst>
                    <a:ext uri="{9D8B030D-6E8A-4147-A177-3AD203B41FA5}">
                      <a16:colId xmlns:a16="http://schemas.microsoft.com/office/drawing/2014/main" val="1574464252"/>
                    </a:ext>
                  </a:extLst>
                </a:gridCol>
                <a:gridCol w="211240">
                  <a:extLst>
                    <a:ext uri="{9D8B030D-6E8A-4147-A177-3AD203B41FA5}">
                      <a16:colId xmlns:a16="http://schemas.microsoft.com/office/drawing/2014/main" val="252500089"/>
                    </a:ext>
                  </a:extLst>
                </a:gridCol>
                <a:gridCol w="211240">
                  <a:extLst>
                    <a:ext uri="{9D8B030D-6E8A-4147-A177-3AD203B41FA5}">
                      <a16:colId xmlns:a16="http://schemas.microsoft.com/office/drawing/2014/main" val="3982829269"/>
                    </a:ext>
                  </a:extLst>
                </a:gridCol>
                <a:gridCol w="211240">
                  <a:extLst>
                    <a:ext uri="{9D8B030D-6E8A-4147-A177-3AD203B41FA5}">
                      <a16:colId xmlns:a16="http://schemas.microsoft.com/office/drawing/2014/main" val="1359913893"/>
                    </a:ext>
                  </a:extLst>
                </a:gridCol>
                <a:gridCol w="211240">
                  <a:extLst>
                    <a:ext uri="{9D8B030D-6E8A-4147-A177-3AD203B41FA5}">
                      <a16:colId xmlns:a16="http://schemas.microsoft.com/office/drawing/2014/main" val="3025086979"/>
                    </a:ext>
                  </a:extLst>
                </a:gridCol>
                <a:gridCol w="211240">
                  <a:extLst>
                    <a:ext uri="{9D8B030D-6E8A-4147-A177-3AD203B41FA5}">
                      <a16:colId xmlns:a16="http://schemas.microsoft.com/office/drawing/2014/main" val="3236071227"/>
                    </a:ext>
                  </a:extLst>
                </a:gridCol>
                <a:gridCol w="211240">
                  <a:extLst>
                    <a:ext uri="{9D8B030D-6E8A-4147-A177-3AD203B41FA5}">
                      <a16:colId xmlns:a16="http://schemas.microsoft.com/office/drawing/2014/main" val="735454447"/>
                    </a:ext>
                  </a:extLst>
                </a:gridCol>
                <a:gridCol w="211240">
                  <a:extLst>
                    <a:ext uri="{9D8B030D-6E8A-4147-A177-3AD203B41FA5}">
                      <a16:colId xmlns:a16="http://schemas.microsoft.com/office/drawing/2014/main" val="2484042506"/>
                    </a:ext>
                  </a:extLst>
                </a:gridCol>
                <a:gridCol w="211240">
                  <a:extLst>
                    <a:ext uri="{9D8B030D-6E8A-4147-A177-3AD203B41FA5}">
                      <a16:colId xmlns:a16="http://schemas.microsoft.com/office/drawing/2014/main" val="3068766402"/>
                    </a:ext>
                  </a:extLst>
                </a:gridCol>
                <a:gridCol w="211240">
                  <a:extLst>
                    <a:ext uri="{9D8B030D-6E8A-4147-A177-3AD203B41FA5}">
                      <a16:colId xmlns:a16="http://schemas.microsoft.com/office/drawing/2014/main" val="2432273375"/>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158413004"/>
                  </a:ext>
                </a:extLst>
              </a:tr>
            </a:tbl>
          </a:graphicData>
        </a:graphic>
      </p:graphicFrame>
      <p:sp>
        <p:nvSpPr>
          <p:cNvPr id="7" name="Rectangle 6">
            <a:extLst>
              <a:ext uri="{FF2B5EF4-FFF2-40B4-BE49-F238E27FC236}">
                <a16:creationId xmlns:a16="http://schemas.microsoft.com/office/drawing/2014/main" id="{1B5B3396-D917-4090-965C-D77BF03B6560}"/>
              </a:ext>
            </a:extLst>
          </p:cNvPr>
          <p:cNvSpPr/>
          <p:nvPr/>
        </p:nvSpPr>
        <p:spPr>
          <a:xfrm>
            <a:off x="942318" y="2502976"/>
            <a:ext cx="2518706" cy="8030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85808EA-D2FF-44EC-8DCA-24A66E53B513}"/>
              </a:ext>
            </a:extLst>
          </p:cNvPr>
          <p:cNvCxnSpPr>
            <a:cxnSpLocks/>
            <a:stCxn id="7" idx="3"/>
          </p:cNvCxnSpPr>
          <p:nvPr/>
        </p:nvCxnSpPr>
        <p:spPr>
          <a:xfrm>
            <a:off x="3461024" y="2904505"/>
            <a:ext cx="2505482" cy="145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EB865BC-E462-4889-8FCB-04AEFB19A024}"/>
              </a:ext>
            </a:extLst>
          </p:cNvPr>
          <p:cNvCxnSpPr>
            <a:cxnSpLocks/>
          </p:cNvCxnSpPr>
          <p:nvPr/>
        </p:nvCxnSpPr>
        <p:spPr>
          <a:xfrm>
            <a:off x="5966506" y="3050363"/>
            <a:ext cx="0" cy="25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C875BE-7240-4D3A-A76D-92FE2F181A00}"/>
              </a:ext>
            </a:extLst>
          </p:cNvPr>
          <p:cNvSpPr txBox="1"/>
          <p:nvPr/>
        </p:nvSpPr>
        <p:spPr>
          <a:xfrm>
            <a:off x="5321449" y="1092650"/>
            <a:ext cx="2689428" cy="1785104"/>
          </a:xfrm>
          <a:prstGeom prst="rect">
            <a:avLst/>
          </a:prstGeom>
          <a:solidFill>
            <a:schemeClr val="accent2">
              <a:lumMod val="20000"/>
              <a:lumOff val="80000"/>
            </a:schemeClr>
          </a:solidFill>
          <a:ln>
            <a:solidFill>
              <a:schemeClr val="tx1"/>
            </a:solidFill>
          </a:ln>
        </p:spPr>
        <p:txBody>
          <a:bodyPr wrap="square" rtlCol="0">
            <a:spAutoFit/>
          </a:bodyPr>
          <a:lstStyle/>
          <a:p>
            <a:r>
              <a:rPr lang="en-US" sz="1000" dirty="0"/>
              <a:t>Function (</a:t>
            </a:r>
            <a:r>
              <a:rPr lang="en-US" sz="1000" dirty="0">
                <a:latin typeface="Consolas" panose="020B0609020204030204" pitchFamily="49" charset="0"/>
              </a:rPr>
              <a:t>foo</a:t>
            </a:r>
            <a:r>
              <a:rPr lang="en-US" sz="1000" dirty="0"/>
              <a:t>)</a:t>
            </a:r>
          </a:p>
          <a:p>
            <a:pPr marL="285750" indent="-285750">
              <a:buFontTx/>
              <a:buChar char="-"/>
            </a:pPr>
            <a:r>
              <a:rPr lang="en-US" sz="1000" dirty="0">
                <a:latin typeface="Consolas" panose="020B0609020204030204" pitchFamily="49" charset="0"/>
              </a:rPr>
              <a:t>CodeRegion1 (9:24-10:23)</a:t>
            </a:r>
          </a:p>
          <a:p>
            <a:pPr marL="285750" indent="-285750">
              <a:buFontTx/>
              <a:buChar char="-"/>
            </a:pPr>
            <a:r>
              <a:rPr lang="en-US" sz="1000" dirty="0">
                <a:latin typeface="Consolas" panose="020B0609020204030204" pitchFamily="49" charset="0"/>
              </a:rPr>
              <a:t>CodeRegion2 (11:0-11:12)</a:t>
            </a:r>
          </a:p>
          <a:p>
            <a:pPr marL="285750" indent="-285750">
              <a:buFontTx/>
              <a:buChar char="-"/>
            </a:pPr>
            <a:r>
              <a:rPr lang="en-US" sz="1000" dirty="0">
                <a:latin typeface="Consolas" panose="020B0609020204030204" pitchFamily="49" charset="0"/>
              </a:rPr>
              <a:t>CodeRegion3 (12:0-14:0)</a:t>
            </a:r>
          </a:p>
          <a:p>
            <a:r>
              <a:rPr lang="en-US" sz="1000" b="1" dirty="0" err="1">
                <a:latin typeface="Consolas" panose="020B0609020204030204" pitchFamily="49" charset="0"/>
              </a:rPr>
              <a:t>MCDCDecisionRegion</a:t>
            </a:r>
            <a:r>
              <a:rPr lang="en-US" sz="1000" b="1" dirty="0">
                <a:latin typeface="Consolas" panose="020B0609020204030204" pitchFamily="49" charset="0"/>
              </a:rPr>
              <a:t>:</a:t>
            </a:r>
          </a:p>
          <a:p>
            <a:pPr marL="285750" indent="-285750">
              <a:buFontTx/>
              <a:buChar char="-"/>
            </a:pPr>
            <a:r>
              <a:rPr lang="en-US" sz="1000" dirty="0" err="1">
                <a:latin typeface="Consolas" panose="020B0609020204030204" pitchFamily="49" charset="0"/>
              </a:rPr>
              <a:t>MCDCDecisionRegion</a:t>
            </a:r>
            <a:r>
              <a:rPr lang="en-US" sz="1000" dirty="0">
                <a:latin typeface="Consolas" panose="020B0609020204030204" pitchFamily="49" charset="0"/>
              </a:rPr>
              <a:t> (10:4-10:23)</a:t>
            </a:r>
          </a:p>
          <a:p>
            <a:r>
              <a:rPr lang="en-US" sz="1000" b="1" dirty="0" err="1">
                <a:latin typeface="Consolas" panose="020B0609020204030204" pitchFamily="49" charset="0"/>
              </a:rPr>
              <a:t>MCDCBranchRegions</a:t>
            </a:r>
            <a:r>
              <a:rPr lang="en-US" sz="1000" b="1" dirty="0">
                <a:latin typeface="Consolas" panose="020B0609020204030204" pitchFamily="49" charset="0"/>
              </a:rPr>
              <a:t>:</a:t>
            </a:r>
          </a:p>
          <a:p>
            <a:pPr marL="285750" indent="-285750">
              <a:buFontTx/>
              <a:buChar char="-"/>
            </a:pPr>
            <a:r>
              <a:rPr lang="en-US" sz="1000" dirty="0">
                <a:latin typeface="Consolas" panose="020B0609020204030204" pitchFamily="49" charset="0"/>
              </a:rPr>
              <a:t>MCDCBranchRegion1 (10:5-10:11)</a:t>
            </a:r>
          </a:p>
          <a:p>
            <a:pPr marL="285750" indent="-285750">
              <a:buFontTx/>
              <a:buChar char="-"/>
            </a:pPr>
            <a:r>
              <a:rPr lang="en-US" sz="1000" dirty="0">
                <a:latin typeface="Consolas" panose="020B0609020204030204" pitchFamily="49" charset="0"/>
              </a:rPr>
              <a:t>MCDCBranchRegion2 (10:16-10:22)</a:t>
            </a:r>
          </a:p>
          <a:p>
            <a:pPr marL="285750" indent="-285750">
              <a:buFontTx/>
              <a:buChar char="-"/>
            </a:pPr>
            <a:r>
              <a:rPr lang="en-US" sz="1000" dirty="0">
                <a:latin typeface="Consolas" panose="020B0609020204030204" pitchFamily="49" charset="0"/>
              </a:rPr>
              <a:t>MCDCBranchRegion3 (10:27-10:33)</a:t>
            </a:r>
          </a:p>
          <a:p>
            <a:pPr marL="285750" indent="-285750">
              <a:buFontTx/>
              <a:buChar char="-"/>
            </a:pPr>
            <a:r>
              <a:rPr lang="en-US" sz="1000" dirty="0">
                <a:latin typeface="Consolas" panose="020B0609020204030204" pitchFamily="49" charset="0"/>
              </a:rPr>
              <a:t>MCDCBranchRegion4 (10:38-10:44)</a:t>
            </a:r>
          </a:p>
        </p:txBody>
      </p:sp>
      <p:cxnSp>
        <p:nvCxnSpPr>
          <p:cNvPr id="8" name="Connector: Elbow 7">
            <a:extLst>
              <a:ext uri="{FF2B5EF4-FFF2-40B4-BE49-F238E27FC236}">
                <a16:creationId xmlns:a16="http://schemas.microsoft.com/office/drawing/2014/main" id="{ADCF2BE3-5928-448D-AC86-7B7DD5F472A4}"/>
              </a:ext>
            </a:extLst>
          </p:cNvPr>
          <p:cNvCxnSpPr>
            <a:stCxn id="10" idx="3"/>
            <a:endCxn id="5" idx="3"/>
          </p:cNvCxnSpPr>
          <p:nvPr/>
        </p:nvCxnSpPr>
        <p:spPr>
          <a:xfrm>
            <a:off x="8010877" y="1985202"/>
            <a:ext cx="163547" cy="1507598"/>
          </a:xfrm>
          <a:prstGeom prst="bentConnector3">
            <a:avLst>
              <a:gd name="adj1" fmla="val 2397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5382AA0-FC6B-4696-970B-C0F37B6E15A4}"/>
              </a:ext>
            </a:extLst>
          </p:cNvPr>
          <p:cNvCxnSpPr>
            <a:cxnSpLocks/>
          </p:cNvCxnSpPr>
          <p:nvPr/>
        </p:nvCxnSpPr>
        <p:spPr>
          <a:xfrm>
            <a:off x="5739197" y="3049017"/>
            <a:ext cx="0" cy="25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10A4BA-B42B-46B1-8C9E-9BF6983C4131}"/>
              </a:ext>
            </a:extLst>
          </p:cNvPr>
          <p:cNvCxnSpPr/>
          <p:nvPr/>
        </p:nvCxnSpPr>
        <p:spPr>
          <a:xfrm flipV="1">
            <a:off x="7443542" y="3670471"/>
            <a:ext cx="0" cy="23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AF2329B-6D1F-4B91-B6FF-4EEF76613470}"/>
              </a:ext>
            </a:extLst>
          </p:cNvPr>
          <p:cNvSpPr/>
          <p:nvPr/>
        </p:nvSpPr>
        <p:spPr>
          <a:xfrm>
            <a:off x="942318" y="3451891"/>
            <a:ext cx="2518706" cy="456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2A5AA3D3-8437-41CD-A5F0-E70B7988B174}"/>
              </a:ext>
            </a:extLst>
          </p:cNvPr>
          <p:cNvCxnSpPr>
            <a:cxnSpLocks/>
            <a:stCxn id="22" idx="3"/>
          </p:cNvCxnSpPr>
          <p:nvPr/>
        </p:nvCxnSpPr>
        <p:spPr>
          <a:xfrm>
            <a:off x="3461024" y="3679894"/>
            <a:ext cx="3982518" cy="228002"/>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1E83EE-E281-4F37-8912-03EBD2154C88}"/>
              </a:ext>
            </a:extLst>
          </p:cNvPr>
          <p:cNvSpPr txBox="1"/>
          <p:nvPr/>
        </p:nvSpPr>
        <p:spPr>
          <a:xfrm>
            <a:off x="6027663" y="3100385"/>
            <a:ext cx="1184940" cy="261610"/>
          </a:xfrm>
          <a:prstGeom prst="rect">
            <a:avLst/>
          </a:prstGeom>
          <a:noFill/>
        </p:spPr>
        <p:txBody>
          <a:bodyPr wrap="none" rtlCol="0">
            <a:spAutoFit/>
          </a:bodyPr>
          <a:lstStyle/>
          <a:p>
            <a:r>
              <a:rPr lang="en-US" sz="1100" b="1" dirty="0">
                <a:latin typeface="Consolas" panose="020B0609020204030204" pitchFamily="49" charset="0"/>
              </a:rPr>
              <a:t>Global Bitmap</a:t>
            </a:r>
          </a:p>
        </p:txBody>
      </p:sp>
    </p:spTree>
    <p:extLst>
      <p:ext uri="{BB962C8B-B14F-4D97-AF65-F5344CB8AC3E}">
        <p14:creationId xmlns:p14="http://schemas.microsoft.com/office/powerpoint/2010/main" val="16713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Visualization (</a:t>
            </a:r>
            <a:r>
              <a:rPr lang="en-US" dirty="0" err="1"/>
              <a:t>llvm-cov</a:t>
            </a:r>
            <a:r>
              <a:rPr lang="en-US" dirty="0"/>
              <a:t>)</a:t>
            </a:r>
          </a:p>
        </p:txBody>
      </p:sp>
      <p:sp>
        <p:nvSpPr>
          <p:cNvPr id="3" name="Content Placeholder 2"/>
          <p:cNvSpPr>
            <a:spLocks noGrp="1"/>
          </p:cNvSpPr>
          <p:nvPr>
            <p:ph idx="1"/>
          </p:nvPr>
        </p:nvSpPr>
        <p:spPr>
          <a:xfrm>
            <a:off x="357441" y="786358"/>
            <a:ext cx="8467725" cy="976268"/>
          </a:xfrm>
        </p:spPr>
        <p:txBody>
          <a:bodyPr/>
          <a:lstStyle/>
          <a:p>
            <a:r>
              <a:rPr lang="en-US" dirty="0"/>
              <a:t>Look for an </a:t>
            </a:r>
            <a:r>
              <a:rPr lang="en-US" b="1" dirty="0"/>
              <a:t>Independence Pair</a:t>
            </a:r>
            <a:r>
              <a:rPr lang="en-US" dirty="0"/>
              <a:t> for each Condition</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24</a:t>
            </a:fld>
            <a:endParaRPr lang="en-US"/>
          </a:p>
        </p:txBody>
      </p:sp>
      <p:graphicFrame>
        <p:nvGraphicFramePr>
          <p:cNvPr id="18" name="Table 17">
            <a:extLst>
              <a:ext uri="{FF2B5EF4-FFF2-40B4-BE49-F238E27FC236}">
                <a16:creationId xmlns:a16="http://schemas.microsoft.com/office/drawing/2014/main" id="{C78CFC81-1322-48A2-A3E8-2D5EE0FB99F9}"/>
              </a:ext>
            </a:extLst>
          </p:cNvPr>
          <p:cNvGraphicFramePr>
            <a:graphicFrameLocks noGrp="1"/>
          </p:cNvGraphicFramePr>
          <p:nvPr>
            <p:extLst>
              <p:ext uri="{D42A27DB-BD31-4B8C-83A1-F6EECF244321}">
                <p14:modId xmlns:p14="http://schemas.microsoft.com/office/powerpoint/2010/main" val="2487520569"/>
              </p:ext>
            </p:extLst>
          </p:nvPr>
        </p:nvGraphicFramePr>
        <p:xfrm>
          <a:off x="613301" y="1295742"/>
          <a:ext cx="3302128" cy="1343928"/>
        </p:xfrm>
        <a:graphic>
          <a:graphicData uri="http://schemas.openxmlformats.org/drawingml/2006/table">
            <a:tbl>
              <a:tblPr firstRow="1" bandRow="1">
                <a:tableStyleId>{5C22544A-7EE6-4342-B048-85BDC9FD1C3A}</a:tableStyleId>
              </a:tblPr>
              <a:tblGrid>
                <a:gridCol w="626611">
                  <a:extLst>
                    <a:ext uri="{9D8B030D-6E8A-4147-A177-3AD203B41FA5}">
                      <a16:colId xmlns:a16="http://schemas.microsoft.com/office/drawing/2014/main" val="3810682439"/>
                    </a:ext>
                  </a:extLst>
                </a:gridCol>
                <a:gridCol w="551821">
                  <a:extLst>
                    <a:ext uri="{9D8B030D-6E8A-4147-A177-3AD203B41FA5}">
                      <a16:colId xmlns:a16="http://schemas.microsoft.com/office/drawing/2014/main" val="2260848868"/>
                    </a:ext>
                  </a:extLst>
                </a:gridCol>
                <a:gridCol w="450752">
                  <a:extLst>
                    <a:ext uri="{9D8B030D-6E8A-4147-A177-3AD203B41FA5}">
                      <a16:colId xmlns:a16="http://schemas.microsoft.com/office/drawing/2014/main" val="1117134721"/>
                    </a:ext>
                  </a:extLst>
                </a:gridCol>
                <a:gridCol w="543061">
                  <a:extLst>
                    <a:ext uri="{9D8B030D-6E8A-4147-A177-3AD203B41FA5}">
                      <a16:colId xmlns:a16="http://schemas.microsoft.com/office/drawing/2014/main" val="4081280972"/>
                    </a:ext>
                  </a:extLst>
                </a:gridCol>
                <a:gridCol w="474465">
                  <a:extLst>
                    <a:ext uri="{9D8B030D-6E8A-4147-A177-3AD203B41FA5}">
                      <a16:colId xmlns:a16="http://schemas.microsoft.com/office/drawing/2014/main" val="2454538446"/>
                    </a:ext>
                  </a:extLst>
                </a:gridCol>
                <a:gridCol w="655418">
                  <a:extLst>
                    <a:ext uri="{9D8B030D-6E8A-4147-A177-3AD203B41FA5}">
                      <a16:colId xmlns:a16="http://schemas.microsoft.com/office/drawing/2014/main" val="2985512155"/>
                    </a:ext>
                  </a:extLst>
                </a:gridCol>
              </a:tblGrid>
              <a:tr h="216315">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Result</a:t>
                      </a:r>
                    </a:p>
                  </a:txBody>
                  <a:tcPr/>
                </a:tc>
                <a:extLst>
                  <a:ext uri="{0D108BD9-81ED-4DB2-BD59-A6C34878D82A}">
                    <a16:rowId xmlns:a16="http://schemas.microsoft.com/office/drawing/2014/main" val="1716155176"/>
                  </a:ext>
                </a:extLst>
              </a:tr>
              <a:tr h="305736">
                <a:tc>
                  <a:txBody>
                    <a:bodyPr/>
                    <a:lstStyle/>
                    <a:p>
                      <a:r>
                        <a:rPr lang="en-US" sz="1100" b="0" dirty="0"/>
                        <a:t>2</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extLst>
                  <a:ext uri="{0D108BD9-81ED-4DB2-BD59-A6C34878D82A}">
                    <a16:rowId xmlns:a16="http://schemas.microsoft.com/office/drawing/2014/main" val="3842706580"/>
                  </a:ext>
                </a:extLst>
              </a:tr>
              <a:tr h="305736">
                <a:tc>
                  <a:txBody>
                    <a:bodyPr/>
                    <a:lstStyle/>
                    <a:p>
                      <a:r>
                        <a:rPr lang="en-US" sz="1100" b="0" dirty="0"/>
                        <a:t>3</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F</a:t>
                      </a:r>
                    </a:p>
                  </a:txBody>
                  <a:tcPr/>
                </a:tc>
                <a:extLst>
                  <a:ext uri="{0D108BD9-81ED-4DB2-BD59-A6C34878D82A}">
                    <a16:rowId xmlns:a16="http://schemas.microsoft.com/office/drawing/2014/main" val="3636421003"/>
                  </a:ext>
                </a:extLst>
              </a:tr>
              <a:tr h="305736">
                <a:tc>
                  <a:txBody>
                    <a:bodyPr/>
                    <a:lstStyle/>
                    <a:p>
                      <a:r>
                        <a:rPr lang="en-US" sz="1100" b="0" dirty="0"/>
                        <a:t>5</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extLst>
                  <a:ext uri="{0D108BD9-81ED-4DB2-BD59-A6C34878D82A}">
                    <a16:rowId xmlns:a16="http://schemas.microsoft.com/office/drawing/2014/main" val="1226133442"/>
                  </a:ext>
                </a:extLst>
              </a:tr>
            </a:tbl>
          </a:graphicData>
        </a:graphic>
      </p:graphicFrame>
    </p:spTree>
    <p:extLst>
      <p:ext uri="{BB962C8B-B14F-4D97-AF65-F5344CB8AC3E}">
        <p14:creationId xmlns:p14="http://schemas.microsoft.com/office/powerpoint/2010/main" val="213950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Visualization (</a:t>
            </a:r>
            <a:r>
              <a:rPr lang="en-US" dirty="0" err="1"/>
              <a:t>llvm-cov</a:t>
            </a:r>
            <a:r>
              <a:rPr lang="en-US" dirty="0"/>
              <a:t>)</a:t>
            </a:r>
          </a:p>
        </p:txBody>
      </p:sp>
      <p:sp>
        <p:nvSpPr>
          <p:cNvPr id="3" name="Content Placeholder 2"/>
          <p:cNvSpPr>
            <a:spLocks noGrp="1"/>
          </p:cNvSpPr>
          <p:nvPr>
            <p:ph idx="1"/>
          </p:nvPr>
        </p:nvSpPr>
        <p:spPr>
          <a:xfrm>
            <a:off x="357441" y="786358"/>
            <a:ext cx="8467725" cy="976268"/>
          </a:xfrm>
        </p:spPr>
        <p:txBody>
          <a:bodyPr/>
          <a:lstStyle/>
          <a:p>
            <a:r>
              <a:rPr lang="en-US" dirty="0"/>
              <a:t>Look for an </a:t>
            </a:r>
            <a:r>
              <a:rPr lang="en-US" b="1" dirty="0"/>
              <a:t>Independence Pair</a:t>
            </a:r>
            <a:r>
              <a:rPr lang="en-US" dirty="0"/>
              <a:t> for each Condition</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25</a:t>
            </a:fld>
            <a:endParaRPr lang="en-US"/>
          </a:p>
        </p:txBody>
      </p:sp>
      <p:graphicFrame>
        <p:nvGraphicFramePr>
          <p:cNvPr id="18" name="Table 17">
            <a:extLst>
              <a:ext uri="{FF2B5EF4-FFF2-40B4-BE49-F238E27FC236}">
                <a16:creationId xmlns:a16="http://schemas.microsoft.com/office/drawing/2014/main" id="{C78CFC81-1322-48A2-A3E8-2D5EE0FB99F9}"/>
              </a:ext>
            </a:extLst>
          </p:cNvPr>
          <p:cNvGraphicFramePr>
            <a:graphicFrameLocks noGrp="1"/>
          </p:cNvGraphicFramePr>
          <p:nvPr>
            <p:extLst>
              <p:ext uri="{D42A27DB-BD31-4B8C-83A1-F6EECF244321}">
                <p14:modId xmlns:p14="http://schemas.microsoft.com/office/powerpoint/2010/main" val="1101826563"/>
              </p:ext>
            </p:extLst>
          </p:nvPr>
        </p:nvGraphicFramePr>
        <p:xfrm>
          <a:off x="613301" y="1295742"/>
          <a:ext cx="3913785" cy="1343928"/>
        </p:xfrm>
        <a:graphic>
          <a:graphicData uri="http://schemas.openxmlformats.org/drawingml/2006/table">
            <a:tbl>
              <a:tblPr firstRow="1" bandRow="1">
                <a:tableStyleId>{5C22544A-7EE6-4342-B048-85BDC9FD1C3A}</a:tableStyleId>
              </a:tblPr>
              <a:tblGrid>
                <a:gridCol w="626611">
                  <a:extLst>
                    <a:ext uri="{9D8B030D-6E8A-4147-A177-3AD203B41FA5}">
                      <a16:colId xmlns:a16="http://schemas.microsoft.com/office/drawing/2014/main" val="3810682439"/>
                    </a:ext>
                  </a:extLst>
                </a:gridCol>
                <a:gridCol w="551821">
                  <a:extLst>
                    <a:ext uri="{9D8B030D-6E8A-4147-A177-3AD203B41FA5}">
                      <a16:colId xmlns:a16="http://schemas.microsoft.com/office/drawing/2014/main" val="2260848868"/>
                    </a:ext>
                  </a:extLst>
                </a:gridCol>
                <a:gridCol w="450752">
                  <a:extLst>
                    <a:ext uri="{9D8B030D-6E8A-4147-A177-3AD203B41FA5}">
                      <a16:colId xmlns:a16="http://schemas.microsoft.com/office/drawing/2014/main" val="1117134721"/>
                    </a:ext>
                  </a:extLst>
                </a:gridCol>
                <a:gridCol w="543061">
                  <a:extLst>
                    <a:ext uri="{9D8B030D-6E8A-4147-A177-3AD203B41FA5}">
                      <a16:colId xmlns:a16="http://schemas.microsoft.com/office/drawing/2014/main" val="4081280972"/>
                    </a:ext>
                  </a:extLst>
                </a:gridCol>
                <a:gridCol w="474465">
                  <a:extLst>
                    <a:ext uri="{9D8B030D-6E8A-4147-A177-3AD203B41FA5}">
                      <a16:colId xmlns:a16="http://schemas.microsoft.com/office/drawing/2014/main" val="2454538446"/>
                    </a:ext>
                  </a:extLst>
                </a:gridCol>
                <a:gridCol w="655418">
                  <a:extLst>
                    <a:ext uri="{9D8B030D-6E8A-4147-A177-3AD203B41FA5}">
                      <a16:colId xmlns:a16="http://schemas.microsoft.com/office/drawing/2014/main" val="2985512155"/>
                    </a:ext>
                  </a:extLst>
                </a:gridCol>
                <a:gridCol w="611657">
                  <a:extLst>
                    <a:ext uri="{9D8B030D-6E8A-4147-A177-3AD203B41FA5}">
                      <a16:colId xmlns:a16="http://schemas.microsoft.com/office/drawing/2014/main" val="4110518378"/>
                    </a:ext>
                  </a:extLst>
                </a:gridCol>
              </a:tblGrid>
              <a:tr h="216315">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Result</a:t>
                      </a:r>
                    </a:p>
                  </a:txBody>
                  <a:tcPr/>
                </a:tc>
                <a:tc>
                  <a:txBody>
                    <a:bodyPr/>
                    <a:lstStyle/>
                    <a:p>
                      <a:r>
                        <a:rPr lang="en-US" sz="1100" dirty="0"/>
                        <a:t>A-Pair</a:t>
                      </a:r>
                    </a:p>
                  </a:txBody>
                  <a:tcPr>
                    <a:solidFill>
                      <a:schemeClr val="accent2"/>
                    </a:solidFill>
                  </a:tcPr>
                </a:tc>
                <a:extLst>
                  <a:ext uri="{0D108BD9-81ED-4DB2-BD59-A6C34878D82A}">
                    <a16:rowId xmlns:a16="http://schemas.microsoft.com/office/drawing/2014/main" val="1716155176"/>
                  </a:ext>
                </a:extLst>
              </a:tr>
              <a:tr h="305736">
                <a:tc>
                  <a:txBody>
                    <a:bodyPr/>
                    <a:lstStyle/>
                    <a:p>
                      <a:r>
                        <a:rPr lang="en-US" sz="1100" b="0" dirty="0"/>
                        <a:t>2</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extLst>
                  <a:ext uri="{0D108BD9-81ED-4DB2-BD59-A6C34878D82A}">
                    <a16:rowId xmlns:a16="http://schemas.microsoft.com/office/drawing/2014/main" val="3842706580"/>
                  </a:ext>
                </a:extLst>
              </a:tr>
              <a:tr h="305736">
                <a:tc>
                  <a:txBody>
                    <a:bodyPr/>
                    <a:lstStyle/>
                    <a:p>
                      <a:r>
                        <a:rPr lang="en-US" sz="1100" b="0" dirty="0"/>
                        <a:t>3</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F</a:t>
                      </a:r>
                    </a:p>
                  </a:txBody>
                  <a:tcPr/>
                </a:tc>
                <a:tc>
                  <a:txBody>
                    <a:bodyPr/>
                    <a:lstStyle/>
                    <a:p>
                      <a:r>
                        <a:rPr lang="en-US" sz="1100" b="0" dirty="0"/>
                        <a:t>-</a:t>
                      </a:r>
                    </a:p>
                  </a:txBody>
                  <a:tcPr/>
                </a:tc>
                <a:extLst>
                  <a:ext uri="{0D108BD9-81ED-4DB2-BD59-A6C34878D82A}">
                    <a16:rowId xmlns:a16="http://schemas.microsoft.com/office/drawing/2014/main" val="3636421003"/>
                  </a:ext>
                </a:extLst>
              </a:tr>
              <a:tr h="305736">
                <a:tc>
                  <a:txBody>
                    <a:bodyPr/>
                    <a:lstStyle/>
                    <a:p>
                      <a:r>
                        <a:rPr lang="en-US" sz="1100" b="0" dirty="0"/>
                        <a:t>5</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extLst>
                  <a:ext uri="{0D108BD9-81ED-4DB2-BD59-A6C34878D82A}">
                    <a16:rowId xmlns:a16="http://schemas.microsoft.com/office/drawing/2014/main" val="1226133442"/>
                  </a:ext>
                </a:extLst>
              </a:tr>
            </a:tbl>
          </a:graphicData>
        </a:graphic>
      </p:graphicFrame>
      <p:grpSp>
        <p:nvGrpSpPr>
          <p:cNvPr id="9" name="Group 8">
            <a:extLst>
              <a:ext uri="{FF2B5EF4-FFF2-40B4-BE49-F238E27FC236}">
                <a16:creationId xmlns:a16="http://schemas.microsoft.com/office/drawing/2014/main" id="{EC18D671-1397-4147-9CF3-EAD17DD733AF}"/>
              </a:ext>
            </a:extLst>
          </p:cNvPr>
          <p:cNvGrpSpPr/>
          <p:nvPr/>
        </p:nvGrpSpPr>
        <p:grpSpPr>
          <a:xfrm>
            <a:off x="2796045" y="2065488"/>
            <a:ext cx="388140" cy="506262"/>
            <a:chOff x="4670244" y="3188819"/>
            <a:chExt cx="388140" cy="574182"/>
          </a:xfrm>
        </p:grpSpPr>
        <p:sp>
          <p:nvSpPr>
            <p:cNvPr id="6" name="Rectangle 5">
              <a:extLst>
                <a:ext uri="{FF2B5EF4-FFF2-40B4-BE49-F238E27FC236}">
                  <a16:creationId xmlns:a16="http://schemas.microsoft.com/office/drawing/2014/main" id="{7C0645D8-31D0-4449-B695-4F71078FBA53}"/>
                </a:ext>
              </a:extLst>
            </p:cNvPr>
            <p:cNvSpPr/>
            <p:nvPr/>
          </p:nvSpPr>
          <p:spPr>
            <a:xfrm>
              <a:off x="4670244" y="3188819"/>
              <a:ext cx="388140" cy="574182"/>
            </a:xfrm>
            <a:prstGeom prst="rect">
              <a:avLst/>
            </a:prstGeom>
            <a:solidFill>
              <a:schemeClr val="bg1">
                <a:alpha val="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EB2EA5A-1327-419A-AEAD-CE88C5001118}"/>
                </a:ext>
              </a:extLst>
            </p:cNvPr>
            <p:cNvCxnSpPr/>
            <p:nvPr/>
          </p:nvCxnSpPr>
          <p:spPr>
            <a:xfrm flipH="1">
              <a:off x="4670244" y="3188819"/>
              <a:ext cx="388140" cy="5741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Content Placeholder 2">
            <a:extLst>
              <a:ext uri="{FF2B5EF4-FFF2-40B4-BE49-F238E27FC236}">
                <a16:creationId xmlns:a16="http://schemas.microsoft.com/office/drawing/2014/main" id="{B8780D62-0B9A-4AC8-A02C-9F71613AA8F1}"/>
              </a:ext>
            </a:extLst>
          </p:cNvPr>
          <p:cNvSpPr txBox="1">
            <a:spLocks/>
          </p:cNvSpPr>
          <p:nvPr/>
        </p:nvSpPr>
        <p:spPr bwMode="auto">
          <a:xfrm>
            <a:off x="293223" y="2767558"/>
            <a:ext cx="8467725" cy="97626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kern="0" dirty="0"/>
              <a:t>Condition A: No Independence Pair Found</a:t>
            </a:r>
          </a:p>
          <a:p>
            <a:pPr lvl="1"/>
            <a:endParaRPr lang="en-US" kern="0" dirty="0"/>
          </a:p>
          <a:p>
            <a:pPr lvl="1"/>
            <a:endParaRPr lang="en-US" kern="0" dirty="0"/>
          </a:p>
        </p:txBody>
      </p:sp>
    </p:spTree>
    <p:extLst>
      <p:ext uri="{BB962C8B-B14F-4D97-AF65-F5344CB8AC3E}">
        <p14:creationId xmlns:p14="http://schemas.microsoft.com/office/powerpoint/2010/main" val="364805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Visualization (</a:t>
            </a:r>
            <a:r>
              <a:rPr lang="en-US" dirty="0" err="1"/>
              <a:t>llvm-cov</a:t>
            </a:r>
            <a:r>
              <a:rPr lang="en-US" dirty="0"/>
              <a:t>)</a:t>
            </a:r>
          </a:p>
        </p:txBody>
      </p:sp>
      <p:sp>
        <p:nvSpPr>
          <p:cNvPr id="3" name="Content Placeholder 2"/>
          <p:cNvSpPr>
            <a:spLocks noGrp="1"/>
          </p:cNvSpPr>
          <p:nvPr>
            <p:ph idx="1"/>
          </p:nvPr>
        </p:nvSpPr>
        <p:spPr>
          <a:xfrm>
            <a:off x="357441" y="786358"/>
            <a:ext cx="8467725" cy="976268"/>
          </a:xfrm>
        </p:spPr>
        <p:txBody>
          <a:bodyPr/>
          <a:lstStyle/>
          <a:p>
            <a:r>
              <a:rPr lang="en-US" dirty="0"/>
              <a:t>Look for an </a:t>
            </a:r>
            <a:r>
              <a:rPr lang="en-US" b="1" dirty="0"/>
              <a:t>Independence Pair</a:t>
            </a:r>
            <a:r>
              <a:rPr lang="en-US" dirty="0"/>
              <a:t> for each Condition</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26</a:t>
            </a:fld>
            <a:endParaRPr lang="en-US"/>
          </a:p>
        </p:txBody>
      </p:sp>
      <p:graphicFrame>
        <p:nvGraphicFramePr>
          <p:cNvPr id="18" name="Table 17">
            <a:extLst>
              <a:ext uri="{FF2B5EF4-FFF2-40B4-BE49-F238E27FC236}">
                <a16:creationId xmlns:a16="http://schemas.microsoft.com/office/drawing/2014/main" id="{C78CFC81-1322-48A2-A3E8-2D5EE0FB99F9}"/>
              </a:ext>
            </a:extLst>
          </p:cNvPr>
          <p:cNvGraphicFramePr>
            <a:graphicFrameLocks noGrp="1"/>
          </p:cNvGraphicFramePr>
          <p:nvPr>
            <p:extLst>
              <p:ext uri="{D42A27DB-BD31-4B8C-83A1-F6EECF244321}">
                <p14:modId xmlns:p14="http://schemas.microsoft.com/office/powerpoint/2010/main" val="442637902"/>
              </p:ext>
            </p:extLst>
          </p:nvPr>
        </p:nvGraphicFramePr>
        <p:xfrm>
          <a:off x="613301" y="1295742"/>
          <a:ext cx="4525442" cy="1343928"/>
        </p:xfrm>
        <a:graphic>
          <a:graphicData uri="http://schemas.openxmlformats.org/drawingml/2006/table">
            <a:tbl>
              <a:tblPr firstRow="1" bandRow="1">
                <a:tableStyleId>{5C22544A-7EE6-4342-B048-85BDC9FD1C3A}</a:tableStyleId>
              </a:tblPr>
              <a:tblGrid>
                <a:gridCol w="626611">
                  <a:extLst>
                    <a:ext uri="{9D8B030D-6E8A-4147-A177-3AD203B41FA5}">
                      <a16:colId xmlns:a16="http://schemas.microsoft.com/office/drawing/2014/main" val="3810682439"/>
                    </a:ext>
                  </a:extLst>
                </a:gridCol>
                <a:gridCol w="551821">
                  <a:extLst>
                    <a:ext uri="{9D8B030D-6E8A-4147-A177-3AD203B41FA5}">
                      <a16:colId xmlns:a16="http://schemas.microsoft.com/office/drawing/2014/main" val="2260848868"/>
                    </a:ext>
                  </a:extLst>
                </a:gridCol>
                <a:gridCol w="450752">
                  <a:extLst>
                    <a:ext uri="{9D8B030D-6E8A-4147-A177-3AD203B41FA5}">
                      <a16:colId xmlns:a16="http://schemas.microsoft.com/office/drawing/2014/main" val="1117134721"/>
                    </a:ext>
                  </a:extLst>
                </a:gridCol>
                <a:gridCol w="543061">
                  <a:extLst>
                    <a:ext uri="{9D8B030D-6E8A-4147-A177-3AD203B41FA5}">
                      <a16:colId xmlns:a16="http://schemas.microsoft.com/office/drawing/2014/main" val="4081280972"/>
                    </a:ext>
                  </a:extLst>
                </a:gridCol>
                <a:gridCol w="474465">
                  <a:extLst>
                    <a:ext uri="{9D8B030D-6E8A-4147-A177-3AD203B41FA5}">
                      <a16:colId xmlns:a16="http://schemas.microsoft.com/office/drawing/2014/main" val="2454538446"/>
                    </a:ext>
                  </a:extLst>
                </a:gridCol>
                <a:gridCol w="655418">
                  <a:extLst>
                    <a:ext uri="{9D8B030D-6E8A-4147-A177-3AD203B41FA5}">
                      <a16:colId xmlns:a16="http://schemas.microsoft.com/office/drawing/2014/main" val="2985512155"/>
                    </a:ext>
                  </a:extLst>
                </a:gridCol>
                <a:gridCol w="611657">
                  <a:extLst>
                    <a:ext uri="{9D8B030D-6E8A-4147-A177-3AD203B41FA5}">
                      <a16:colId xmlns:a16="http://schemas.microsoft.com/office/drawing/2014/main" val="4110518378"/>
                    </a:ext>
                  </a:extLst>
                </a:gridCol>
                <a:gridCol w="611657">
                  <a:extLst>
                    <a:ext uri="{9D8B030D-6E8A-4147-A177-3AD203B41FA5}">
                      <a16:colId xmlns:a16="http://schemas.microsoft.com/office/drawing/2014/main" val="3602683071"/>
                    </a:ext>
                  </a:extLst>
                </a:gridCol>
              </a:tblGrid>
              <a:tr h="216315">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Result</a:t>
                      </a:r>
                    </a:p>
                  </a:txBody>
                  <a:tcPr/>
                </a:tc>
                <a:tc>
                  <a:txBody>
                    <a:bodyPr/>
                    <a:lstStyle/>
                    <a:p>
                      <a:r>
                        <a:rPr lang="en-US" sz="1100" dirty="0"/>
                        <a:t>A-Pair</a:t>
                      </a:r>
                    </a:p>
                  </a:txBody>
                  <a:tcPr>
                    <a:solidFill>
                      <a:schemeClr val="accent2"/>
                    </a:solidFill>
                  </a:tcPr>
                </a:tc>
                <a:tc>
                  <a:txBody>
                    <a:bodyPr/>
                    <a:lstStyle/>
                    <a:p>
                      <a:r>
                        <a:rPr lang="en-US" sz="1100" dirty="0"/>
                        <a:t>B-Pair</a:t>
                      </a:r>
                    </a:p>
                  </a:txBody>
                  <a:tcPr>
                    <a:solidFill>
                      <a:schemeClr val="accent2"/>
                    </a:solidFill>
                  </a:tcPr>
                </a:tc>
                <a:extLst>
                  <a:ext uri="{0D108BD9-81ED-4DB2-BD59-A6C34878D82A}">
                    <a16:rowId xmlns:a16="http://schemas.microsoft.com/office/drawing/2014/main" val="1716155176"/>
                  </a:ext>
                </a:extLst>
              </a:tr>
              <a:tr h="305736">
                <a:tc>
                  <a:txBody>
                    <a:bodyPr/>
                    <a:lstStyle/>
                    <a:p>
                      <a:r>
                        <a:rPr lang="en-US" sz="1100" b="0" dirty="0"/>
                        <a:t>2</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3842706580"/>
                  </a:ext>
                </a:extLst>
              </a:tr>
              <a:tr h="305736">
                <a:tc>
                  <a:txBody>
                    <a:bodyPr/>
                    <a:lstStyle/>
                    <a:p>
                      <a:r>
                        <a:rPr lang="en-US" sz="1100" b="0" dirty="0"/>
                        <a:t>3</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3636421003"/>
                  </a:ext>
                </a:extLst>
              </a:tr>
              <a:tr h="305736">
                <a:tc>
                  <a:txBody>
                    <a:bodyPr/>
                    <a:lstStyle/>
                    <a:p>
                      <a:r>
                        <a:rPr lang="en-US" sz="1100" b="0" dirty="0"/>
                        <a:t>5</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1226133442"/>
                  </a:ext>
                </a:extLst>
              </a:tr>
            </a:tbl>
          </a:graphicData>
        </a:graphic>
      </p:graphicFrame>
      <p:sp>
        <p:nvSpPr>
          <p:cNvPr id="6" name="Content Placeholder 2">
            <a:extLst>
              <a:ext uri="{FF2B5EF4-FFF2-40B4-BE49-F238E27FC236}">
                <a16:creationId xmlns:a16="http://schemas.microsoft.com/office/drawing/2014/main" id="{89E4EB32-1C7A-4A39-98F2-304BE8965B32}"/>
              </a:ext>
            </a:extLst>
          </p:cNvPr>
          <p:cNvSpPr txBox="1">
            <a:spLocks/>
          </p:cNvSpPr>
          <p:nvPr/>
        </p:nvSpPr>
        <p:spPr bwMode="auto">
          <a:xfrm>
            <a:off x="293223" y="2767558"/>
            <a:ext cx="8467725" cy="97626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kern="0" dirty="0"/>
              <a:t>Condition B: No Independence Pair Found</a:t>
            </a:r>
          </a:p>
          <a:p>
            <a:pPr lvl="1"/>
            <a:endParaRPr lang="en-US" kern="0" dirty="0"/>
          </a:p>
          <a:p>
            <a:pPr lvl="1"/>
            <a:endParaRPr lang="en-US" kern="0" dirty="0"/>
          </a:p>
        </p:txBody>
      </p:sp>
    </p:spTree>
    <p:extLst>
      <p:ext uri="{BB962C8B-B14F-4D97-AF65-F5344CB8AC3E}">
        <p14:creationId xmlns:p14="http://schemas.microsoft.com/office/powerpoint/2010/main" val="173090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Visualization (</a:t>
            </a:r>
            <a:r>
              <a:rPr lang="en-US" dirty="0" err="1"/>
              <a:t>llvm-cov</a:t>
            </a:r>
            <a:r>
              <a:rPr lang="en-US" dirty="0"/>
              <a:t>)</a:t>
            </a:r>
          </a:p>
        </p:txBody>
      </p:sp>
      <p:sp>
        <p:nvSpPr>
          <p:cNvPr id="3" name="Content Placeholder 2"/>
          <p:cNvSpPr>
            <a:spLocks noGrp="1"/>
          </p:cNvSpPr>
          <p:nvPr>
            <p:ph idx="1"/>
          </p:nvPr>
        </p:nvSpPr>
        <p:spPr>
          <a:xfrm>
            <a:off x="357441" y="786358"/>
            <a:ext cx="8467725" cy="976268"/>
          </a:xfrm>
        </p:spPr>
        <p:txBody>
          <a:bodyPr/>
          <a:lstStyle/>
          <a:p>
            <a:r>
              <a:rPr lang="en-US" dirty="0"/>
              <a:t>Look for an </a:t>
            </a:r>
            <a:r>
              <a:rPr lang="en-US" b="1" dirty="0"/>
              <a:t>Independence Pair</a:t>
            </a:r>
            <a:r>
              <a:rPr lang="en-US" dirty="0"/>
              <a:t> for each Condition</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27</a:t>
            </a:fld>
            <a:endParaRPr lang="en-US"/>
          </a:p>
        </p:txBody>
      </p:sp>
      <p:graphicFrame>
        <p:nvGraphicFramePr>
          <p:cNvPr id="18" name="Table 17">
            <a:extLst>
              <a:ext uri="{FF2B5EF4-FFF2-40B4-BE49-F238E27FC236}">
                <a16:creationId xmlns:a16="http://schemas.microsoft.com/office/drawing/2014/main" id="{C78CFC81-1322-48A2-A3E8-2D5EE0FB99F9}"/>
              </a:ext>
            </a:extLst>
          </p:cNvPr>
          <p:cNvGraphicFramePr>
            <a:graphicFrameLocks noGrp="1"/>
          </p:cNvGraphicFramePr>
          <p:nvPr>
            <p:extLst>
              <p:ext uri="{D42A27DB-BD31-4B8C-83A1-F6EECF244321}">
                <p14:modId xmlns:p14="http://schemas.microsoft.com/office/powerpoint/2010/main" val="475456205"/>
              </p:ext>
            </p:extLst>
          </p:nvPr>
        </p:nvGraphicFramePr>
        <p:xfrm>
          <a:off x="613301" y="1295742"/>
          <a:ext cx="5137099" cy="1343928"/>
        </p:xfrm>
        <a:graphic>
          <a:graphicData uri="http://schemas.openxmlformats.org/drawingml/2006/table">
            <a:tbl>
              <a:tblPr firstRow="1" bandRow="1">
                <a:tableStyleId>{5C22544A-7EE6-4342-B048-85BDC9FD1C3A}</a:tableStyleId>
              </a:tblPr>
              <a:tblGrid>
                <a:gridCol w="626611">
                  <a:extLst>
                    <a:ext uri="{9D8B030D-6E8A-4147-A177-3AD203B41FA5}">
                      <a16:colId xmlns:a16="http://schemas.microsoft.com/office/drawing/2014/main" val="3810682439"/>
                    </a:ext>
                  </a:extLst>
                </a:gridCol>
                <a:gridCol w="551821">
                  <a:extLst>
                    <a:ext uri="{9D8B030D-6E8A-4147-A177-3AD203B41FA5}">
                      <a16:colId xmlns:a16="http://schemas.microsoft.com/office/drawing/2014/main" val="2260848868"/>
                    </a:ext>
                  </a:extLst>
                </a:gridCol>
                <a:gridCol w="450752">
                  <a:extLst>
                    <a:ext uri="{9D8B030D-6E8A-4147-A177-3AD203B41FA5}">
                      <a16:colId xmlns:a16="http://schemas.microsoft.com/office/drawing/2014/main" val="1117134721"/>
                    </a:ext>
                  </a:extLst>
                </a:gridCol>
                <a:gridCol w="543061">
                  <a:extLst>
                    <a:ext uri="{9D8B030D-6E8A-4147-A177-3AD203B41FA5}">
                      <a16:colId xmlns:a16="http://schemas.microsoft.com/office/drawing/2014/main" val="4081280972"/>
                    </a:ext>
                  </a:extLst>
                </a:gridCol>
                <a:gridCol w="474465">
                  <a:extLst>
                    <a:ext uri="{9D8B030D-6E8A-4147-A177-3AD203B41FA5}">
                      <a16:colId xmlns:a16="http://schemas.microsoft.com/office/drawing/2014/main" val="2454538446"/>
                    </a:ext>
                  </a:extLst>
                </a:gridCol>
                <a:gridCol w="655418">
                  <a:extLst>
                    <a:ext uri="{9D8B030D-6E8A-4147-A177-3AD203B41FA5}">
                      <a16:colId xmlns:a16="http://schemas.microsoft.com/office/drawing/2014/main" val="2985512155"/>
                    </a:ext>
                  </a:extLst>
                </a:gridCol>
                <a:gridCol w="611657">
                  <a:extLst>
                    <a:ext uri="{9D8B030D-6E8A-4147-A177-3AD203B41FA5}">
                      <a16:colId xmlns:a16="http://schemas.microsoft.com/office/drawing/2014/main" val="4110518378"/>
                    </a:ext>
                  </a:extLst>
                </a:gridCol>
                <a:gridCol w="611657">
                  <a:extLst>
                    <a:ext uri="{9D8B030D-6E8A-4147-A177-3AD203B41FA5}">
                      <a16:colId xmlns:a16="http://schemas.microsoft.com/office/drawing/2014/main" val="3602683071"/>
                    </a:ext>
                  </a:extLst>
                </a:gridCol>
                <a:gridCol w="611657">
                  <a:extLst>
                    <a:ext uri="{9D8B030D-6E8A-4147-A177-3AD203B41FA5}">
                      <a16:colId xmlns:a16="http://schemas.microsoft.com/office/drawing/2014/main" val="3046231252"/>
                    </a:ext>
                  </a:extLst>
                </a:gridCol>
              </a:tblGrid>
              <a:tr h="216315">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Result</a:t>
                      </a:r>
                    </a:p>
                  </a:txBody>
                  <a:tcPr/>
                </a:tc>
                <a:tc>
                  <a:txBody>
                    <a:bodyPr/>
                    <a:lstStyle/>
                    <a:p>
                      <a:r>
                        <a:rPr lang="en-US" sz="1100" dirty="0"/>
                        <a:t>A-Pair</a:t>
                      </a:r>
                    </a:p>
                  </a:txBody>
                  <a:tcPr>
                    <a:solidFill>
                      <a:schemeClr val="accent2"/>
                    </a:solidFill>
                  </a:tcPr>
                </a:tc>
                <a:tc>
                  <a:txBody>
                    <a:bodyPr/>
                    <a:lstStyle/>
                    <a:p>
                      <a:r>
                        <a:rPr lang="en-US" sz="1100" dirty="0"/>
                        <a:t>B-Pair</a:t>
                      </a:r>
                    </a:p>
                  </a:txBody>
                  <a:tcPr>
                    <a:solidFill>
                      <a:schemeClr val="accent2"/>
                    </a:solidFill>
                  </a:tcPr>
                </a:tc>
                <a:tc>
                  <a:txBody>
                    <a:bodyPr/>
                    <a:lstStyle/>
                    <a:p>
                      <a:r>
                        <a:rPr lang="en-US" sz="1100" dirty="0"/>
                        <a:t>C-Pair</a:t>
                      </a:r>
                    </a:p>
                  </a:txBody>
                  <a:tcPr>
                    <a:solidFill>
                      <a:schemeClr val="accent2"/>
                    </a:solidFill>
                  </a:tcPr>
                </a:tc>
                <a:extLst>
                  <a:ext uri="{0D108BD9-81ED-4DB2-BD59-A6C34878D82A}">
                    <a16:rowId xmlns:a16="http://schemas.microsoft.com/office/drawing/2014/main" val="1716155176"/>
                  </a:ext>
                </a:extLst>
              </a:tr>
              <a:tr h="305736">
                <a:tc>
                  <a:txBody>
                    <a:bodyPr/>
                    <a:lstStyle/>
                    <a:p>
                      <a:r>
                        <a:rPr lang="en-US" sz="1100" b="0" dirty="0"/>
                        <a:t>2</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3842706580"/>
                  </a:ext>
                </a:extLst>
              </a:tr>
              <a:tr h="305736">
                <a:tc>
                  <a:txBody>
                    <a:bodyPr/>
                    <a:lstStyle/>
                    <a:p>
                      <a:r>
                        <a:rPr lang="en-US" sz="1100" b="0" dirty="0"/>
                        <a:t>3</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3636421003"/>
                  </a:ext>
                </a:extLst>
              </a:tr>
              <a:tr h="305736">
                <a:tc>
                  <a:txBody>
                    <a:bodyPr/>
                    <a:lstStyle/>
                    <a:p>
                      <a:r>
                        <a:rPr lang="en-US" sz="1100" b="0" dirty="0"/>
                        <a:t>5</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1226133442"/>
                  </a:ext>
                </a:extLst>
              </a:tr>
            </a:tbl>
          </a:graphicData>
        </a:graphic>
      </p:graphicFrame>
      <p:sp>
        <p:nvSpPr>
          <p:cNvPr id="6" name="Content Placeholder 2">
            <a:extLst>
              <a:ext uri="{FF2B5EF4-FFF2-40B4-BE49-F238E27FC236}">
                <a16:creationId xmlns:a16="http://schemas.microsoft.com/office/drawing/2014/main" id="{B51512C4-ED07-4C73-91A8-D18368F602E6}"/>
              </a:ext>
            </a:extLst>
          </p:cNvPr>
          <p:cNvSpPr txBox="1">
            <a:spLocks/>
          </p:cNvSpPr>
          <p:nvPr/>
        </p:nvSpPr>
        <p:spPr bwMode="auto">
          <a:xfrm>
            <a:off x="293223" y="2767558"/>
            <a:ext cx="8467725" cy="97626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kern="0" dirty="0"/>
              <a:t>Condition C: No Independence Pair Found</a:t>
            </a:r>
          </a:p>
          <a:p>
            <a:pPr lvl="1"/>
            <a:endParaRPr lang="en-US" kern="0" dirty="0"/>
          </a:p>
          <a:p>
            <a:pPr lvl="1"/>
            <a:endParaRPr lang="en-US" kern="0" dirty="0"/>
          </a:p>
        </p:txBody>
      </p:sp>
    </p:spTree>
    <p:extLst>
      <p:ext uri="{BB962C8B-B14F-4D97-AF65-F5344CB8AC3E}">
        <p14:creationId xmlns:p14="http://schemas.microsoft.com/office/powerpoint/2010/main" val="3704635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38" y="107163"/>
            <a:ext cx="8458200" cy="610791"/>
          </a:xfrm>
        </p:spPr>
        <p:txBody>
          <a:bodyPr/>
          <a:lstStyle/>
          <a:p>
            <a:r>
              <a:rPr lang="en-US" dirty="0"/>
              <a:t>Visualization (</a:t>
            </a:r>
            <a:r>
              <a:rPr lang="en-US" dirty="0" err="1"/>
              <a:t>llvm-cov</a:t>
            </a:r>
            <a:r>
              <a:rPr lang="en-US" dirty="0"/>
              <a:t>)</a:t>
            </a:r>
          </a:p>
        </p:txBody>
      </p:sp>
      <p:sp>
        <p:nvSpPr>
          <p:cNvPr id="3" name="Content Placeholder 2"/>
          <p:cNvSpPr>
            <a:spLocks noGrp="1"/>
          </p:cNvSpPr>
          <p:nvPr>
            <p:ph idx="1"/>
          </p:nvPr>
        </p:nvSpPr>
        <p:spPr>
          <a:xfrm>
            <a:off x="357441" y="786358"/>
            <a:ext cx="8467725" cy="976268"/>
          </a:xfrm>
        </p:spPr>
        <p:txBody>
          <a:bodyPr/>
          <a:lstStyle/>
          <a:p>
            <a:r>
              <a:rPr lang="en-US" dirty="0"/>
              <a:t>Look for an </a:t>
            </a:r>
            <a:r>
              <a:rPr lang="en-US" b="1" dirty="0"/>
              <a:t>Independence Pair</a:t>
            </a:r>
            <a:r>
              <a:rPr lang="en-US" dirty="0"/>
              <a:t> for each Condition</a:t>
            </a:r>
          </a:p>
          <a:p>
            <a:pPr lvl="1"/>
            <a:endParaRPr lang="en-US" dirty="0"/>
          </a:p>
          <a:p>
            <a:pPr lvl="1"/>
            <a:endParaRPr lang="en-US" dirty="0"/>
          </a:p>
        </p:txBody>
      </p:sp>
      <p:sp>
        <p:nvSpPr>
          <p:cNvPr id="4" name="Slide Number Placeholder 3"/>
          <p:cNvSpPr>
            <a:spLocks noGrp="1"/>
          </p:cNvSpPr>
          <p:nvPr>
            <p:ph type="sldNum" sz="quarter" idx="10"/>
          </p:nvPr>
        </p:nvSpPr>
        <p:spPr>
          <a:xfrm>
            <a:off x="6666163" y="4537472"/>
            <a:ext cx="2133600" cy="154782"/>
          </a:xfrm>
        </p:spPr>
        <p:txBody>
          <a:bodyPr/>
          <a:lstStyle/>
          <a:p>
            <a:pPr>
              <a:defRPr/>
            </a:pPr>
            <a:fld id="{2B97888F-6AF7-4263-B69D-592D8C33BAC7}" type="slidenum">
              <a:rPr lang="en-US" smtClean="0"/>
              <a:pPr>
                <a:defRPr/>
              </a:pPr>
              <a:t>28</a:t>
            </a:fld>
            <a:endParaRPr lang="en-US"/>
          </a:p>
        </p:txBody>
      </p:sp>
      <p:graphicFrame>
        <p:nvGraphicFramePr>
          <p:cNvPr id="18" name="Table 17">
            <a:extLst>
              <a:ext uri="{FF2B5EF4-FFF2-40B4-BE49-F238E27FC236}">
                <a16:creationId xmlns:a16="http://schemas.microsoft.com/office/drawing/2014/main" id="{C78CFC81-1322-48A2-A3E8-2D5EE0FB99F9}"/>
              </a:ext>
            </a:extLst>
          </p:cNvPr>
          <p:cNvGraphicFramePr>
            <a:graphicFrameLocks noGrp="1"/>
          </p:cNvGraphicFramePr>
          <p:nvPr>
            <p:extLst/>
          </p:nvPr>
        </p:nvGraphicFramePr>
        <p:xfrm>
          <a:off x="613301" y="1295742"/>
          <a:ext cx="5748756" cy="1343928"/>
        </p:xfrm>
        <a:graphic>
          <a:graphicData uri="http://schemas.openxmlformats.org/drawingml/2006/table">
            <a:tbl>
              <a:tblPr firstRow="1" bandRow="1">
                <a:tableStyleId>{5C22544A-7EE6-4342-B048-85BDC9FD1C3A}</a:tableStyleId>
              </a:tblPr>
              <a:tblGrid>
                <a:gridCol w="626611">
                  <a:extLst>
                    <a:ext uri="{9D8B030D-6E8A-4147-A177-3AD203B41FA5}">
                      <a16:colId xmlns:a16="http://schemas.microsoft.com/office/drawing/2014/main" val="3810682439"/>
                    </a:ext>
                  </a:extLst>
                </a:gridCol>
                <a:gridCol w="551821">
                  <a:extLst>
                    <a:ext uri="{9D8B030D-6E8A-4147-A177-3AD203B41FA5}">
                      <a16:colId xmlns:a16="http://schemas.microsoft.com/office/drawing/2014/main" val="2260848868"/>
                    </a:ext>
                  </a:extLst>
                </a:gridCol>
                <a:gridCol w="450752">
                  <a:extLst>
                    <a:ext uri="{9D8B030D-6E8A-4147-A177-3AD203B41FA5}">
                      <a16:colId xmlns:a16="http://schemas.microsoft.com/office/drawing/2014/main" val="1117134721"/>
                    </a:ext>
                  </a:extLst>
                </a:gridCol>
                <a:gridCol w="543061">
                  <a:extLst>
                    <a:ext uri="{9D8B030D-6E8A-4147-A177-3AD203B41FA5}">
                      <a16:colId xmlns:a16="http://schemas.microsoft.com/office/drawing/2014/main" val="4081280972"/>
                    </a:ext>
                  </a:extLst>
                </a:gridCol>
                <a:gridCol w="474465">
                  <a:extLst>
                    <a:ext uri="{9D8B030D-6E8A-4147-A177-3AD203B41FA5}">
                      <a16:colId xmlns:a16="http://schemas.microsoft.com/office/drawing/2014/main" val="2454538446"/>
                    </a:ext>
                  </a:extLst>
                </a:gridCol>
                <a:gridCol w="655418">
                  <a:extLst>
                    <a:ext uri="{9D8B030D-6E8A-4147-A177-3AD203B41FA5}">
                      <a16:colId xmlns:a16="http://schemas.microsoft.com/office/drawing/2014/main" val="2985512155"/>
                    </a:ext>
                  </a:extLst>
                </a:gridCol>
                <a:gridCol w="611657">
                  <a:extLst>
                    <a:ext uri="{9D8B030D-6E8A-4147-A177-3AD203B41FA5}">
                      <a16:colId xmlns:a16="http://schemas.microsoft.com/office/drawing/2014/main" val="4110518378"/>
                    </a:ext>
                  </a:extLst>
                </a:gridCol>
                <a:gridCol w="611657">
                  <a:extLst>
                    <a:ext uri="{9D8B030D-6E8A-4147-A177-3AD203B41FA5}">
                      <a16:colId xmlns:a16="http://schemas.microsoft.com/office/drawing/2014/main" val="3602683071"/>
                    </a:ext>
                  </a:extLst>
                </a:gridCol>
                <a:gridCol w="611657">
                  <a:extLst>
                    <a:ext uri="{9D8B030D-6E8A-4147-A177-3AD203B41FA5}">
                      <a16:colId xmlns:a16="http://schemas.microsoft.com/office/drawing/2014/main" val="3046231252"/>
                    </a:ext>
                  </a:extLst>
                </a:gridCol>
                <a:gridCol w="611657">
                  <a:extLst>
                    <a:ext uri="{9D8B030D-6E8A-4147-A177-3AD203B41FA5}">
                      <a16:colId xmlns:a16="http://schemas.microsoft.com/office/drawing/2014/main" val="1781335103"/>
                    </a:ext>
                  </a:extLst>
                </a:gridCol>
              </a:tblGrid>
              <a:tr h="216315">
                <a:tc>
                  <a:txBody>
                    <a:bodyPr/>
                    <a:lstStyle/>
                    <a:p>
                      <a:r>
                        <a:rPr lang="en-US" sz="1100" dirty="0"/>
                        <a:t>Test Vector</a:t>
                      </a:r>
                    </a:p>
                  </a:txBody>
                  <a:tcPr/>
                </a:tc>
                <a:tc>
                  <a:txBody>
                    <a:bodyPr/>
                    <a:lstStyle/>
                    <a:p>
                      <a:r>
                        <a:rPr lang="en-US" sz="1100" dirty="0"/>
                        <a:t>‘A’</a:t>
                      </a:r>
                    </a:p>
                  </a:txBody>
                  <a:tcPr/>
                </a:tc>
                <a:tc>
                  <a:txBody>
                    <a:bodyPr/>
                    <a:lstStyle/>
                    <a:p>
                      <a:r>
                        <a:rPr lang="en-US" sz="1100" dirty="0"/>
                        <a:t>‘B’</a:t>
                      </a:r>
                    </a:p>
                  </a:txBody>
                  <a:tcPr/>
                </a:tc>
                <a:tc>
                  <a:txBody>
                    <a:bodyPr/>
                    <a:lstStyle/>
                    <a:p>
                      <a:r>
                        <a:rPr lang="en-US" sz="1100" dirty="0"/>
                        <a:t>‘C’</a:t>
                      </a:r>
                    </a:p>
                  </a:txBody>
                  <a:tcPr/>
                </a:tc>
                <a:tc>
                  <a:txBody>
                    <a:bodyPr/>
                    <a:lstStyle/>
                    <a:p>
                      <a:r>
                        <a:rPr lang="en-US" sz="1100" dirty="0"/>
                        <a:t>‘D’</a:t>
                      </a:r>
                    </a:p>
                  </a:txBody>
                  <a:tcPr/>
                </a:tc>
                <a:tc>
                  <a:txBody>
                    <a:bodyPr/>
                    <a:lstStyle/>
                    <a:p>
                      <a:r>
                        <a:rPr lang="en-US" sz="1100" dirty="0"/>
                        <a:t>Result</a:t>
                      </a:r>
                    </a:p>
                  </a:txBody>
                  <a:tcPr/>
                </a:tc>
                <a:tc>
                  <a:txBody>
                    <a:bodyPr/>
                    <a:lstStyle/>
                    <a:p>
                      <a:r>
                        <a:rPr lang="en-US" sz="1100" dirty="0"/>
                        <a:t>A-Pair</a:t>
                      </a:r>
                    </a:p>
                  </a:txBody>
                  <a:tcPr>
                    <a:solidFill>
                      <a:schemeClr val="accent2"/>
                    </a:solidFill>
                  </a:tcPr>
                </a:tc>
                <a:tc>
                  <a:txBody>
                    <a:bodyPr/>
                    <a:lstStyle/>
                    <a:p>
                      <a:r>
                        <a:rPr lang="en-US" sz="1100" dirty="0"/>
                        <a:t>B-Pair</a:t>
                      </a:r>
                    </a:p>
                  </a:txBody>
                  <a:tcPr>
                    <a:solidFill>
                      <a:schemeClr val="accent2"/>
                    </a:solidFill>
                  </a:tcPr>
                </a:tc>
                <a:tc>
                  <a:txBody>
                    <a:bodyPr/>
                    <a:lstStyle/>
                    <a:p>
                      <a:r>
                        <a:rPr lang="en-US" sz="1100" dirty="0"/>
                        <a:t>C-Pair</a:t>
                      </a:r>
                    </a:p>
                  </a:txBody>
                  <a:tcPr>
                    <a:solidFill>
                      <a:schemeClr val="accent2"/>
                    </a:solidFill>
                  </a:tcPr>
                </a:tc>
                <a:tc>
                  <a:txBody>
                    <a:bodyPr/>
                    <a:lstStyle/>
                    <a:p>
                      <a:r>
                        <a:rPr lang="en-US" sz="1100" dirty="0"/>
                        <a:t>D-Pair</a:t>
                      </a:r>
                    </a:p>
                  </a:txBody>
                  <a:tcPr>
                    <a:solidFill>
                      <a:schemeClr val="accent2"/>
                    </a:solidFill>
                  </a:tcPr>
                </a:tc>
                <a:extLst>
                  <a:ext uri="{0D108BD9-81ED-4DB2-BD59-A6C34878D82A}">
                    <a16:rowId xmlns:a16="http://schemas.microsoft.com/office/drawing/2014/main" val="1716155176"/>
                  </a:ext>
                </a:extLst>
              </a:tr>
              <a:tr h="305736">
                <a:tc>
                  <a:txBody>
                    <a:bodyPr/>
                    <a:lstStyle/>
                    <a:p>
                      <a:r>
                        <a:rPr lang="en-US" sz="1100" b="0" dirty="0"/>
                        <a:t>2</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tc>
                  <a:txBody>
                    <a:bodyPr/>
                    <a:lstStyle/>
                    <a:p>
                      <a:r>
                        <a:rPr lang="en-US" sz="1100" b="0" dirty="0"/>
                        <a:t>-</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3842706580"/>
                  </a:ext>
                </a:extLst>
              </a:tr>
              <a:tr h="305736">
                <a:tc>
                  <a:txBody>
                    <a:bodyPr/>
                    <a:lstStyle/>
                    <a:p>
                      <a:r>
                        <a:rPr lang="en-US" sz="1100" b="0" dirty="0"/>
                        <a:t>3</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T</a:t>
                      </a:r>
                    </a:p>
                  </a:txBody>
                  <a:tcPr/>
                </a:tc>
                <a:tc>
                  <a:txBody>
                    <a:bodyPr/>
                    <a:lstStyle/>
                    <a:p>
                      <a:r>
                        <a:rPr lang="en-US" sz="1100" b="0" dirty="0"/>
                        <a:t>F</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a:t>
                      </a:r>
                    </a:p>
                  </a:txBody>
                  <a:tcPr/>
                </a:tc>
                <a:tc>
                  <a:txBody>
                    <a:bodyPr/>
                    <a:lstStyle/>
                    <a:p>
                      <a:r>
                        <a:rPr lang="en-US" sz="1100" b="0" dirty="0"/>
                        <a:t>-</a:t>
                      </a:r>
                    </a:p>
                  </a:txBody>
                  <a:tcPr/>
                </a:tc>
                <a:tc>
                  <a:txBody>
                    <a:bodyPr/>
                    <a:lstStyle/>
                    <a:p>
                      <a:r>
                        <a:rPr lang="en-US" sz="1100" b="0" dirty="0"/>
                        <a:t>*</a:t>
                      </a:r>
                    </a:p>
                  </a:txBody>
                  <a:tcPr/>
                </a:tc>
                <a:extLst>
                  <a:ext uri="{0D108BD9-81ED-4DB2-BD59-A6C34878D82A}">
                    <a16:rowId xmlns:a16="http://schemas.microsoft.com/office/drawing/2014/main" val="3636421003"/>
                  </a:ext>
                </a:extLst>
              </a:tr>
              <a:tr h="305736">
                <a:tc>
                  <a:txBody>
                    <a:bodyPr/>
                    <a:lstStyle/>
                    <a:p>
                      <a:r>
                        <a:rPr lang="en-US" sz="1100" b="0" dirty="0"/>
                        <a:t>5</a:t>
                      </a:r>
                    </a:p>
                  </a:txBody>
                  <a:tcPr/>
                </a:tc>
                <a:tc>
                  <a:txBody>
                    <a:bodyPr/>
                    <a:lstStyle/>
                    <a:p>
                      <a:r>
                        <a:rPr lang="en-US" sz="1100" b="0" dirty="0"/>
                        <a:t>F</a:t>
                      </a:r>
                    </a:p>
                  </a:txBody>
                  <a:tcPr/>
                </a:tc>
                <a:tc>
                  <a:txBody>
                    <a:bodyPr/>
                    <a:lstStyle/>
                    <a:p>
                      <a:r>
                        <a:rPr lang="en-US" sz="1100" b="0" dirty="0"/>
                        <a: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T</a:t>
                      </a:r>
                    </a:p>
                  </a:txBody>
                  <a:tcPr/>
                </a:tc>
                <a:tc>
                  <a:txBody>
                    <a:bodyPr/>
                    <a:lstStyle/>
                    <a:p>
                      <a:r>
                        <a:rPr lang="en-US" sz="1100" b="0" dirty="0"/>
                        <a:t>-</a:t>
                      </a:r>
                    </a:p>
                  </a:txBody>
                  <a:tcPr/>
                </a:tc>
                <a:tc>
                  <a:txBody>
                    <a:bodyPr/>
                    <a:lstStyle/>
                    <a:p>
                      <a:r>
                        <a:rPr lang="en-US" sz="1100" b="0" dirty="0"/>
                        <a:t>-</a:t>
                      </a:r>
                    </a:p>
                  </a:txBody>
                  <a:tcPr/>
                </a:tc>
                <a:tc>
                  <a:txBody>
                    <a:bodyPr/>
                    <a:lstStyle/>
                    <a:p>
                      <a:r>
                        <a:rPr lang="en-US" sz="1100" b="0" dirty="0"/>
                        <a:t>-</a:t>
                      </a:r>
                    </a:p>
                  </a:txBody>
                  <a:tcPr/>
                </a:tc>
                <a:tc>
                  <a:txBody>
                    <a:bodyPr/>
                    <a:lstStyle/>
                    <a:p>
                      <a:endParaRPr lang="en-US" sz="1100" b="0" dirty="0"/>
                    </a:p>
                  </a:txBody>
                  <a:tcPr/>
                </a:tc>
                <a:extLst>
                  <a:ext uri="{0D108BD9-81ED-4DB2-BD59-A6C34878D82A}">
                    <a16:rowId xmlns:a16="http://schemas.microsoft.com/office/drawing/2014/main" val="1226133442"/>
                  </a:ext>
                </a:extLst>
              </a:tr>
            </a:tbl>
          </a:graphicData>
        </a:graphic>
      </p:graphicFrame>
      <p:sp>
        <p:nvSpPr>
          <p:cNvPr id="6" name="TextBox 5">
            <a:extLst>
              <a:ext uri="{FF2B5EF4-FFF2-40B4-BE49-F238E27FC236}">
                <a16:creationId xmlns:a16="http://schemas.microsoft.com/office/drawing/2014/main" id="{35BE7263-F67B-4D89-8FE0-5F56134D7EAE}"/>
              </a:ext>
            </a:extLst>
          </p:cNvPr>
          <p:cNvSpPr txBox="1"/>
          <p:nvPr/>
        </p:nvSpPr>
        <p:spPr>
          <a:xfrm>
            <a:off x="875655" y="3376872"/>
            <a:ext cx="2448106" cy="1200329"/>
          </a:xfrm>
          <a:prstGeom prst="rect">
            <a:avLst/>
          </a:prstGeom>
          <a:noFill/>
        </p:spPr>
        <p:txBody>
          <a:bodyPr wrap="none" rtlCol="0">
            <a:spAutoFit/>
          </a:bodyPr>
          <a:lstStyle/>
          <a:p>
            <a:pPr marL="192024" indent="-192024">
              <a:buFont typeface="Arial" panose="020B0604020202020204" pitchFamily="34" charset="0"/>
              <a:buChar char="•"/>
            </a:pPr>
            <a:r>
              <a:rPr lang="en-US" dirty="0"/>
              <a:t>A-Pair: not covered</a:t>
            </a:r>
          </a:p>
          <a:p>
            <a:pPr marL="192024" indent="-192024">
              <a:buFont typeface="Arial" panose="020B0604020202020204" pitchFamily="34" charset="0"/>
              <a:buChar char="•"/>
            </a:pPr>
            <a:r>
              <a:rPr lang="en-US" dirty="0"/>
              <a:t>B-Pair: not covered</a:t>
            </a:r>
          </a:p>
          <a:p>
            <a:pPr marL="192024" indent="-192024">
              <a:buFont typeface="Arial" panose="020B0604020202020204" pitchFamily="34" charset="0"/>
              <a:buChar char="•"/>
            </a:pPr>
            <a:r>
              <a:rPr lang="en-US" dirty="0"/>
              <a:t>C-Pair: not covered</a:t>
            </a:r>
          </a:p>
          <a:p>
            <a:pPr marL="192024" indent="-192024">
              <a:buFont typeface="Arial" panose="020B0604020202020204" pitchFamily="34" charset="0"/>
              <a:buChar char="•"/>
            </a:pPr>
            <a:r>
              <a:rPr lang="en-US" dirty="0"/>
              <a:t>D-Pair: covered</a:t>
            </a:r>
          </a:p>
        </p:txBody>
      </p:sp>
      <p:sp>
        <p:nvSpPr>
          <p:cNvPr id="19" name="TextBox 18">
            <a:extLst>
              <a:ext uri="{FF2B5EF4-FFF2-40B4-BE49-F238E27FC236}">
                <a16:creationId xmlns:a16="http://schemas.microsoft.com/office/drawing/2014/main" id="{1879F066-1FD1-4A05-9F11-CEBFF607A716}"/>
              </a:ext>
            </a:extLst>
          </p:cNvPr>
          <p:cNvSpPr txBox="1"/>
          <p:nvPr/>
        </p:nvSpPr>
        <p:spPr>
          <a:xfrm>
            <a:off x="3903536" y="4124284"/>
            <a:ext cx="4328108" cy="369332"/>
          </a:xfrm>
          <a:prstGeom prst="rect">
            <a:avLst/>
          </a:prstGeom>
          <a:noFill/>
        </p:spPr>
        <p:txBody>
          <a:bodyPr wrap="none" rtlCol="0">
            <a:spAutoFit/>
          </a:bodyPr>
          <a:lstStyle/>
          <a:p>
            <a:pPr marL="192024" indent="-192024">
              <a:buFont typeface="Arial" panose="020B0604020202020204" pitchFamily="34" charset="0"/>
              <a:buChar char="•"/>
            </a:pPr>
            <a:r>
              <a:rPr lang="en-US" dirty="0"/>
              <a:t>MC/DC Coverage for Expression: 25%</a:t>
            </a:r>
          </a:p>
        </p:txBody>
      </p:sp>
      <p:sp>
        <p:nvSpPr>
          <p:cNvPr id="8" name="Content Placeholder 2">
            <a:extLst>
              <a:ext uri="{FF2B5EF4-FFF2-40B4-BE49-F238E27FC236}">
                <a16:creationId xmlns:a16="http://schemas.microsoft.com/office/drawing/2014/main" id="{E9CD17EE-02C4-424E-83AD-09748D2B3000}"/>
              </a:ext>
            </a:extLst>
          </p:cNvPr>
          <p:cNvSpPr txBox="1">
            <a:spLocks/>
          </p:cNvSpPr>
          <p:nvPr/>
        </p:nvSpPr>
        <p:spPr bwMode="auto">
          <a:xfrm>
            <a:off x="293223" y="2767558"/>
            <a:ext cx="8467725" cy="976268"/>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kern="0" dirty="0"/>
              <a:t>Condition D: Independence Pair Found!</a:t>
            </a:r>
          </a:p>
          <a:p>
            <a:pPr lvl="1"/>
            <a:endParaRPr lang="en-US" kern="0" dirty="0"/>
          </a:p>
          <a:p>
            <a:pPr lvl="1"/>
            <a:endParaRPr lang="en-US" kern="0" dirty="0"/>
          </a:p>
        </p:txBody>
      </p:sp>
    </p:spTree>
    <p:extLst>
      <p:ext uri="{BB962C8B-B14F-4D97-AF65-F5344CB8AC3E}">
        <p14:creationId xmlns:p14="http://schemas.microsoft.com/office/powerpoint/2010/main" val="39953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 of LLVM MC/DC</a:t>
            </a:r>
          </a:p>
        </p:txBody>
      </p:sp>
      <p:sp>
        <p:nvSpPr>
          <p:cNvPr id="3" name="Content Placeholder 2"/>
          <p:cNvSpPr>
            <a:spLocks noGrp="1"/>
          </p:cNvSpPr>
          <p:nvPr>
            <p:ph idx="1"/>
          </p:nvPr>
        </p:nvSpPr>
        <p:spPr/>
        <p:txBody>
          <a:bodyPr/>
          <a:lstStyle/>
          <a:p>
            <a:r>
              <a:rPr lang="en-US" sz="1600" dirty="0"/>
              <a:t>Implementation is complete -- in the process of upstreaming the work!</a:t>
            </a:r>
          </a:p>
          <a:p>
            <a:pPr lvl="1"/>
            <a:r>
              <a:rPr lang="en-US" sz="1400" dirty="0"/>
              <a:t>Phabricator Review </a:t>
            </a:r>
            <a:r>
              <a:rPr lang="en-US" sz="1400" dirty="0">
                <a:hlinkClick r:id="rId3"/>
              </a:rPr>
              <a:t>https://reviews.llvm.org/D136385</a:t>
            </a:r>
            <a:endParaRPr lang="en-US" sz="1400" dirty="0"/>
          </a:p>
          <a:p>
            <a:endParaRPr lang="en-US" sz="700" i="1" dirty="0"/>
          </a:p>
          <a:p>
            <a:r>
              <a:rPr lang="en-US" sz="1600" dirty="0"/>
              <a:t>Will be included with stock </a:t>
            </a:r>
            <a:r>
              <a:rPr lang="en-US" sz="1600" dirty="0">
                <a:hlinkClick r:id="rId4"/>
              </a:rPr>
              <a:t>LLVM Source-based Code Coverage</a:t>
            </a:r>
            <a:endParaRPr lang="en-US" sz="1600" dirty="0"/>
          </a:p>
          <a:p>
            <a:pPr lvl="1"/>
            <a:r>
              <a:rPr lang="en-US" sz="1400" dirty="0"/>
              <a:t>But enabled in clang via command-line option</a:t>
            </a:r>
          </a:p>
          <a:p>
            <a:pPr lvl="1"/>
            <a:r>
              <a:rPr lang="en-US" sz="1200" dirty="0">
                <a:latin typeface="Consolas" panose="020B0609020204030204" pitchFamily="49" charset="0"/>
              </a:rPr>
              <a:t>clang –</a:t>
            </a:r>
            <a:r>
              <a:rPr lang="en-US" sz="1200" dirty="0" err="1">
                <a:latin typeface="Consolas" panose="020B0609020204030204" pitchFamily="49" charset="0"/>
              </a:rPr>
              <a:t>fprofile</a:t>
            </a:r>
            <a:r>
              <a:rPr lang="en-US" sz="1200" dirty="0">
                <a:latin typeface="Consolas" panose="020B0609020204030204" pitchFamily="49" charset="0"/>
              </a:rPr>
              <a:t>-</a:t>
            </a:r>
            <a:r>
              <a:rPr lang="en-US" sz="1200" dirty="0" err="1">
                <a:latin typeface="Consolas" panose="020B0609020204030204" pitchFamily="49" charset="0"/>
              </a:rPr>
              <a:t>instr</a:t>
            </a:r>
            <a:r>
              <a:rPr lang="en-US" sz="1200" dirty="0">
                <a:latin typeface="Consolas" panose="020B0609020204030204" pitchFamily="49" charset="0"/>
              </a:rPr>
              <a:t>-generate –</a:t>
            </a:r>
            <a:r>
              <a:rPr lang="en-US" sz="1200" dirty="0" err="1">
                <a:latin typeface="Consolas" panose="020B0609020204030204" pitchFamily="49" charset="0"/>
              </a:rPr>
              <a:t>fcoverage</a:t>
            </a:r>
            <a:r>
              <a:rPr lang="en-US" sz="1200" dirty="0">
                <a:latin typeface="Consolas" panose="020B0609020204030204" pitchFamily="49" charset="0"/>
              </a:rPr>
              <a:t>-mapping </a:t>
            </a:r>
            <a:r>
              <a:rPr lang="en-US" sz="1200" b="1" dirty="0">
                <a:latin typeface="Consolas" panose="020B0609020204030204" pitchFamily="49" charset="0"/>
              </a:rPr>
              <a:t>–</a:t>
            </a:r>
            <a:r>
              <a:rPr lang="en-US" sz="1200" b="1" dirty="0" err="1">
                <a:latin typeface="Consolas" panose="020B0609020204030204" pitchFamily="49" charset="0"/>
              </a:rPr>
              <a:t>fmcdc</a:t>
            </a:r>
            <a:r>
              <a:rPr lang="en-US" sz="1200" b="1" dirty="0">
                <a:latin typeface="Consolas" panose="020B0609020204030204" pitchFamily="49" charset="0"/>
              </a:rPr>
              <a:t> </a:t>
            </a:r>
            <a:r>
              <a:rPr lang="en-US" sz="1200" dirty="0">
                <a:latin typeface="Consolas" panose="020B0609020204030204" pitchFamily="49" charset="0"/>
              </a:rPr>
              <a:t>foo.cc –o foo</a:t>
            </a:r>
          </a:p>
          <a:p>
            <a:endParaRPr lang="en-US" sz="700" dirty="0"/>
          </a:p>
          <a:p>
            <a:r>
              <a:rPr lang="en-US" sz="1600" dirty="0"/>
              <a:t>A lot of ways to improve MC/DC and Branch Coverage!  Want to be involved?</a:t>
            </a:r>
          </a:p>
          <a:p>
            <a:pPr lvl="1"/>
            <a:r>
              <a:rPr lang="en-US" sz="1400" dirty="0"/>
              <a:t>Contact me! </a:t>
            </a:r>
            <a:r>
              <a:rPr lang="en-US" sz="1400" dirty="0">
                <a:hlinkClick r:id="rId5"/>
              </a:rPr>
              <a:t>a-phipps@ti.com</a:t>
            </a:r>
            <a:endParaRPr lang="en-US" sz="1400" dirty="0"/>
          </a:p>
          <a:p>
            <a:endParaRPr lang="en-US" sz="700" dirty="0"/>
          </a:p>
          <a:p>
            <a:r>
              <a:rPr lang="en-US" sz="1600" dirty="0"/>
              <a:t>2020 Branch Coverage Presentation</a:t>
            </a:r>
          </a:p>
          <a:p>
            <a:pPr lvl="1"/>
            <a:r>
              <a:rPr lang="en-US" sz="1400" dirty="0">
                <a:hlinkClick r:id="rId6"/>
              </a:rPr>
              <a:t>https://www.youtube.com/watch?v=H1hvtJPGWNQ</a:t>
            </a:r>
            <a:endParaRPr lang="en-US" sz="1400" dirty="0"/>
          </a:p>
          <a:p>
            <a:pPr marL="0" indent="0">
              <a:buNone/>
            </a:pPr>
            <a:endParaRPr lang="en-US" sz="700" dirty="0"/>
          </a:p>
        </p:txBody>
      </p:sp>
      <p:sp>
        <p:nvSpPr>
          <p:cNvPr id="4" name="Slide Number Placeholder 3"/>
          <p:cNvSpPr>
            <a:spLocks noGrp="1"/>
          </p:cNvSpPr>
          <p:nvPr>
            <p:ph type="sldNum" sz="quarter" idx="10"/>
          </p:nvPr>
        </p:nvSpPr>
        <p:spPr/>
        <p:txBody>
          <a:bodyPr/>
          <a:lstStyle/>
          <a:p>
            <a:pPr>
              <a:defRPr/>
            </a:pPr>
            <a:fld id="{2B97888F-6AF7-4263-B69D-592D8C33BAC7}" type="slidenum">
              <a:rPr lang="en-US" smtClean="0"/>
              <a:pPr>
                <a:defRPr/>
              </a:pPr>
              <a:t>29</a:t>
            </a:fld>
            <a:endParaRPr lang="en-US"/>
          </a:p>
        </p:txBody>
      </p:sp>
    </p:spTree>
    <p:extLst>
      <p:ext uri="{BB962C8B-B14F-4D97-AF65-F5344CB8AC3E}">
        <p14:creationId xmlns:p14="http://schemas.microsoft.com/office/powerpoint/2010/main" val="375775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LLVM Coverage Visualization</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3</a:t>
            </a:fld>
            <a:endParaRPr lang="en-US"/>
          </a:p>
        </p:txBody>
      </p:sp>
      <p:sp>
        <p:nvSpPr>
          <p:cNvPr id="10" name="Content Placeholder 2">
            <a:extLst>
              <a:ext uri="{FF2B5EF4-FFF2-40B4-BE49-F238E27FC236}">
                <a16:creationId xmlns:a16="http://schemas.microsoft.com/office/drawing/2014/main" id="{E89DC37B-8BFD-934D-AB5E-BF64C3AB4442}"/>
              </a:ext>
            </a:extLst>
          </p:cNvPr>
          <p:cNvSpPr txBox="1">
            <a:spLocks/>
          </p:cNvSpPr>
          <p:nvPr/>
        </p:nvSpPr>
        <p:spPr bwMode="auto">
          <a:xfrm>
            <a:off x="481736" y="748634"/>
            <a:ext cx="4329976" cy="452644"/>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dirty="0"/>
              <a:t>LLVM Coverage Utility (</a:t>
            </a:r>
            <a:r>
              <a:rPr lang="en-US" dirty="0" err="1"/>
              <a:t>llvm-cov</a:t>
            </a:r>
            <a:r>
              <a:rPr lang="en-US" dirty="0"/>
              <a:t>)</a:t>
            </a:r>
          </a:p>
        </p:txBody>
      </p:sp>
      <p:pic>
        <p:nvPicPr>
          <p:cNvPr id="9" name="Picture 2" descr="C:\Users\a0216276\Desktop\LLVMDev\TechTalk\llvm_re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14" y="2730154"/>
            <a:ext cx="7219950" cy="197167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811687" y="1162682"/>
            <a:ext cx="4333875" cy="1466672"/>
            <a:chOff x="4575751" y="1010006"/>
            <a:chExt cx="4333875" cy="1466672"/>
          </a:xfrm>
        </p:grpSpPr>
        <p:pic>
          <p:nvPicPr>
            <p:cNvPr id="14" name="Picture 3" descr="C:\Users\a0216276\Desktop\LLVMDev\TechTalk\llvmhtml_br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277" y="1010006"/>
              <a:ext cx="420052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a0216276\Desktop\LLVMDev\TechTalk\llvmhtml_b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751" y="1162228"/>
              <a:ext cx="4333875" cy="13144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6665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sz="800" dirty="0"/>
          </a:p>
          <a:p>
            <a:pPr marL="0" indent="0">
              <a:buNone/>
            </a:pPr>
            <a:r>
              <a:rPr lang="en-US" sz="3600" dirty="0"/>
              <a:t>Thank you!</a:t>
            </a:r>
          </a:p>
          <a:p>
            <a:endParaRPr lang="en-US" dirty="0"/>
          </a:p>
          <a:p>
            <a:r>
              <a:rPr lang="en-US" dirty="0"/>
              <a:t>Acknowledgements</a:t>
            </a:r>
          </a:p>
          <a:p>
            <a:pPr lvl="1"/>
            <a:r>
              <a:rPr lang="en-US" dirty="0"/>
              <a:t>Vedant Kumar, Apple</a:t>
            </a:r>
          </a:p>
        </p:txBody>
      </p:sp>
      <p:sp>
        <p:nvSpPr>
          <p:cNvPr id="4" name="Slide Number Placeholder 3"/>
          <p:cNvSpPr>
            <a:spLocks noGrp="1"/>
          </p:cNvSpPr>
          <p:nvPr>
            <p:ph type="sldNum" sz="quarter" idx="10"/>
          </p:nvPr>
        </p:nvSpPr>
        <p:spPr/>
        <p:txBody>
          <a:bodyPr/>
          <a:lstStyle/>
          <a:p>
            <a:pPr>
              <a:defRPr/>
            </a:pPr>
            <a:fld id="{2B97888F-6AF7-4263-B69D-592D8C33BAC7}" type="slidenum">
              <a:rPr lang="en-US" smtClean="0"/>
              <a:pPr>
                <a:defRPr/>
              </a:pPr>
              <a:t>30</a:t>
            </a:fld>
            <a:endParaRPr lang="en-US"/>
          </a:p>
        </p:txBody>
      </p:sp>
    </p:spTree>
    <p:extLst>
      <p:ext uri="{BB962C8B-B14F-4D97-AF65-F5344CB8AC3E}">
        <p14:creationId xmlns:p14="http://schemas.microsoft.com/office/powerpoint/2010/main" val="328371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What is Branch Coverage?</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a:xfrm>
            <a:off x="333378" y="786357"/>
            <a:ext cx="8442322" cy="1737601"/>
          </a:xfrm>
        </p:spPr>
        <p:txBody>
          <a:bodyPr/>
          <a:lstStyle/>
          <a:p>
            <a:r>
              <a:rPr lang="en-US" sz="1200" b="1" dirty="0"/>
              <a:t>Condition</a:t>
            </a:r>
          </a:p>
          <a:p>
            <a:pPr lvl="1"/>
            <a:r>
              <a:rPr lang="en-US" sz="1100" dirty="0"/>
              <a:t>A leaf-level </a:t>
            </a:r>
            <a:r>
              <a:rPr lang="en-US" sz="1100" dirty="0" err="1"/>
              <a:t>boolean</a:t>
            </a:r>
            <a:r>
              <a:rPr lang="en-US" sz="1100" dirty="0"/>
              <a:t> expression (cannot be broken down into simpler </a:t>
            </a:r>
            <a:r>
              <a:rPr lang="en-US" sz="1100" dirty="0" err="1"/>
              <a:t>boolean</a:t>
            </a:r>
            <a:r>
              <a:rPr lang="en-US" sz="1100" dirty="0"/>
              <a:t> </a:t>
            </a:r>
            <a:r>
              <a:rPr lang="en-US" sz="1100" dirty="0" err="1"/>
              <a:t>exprs</a:t>
            </a:r>
            <a:r>
              <a:rPr lang="en-US" sz="1100" dirty="0"/>
              <a:t>)</a:t>
            </a:r>
          </a:p>
          <a:p>
            <a:pPr lvl="2"/>
            <a:r>
              <a:rPr lang="en-US" sz="1050" dirty="0"/>
              <a:t>if (x == 2) …</a:t>
            </a:r>
          </a:p>
          <a:p>
            <a:pPr lvl="2"/>
            <a:r>
              <a:rPr lang="en-US" sz="1050" dirty="0"/>
              <a:t>A condition yields a Branch that evaluates to either </a:t>
            </a:r>
            <a:r>
              <a:rPr lang="en-US" sz="1050" i="1" dirty="0"/>
              <a:t>true</a:t>
            </a:r>
            <a:r>
              <a:rPr lang="en-US" sz="1050" dirty="0"/>
              <a:t> or </a:t>
            </a:r>
            <a:r>
              <a:rPr lang="en-US" sz="1050" i="1" dirty="0"/>
              <a:t>false</a:t>
            </a:r>
          </a:p>
          <a:p>
            <a:r>
              <a:rPr lang="en-US" sz="1200" b="1" dirty="0"/>
              <a:t>Decision</a:t>
            </a:r>
          </a:p>
          <a:p>
            <a:pPr lvl="1"/>
            <a:r>
              <a:rPr lang="en-US" sz="1100" dirty="0"/>
              <a:t>A </a:t>
            </a:r>
            <a:r>
              <a:rPr lang="en-US" sz="1100" dirty="0" err="1"/>
              <a:t>boolean</a:t>
            </a:r>
            <a:r>
              <a:rPr lang="en-US" sz="1100" dirty="0"/>
              <a:t> expression composed of conditions and zero or more logical operators</a:t>
            </a:r>
          </a:p>
          <a:p>
            <a:pPr lvl="2"/>
            <a:r>
              <a:rPr lang="en-US" sz="1050" dirty="0"/>
              <a:t>if ((x == 2) &amp;&amp; (y == 4)) …</a:t>
            </a:r>
          </a:p>
          <a:p>
            <a:pPr lvl="1"/>
            <a:r>
              <a:rPr lang="en-US" sz="1100" dirty="0"/>
              <a:t>A </a:t>
            </a:r>
            <a:r>
              <a:rPr lang="en-US" sz="1100" i="1" dirty="0"/>
              <a:t>decision</a:t>
            </a:r>
            <a:r>
              <a:rPr lang="en-US" sz="1100" dirty="0"/>
              <a:t> without a logical operator is a </a:t>
            </a:r>
            <a:r>
              <a:rPr lang="en-US" sz="1100" i="1" dirty="0"/>
              <a:t>condition</a:t>
            </a:r>
          </a:p>
          <a:p>
            <a:pPr marL="0" indent="0">
              <a:buNone/>
            </a:pPr>
            <a:endParaRPr lang="en-US" sz="100" b="1" dirty="0"/>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4</a:t>
            </a:fld>
            <a:endParaRPr lang="en-US"/>
          </a:p>
        </p:txBody>
      </p:sp>
      <p:sp>
        <p:nvSpPr>
          <p:cNvPr id="8" name="TextBox 7">
            <a:extLst>
              <a:ext uri="{FF2B5EF4-FFF2-40B4-BE49-F238E27FC236}">
                <a16:creationId xmlns:a16="http://schemas.microsoft.com/office/drawing/2014/main" id="{12DE21D7-FB40-4905-A19E-848A991D040B}"/>
              </a:ext>
            </a:extLst>
          </p:cNvPr>
          <p:cNvSpPr txBox="1"/>
          <p:nvPr/>
        </p:nvSpPr>
        <p:spPr>
          <a:xfrm>
            <a:off x="304673" y="2806155"/>
            <a:ext cx="4078710" cy="646331"/>
          </a:xfrm>
          <a:prstGeom prst="rect">
            <a:avLst/>
          </a:prstGeom>
          <a:noFill/>
        </p:spPr>
        <p:txBody>
          <a:bodyPr wrap="square" rtlCol="0">
            <a:spAutoFit/>
          </a:bodyPr>
          <a:lstStyle/>
          <a:p>
            <a:pPr marL="192024" indent="-192024">
              <a:buFont typeface="Arial" panose="020B0604020202020204" pitchFamily="34" charset="0"/>
              <a:buChar char="•"/>
            </a:pPr>
            <a:r>
              <a:rPr lang="en-US" sz="1200" b="1" dirty="0"/>
              <a:t>LLVM Branch Coverage </a:t>
            </a:r>
            <a:r>
              <a:rPr lang="en-US" sz="1200" dirty="0"/>
              <a:t>provides a measurement of Condition </a:t>
            </a:r>
            <a:r>
              <a:rPr lang="en-US" sz="1200" i="1" dirty="0"/>
              <a:t>outcomes</a:t>
            </a:r>
            <a:r>
              <a:rPr lang="en-US" sz="1200" dirty="0"/>
              <a:t>. i.e. whether </a:t>
            </a:r>
            <a:r>
              <a:rPr lang="en-US" sz="1200" i="1" dirty="0"/>
              <a:t>conditions</a:t>
            </a:r>
            <a:r>
              <a:rPr lang="en-US" sz="1200" dirty="0"/>
              <a:t> evaluate to both </a:t>
            </a:r>
            <a:r>
              <a:rPr lang="en-US" sz="1200" i="1" dirty="0"/>
              <a:t>true</a:t>
            </a:r>
            <a:r>
              <a:rPr lang="en-US" sz="1200" dirty="0"/>
              <a:t> and </a:t>
            </a:r>
            <a:r>
              <a:rPr lang="en-US" sz="1200" i="1" dirty="0"/>
              <a:t>false</a:t>
            </a:r>
          </a:p>
        </p:txBody>
      </p:sp>
      <p:sp>
        <p:nvSpPr>
          <p:cNvPr id="9" name="TextBox 8">
            <a:extLst>
              <a:ext uri="{FF2B5EF4-FFF2-40B4-BE49-F238E27FC236}">
                <a16:creationId xmlns:a16="http://schemas.microsoft.com/office/drawing/2014/main" id="{E46C8AAE-207C-4590-8C9A-4C6066A80586}"/>
              </a:ext>
            </a:extLst>
          </p:cNvPr>
          <p:cNvSpPr txBox="1"/>
          <p:nvPr/>
        </p:nvSpPr>
        <p:spPr>
          <a:xfrm>
            <a:off x="4760619" y="2766947"/>
            <a:ext cx="3572180" cy="1631216"/>
          </a:xfrm>
          <a:prstGeom prst="rect">
            <a:avLst/>
          </a:prstGeom>
          <a:noFill/>
          <a:ln>
            <a:solidFill>
              <a:schemeClr val="tx1"/>
            </a:solidFill>
          </a:ln>
        </p:spPr>
        <p:txBody>
          <a:bodyPr wrap="square" rtlCol="0">
            <a:spAutoFit/>
          </a:bodyPr>
          <a:lstStyle/>
          <a:p>
            <a:r>
              <a:rPr lang="en-US" sz="1000" dirty="0">
                <a:latin typeface="Consolas" panose="020B0609020204030204" pitchFamily="49" charset="0"/>
              </a:rPr>
              <a:t>    9|      2|bool foo (</a:t>
            </a:r>
            <a:r>
              <a:rPr lang="en-US" sz="1000" dirty="0" err="1">
                <a:latin typeface="Consolas" panose="020B0609020204030204" pitchFamily="49" charset="0"/>
              </a:rPr>
              <a:t>int</a:t>
            </a:r>
            <a:r>
              <a:rPr lang="en-US" sz="1000" dirty="0">
                <a:latin typeface="Consolas" panose="020B0609020204030204" pitchFamily="49" charset="0"/>
              </a:rPr>
              <a:t> x, </a:t>
            </a:r>
            <a:r>
              <a:rPr lang="en-US" sz="1000" dirty="0" err="1">
                <a:latin typeface="Consolas" panose="020B0609020204030204" pitchFamily="49" charset="0"/>
              </a:rPr>
              <a:t>int</a:t>
            </a:r>
            <a:r>
              <a:rPr lang="en-US" sz="1000" dirty="0">
                <a:latin typeface="Consolas" panose="020B0609020204030204" pitchFamily="49" charset="0"/>
              </a:rPr>
              <a:t> y) {</a:t>
            </a:r>
          </a:p>
          <a:p>
            <a:r>
              <a:rPr lang="en-US" sz="1000" dirty="0">
                <a:latin typeface="Consolas" panose="020B0609020204030204" pitchFamily="49" charset="0"/>
              </a:rPr>
              <a:t>   10|      2|  </a:t>
            </a:r>
            <a:r>
              <a:rPr lang="en-US" sz="1000" b="1" dirty="0">
                <a:latin typeface="Consolas" panose="020B0609020204030204" pitchFamily="49" charset="0"/>
              </a:rPr>
              <a:t>if </a:t>
            </a:r>
            <a:r>
              <a:rPr lang="en-US" sz="1000" b="1" dirty="0">
                <a:highlight>
                  <a:srgbClr val="FFFF00"/>
                </a:highlight>
                <a:latin typeface="Consolas" panose="020B0609020204030204" pitchFamily="49" charset="0"/>
              </a:rPr>
              <a:t>((x &gt; 0) &amp;&amp; (y &gt; 0))</a:t>
            </a:r>
          </a:p>
          <a:p>
            <a:r>
              <a:rPr lang="en-US" sz="1000" dirty="0">
                <a:latin typeface="Consolas" panose="020B0609020204030204" pitchFamily="49" charset="0"/>
              </a:rPr>
              <a:t>  ------------------</a:t>
            </a:r>
          </a:p>
          <a:p>
            <a:r>
              <a:rPr lang="en-US" sz="1000" dirty="0">
                <a:latin typeface="Consolas" panose="020B0609020204030204" pitchFamily="49" charset="0"/>
              </a:rPr>
              <a:t>  |  </a:t>
            </a:r>
            <a:r>
              <a:rPr lang="en-US" sz="1000" b="1" dirty="0">
                <a:highlight>
                  <a:srgbClr val="FFFF00"/>
                </a:highlight>
                <a:latin typeface="Consolas" panose="020B0609020204030204" pitchFamily="49" charset="0"/>
              </a:rPr>
              <a:t>Branch (10:7): [True: 1, False: 1]</a:t>
            </a:r>
          </a:p>
          <a:p>
            <a:r>
              <a:rPr lang="en-US" sz="1000" dirty="0">
                <a:latin typeface="Consolas" panose="020B0609020204030204" pitchFamily="49" charset="0"/>
              </a:rPr>
              <a:t>  |  </a:t>
            </a:r>
            <a:r>
              <a:rPr lang="en-US" sz="1000" b="1" dirty="0">
                <a:highlight>
                  <a:srgbClr val="FFFF00"/>
                </a:highlight>
                <a:latin typeface="Consolas" panose="020B0609020204030204" pitchFamily="49" charset="0"/>
              </a:rPr>
              <a:t>Branch (10:18): [True: 0, False: 1]</a:t>
            </a:r>
          </a:p>
          <a:p>
            <a:r>
              <a:rPr lang="en-US" sz="1000" dirty="0">
                <a:latin typeface="Consolas" panose="020B0609020204030204" pitchFamily="49" charset="0"/>
              </a:rPr>
              <a:t>  ------------------</a:t>
            </a:r>
          </a:p>
          <a:p>
            <a:r>
              <a:rPr lang="en-US" sz="1000" dirty="0">
                <a:latin typeface="Consolas" panose="020B0609020204030204" pitchFamily="49" charset="0"/>
              </a:rPr>
              <a:t>   11|      0|    return true;</a:t>
            </a:r>
          </a:p>
          <a:p>
            <a:r>
              <a:rPr lang="en-US" sz="1000" dirty="0">
                <a:latin typeface="Consolas" panose="020B0609020204030204" pitchFamily="49" charset="0"/>
              </a:rPr>
              <a:t>   12|      2|</a:t>
            </a:r>
          </a:p>
          <a:p>
            <a:r>
              <a:rPr lang="en-US" sz="1000" dirty="0">
                <a:latin typeface="Consolas" panose="020B0609020204030204" pitchFamily="49" charset="0"/>
              </a:rPr>
              <a:t>   13|      2|  return false;</a:t>
            </a:r>
          </a:p>
          <a:p>
            <a:r>
              <a:rPr lang="en-US" sz="1000" dirty="0">
                <a:latin typeface="Consolas" panose="020B0609020204030204" pitchFamily="49" charset="0"/>
              </a:rPr>
              <a:t>   14|      2|}</a:t>
            </a:r>
          </a:p>
        </p:txBody>
      </p:sp>
    </p:spTree>
    <p:extLst>
      <p:ext uri="{BB962C8B-B14F-4D97-AF65-F5344CB8AC3E}">
        <p14:creationId xmlns:p14="http://schemas.microsoft.com/office/powerpoint/2010/main" val="29598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The Limits of Branch Coverage</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a:xfrm>
            <a:off x="333378" y="786357"/>
            <a:ext cx="7557009" cy="1163585"/>
          </a:xfrm>
        </p:spPr>
        <p:txBody>
          <a:bodyPr/>
          <a:lstStyle/>
          <a:p>
            <a:pPr marL="0" indent="0">
              <a:spcBef>
                <a:spcPts val="0"/>
              </a:spcBef>
              <a:buNone/>
            </a:pPr>
            <a:r>
              <a:rPr lang="en-US" sz="1200" dirty="0">
                <a:latin typeface="Consolas" panose="020B0609020204030204" pitchFamily="49" charset="0"/>
              </a:rPr>
              <a:t>bool test(bool A, bool B, bool C, bool D) {</a:t>
            </a:r>
          </a:p>
          <a:p>
            <a:pPr marL="0" indent="0">
              <a:spcBef>
                <a:spcPts val="0"/>
              </a:spcBef>
              <a:buNone/>
            </a:pPr>
            <a:r>
              <a:rPr lang="en-US" sz="1200" dirty="0">
                <a:latin typeface="Consolas" panose="020B0609020204030204" pitchFamily="49" charset="0"/>
              </a:rPr>
              <a:t>  return </a:t>
            </a:r>
            <a:r>
              <a:rPr lang="en-US" sz="1200" b="1" dirty="0">
                <a:latin typeface="Consolas" panose="020B0609020204030204" pitchFamily="49" charset="0"/>
              </a:rPr>
              <a:t>(A &amp;&amp; B) || C;</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a:t>
            </a:r>
          </a:p>
          <a:p>
            <a:r>
              <a:rPr lang="en-US" sz="1600" dirty="0"/>
              <a:t>When testing, how can we know that we’ve covered all critical paths?</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5</a:t>
            </a:fld>
            <a:endParaRPr lang="en-US"/>
          </a:p>
        </p:txBody>
      </p:sp>
      <p:graphicFrame>
        <p:nvGraphicFramePr>
          <p:cNvPr id="21" name="Table 20">
            <a:extLst>
              <a:ext uri="{FF2B5EF4-FFF2-40B4-BE49-F238E27FC236}">
                <a16:creationId xmlns:a16="http://schemas.microsoft.com/office/drawing/2014/main" id="{8CC95103-0D42-43BC-9EB3-FC36B764E8DF}"/>
              </a:ext>
            </a:extLst>
          </p:cNvPr>
          <p:cNvGraphicFramePr>
            <a:graphicFrameLocks noGrp="1"/>
          </p:cNvGraphicFramePr>
          <p:nvPr>
            <p:extLst>
              <p:ext uri="{D42A27DB-BD31-4B8C-83A1-F6EECF244321}">
                <p14:modId xmlns:p14="http://schemas.microsoft.com/office/powerpoint/2010/main" val="2364608618"/>
              </p:ext>
            </p:extLst>
          </p:nvPr>
        </p:nvGraphicFramePr>
        <p:xfrm>
          <a:off x="620590" y="1912721"/>
          <a:ext cx="3901440" cy="2225040"/>
        </p:xfrm>
        <a:graphic>
          <a:graphicData uri="http://schemas.openxmlformats.org/drawingml/2006/table">
            <a:tbl>
              <a:tblPr firstRow="1" bandRow="1">
                <a:tableStyleId>{5C22544A-7EE6-4342-B048-85BDC9FD1C3A}</a:tableStyleId>
              </a:tblPr>
              <a:tblGrid>
                <a:gridCol w="975360">
                  <a:extLst>
                    <a:ext uri="{9D8B030D-6E8A-4147-A177-3AD203B41FA5}">
                      <a16:colId xmlns:a16="http://schemas.microsoft.com/office/drawing/2014/main" val="2260848868"/>
                    </a:ext>
                  </a:extLst>
                </a:gridCol>
                <a:gridCol w="975360">
                  <a:extLst>
                    <a:ext uri="{9D8B030D-6E8A-4147-A177-3AD203B41FA5}">
                      <a16:colId xmlns:a16="http://schemas.microsoft.com/office/drawing/2014/main" val="1117134721"/>
                    </a:ext>
                  </a:extLst>
                </a:gridCol>
                <a:gridCol w="975360">
                  <a:extLst>
                    <a:ext uri="{9D8B030D-6E8A-4147-A177-3AD203B41FA5}">
                      <a16:colId xmlns:a16="http://schemas.microsoft.com/office/drawing/2014/main" val="1396848186"/>
                    </a:ext>
                  </a:extLst>
                </a:gridCol>
                <a:gridCol w="975360">
                  <a:extLst>
                    <a:ext uri="{9D8B030D-6E8A-4147-A177-3AD203B41FA5}">
                      <a16:colId xmlns:a16="http://schemas.microsoft.com/office/drawing/2014/main" val="1089449396"/>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Result</a:t>
                      </a:r>
                    </a:p>
                  </a:txBody>
                  <a:tcPr/>
                </a:tc>
                <a:extLst>
                  <a:ext uri="{0D108BD9-81ED-4DB2-BD59-A6C34878D82A}">
                    <a16:rowId xmlns:a16="http://schemas.microsoft.com/office/drawing/2014/main" val="1716155176"/>
                  </a:ext>
                </a:extLst>
              </a:tr>
              <a:tr h="370840">
                <a:tc>
                  <a:txBody>
                    <a:bodyPr/>
                    <a:lstStyle/>
                    <a:p>
                      <a:r>
                        <a:rPr lang="en-US" dirty="0"/>
                        <a:t>F</a:t>
                      </a:r>
                    </a:p>
                  </a:txBody>
                  <a:tcPr/>
                </a:tc>
                <a:tc>
                  <a:txBody>
                    <a:bodyPr/>
                    <a:lstStyle/>
                    <a:p>
                      <a:r>
                        <a:rPr lang="en-US" dirty="0"/>
                        <a: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111537782"/>
                  </a:ext>
                </a:extLst>
              </a:tr>
              <a:tr h="370840">
                <a:tc>
                  <a:txBody>
                    <a:bodyPr/>
                    <a:lstStyle/>
                    <a:p>
                      <a:r>
                        <a:rPr lang="en-US" dirty="0"/>
                        <a:t>F</a:t>
                      </a:r>
                    </a:p>
                  </a:txBody>
                  <a:tcPr/>
                </a:tc>
                <a:tc>
                  <a:txBody>
                    <a:bodyPr/>
                    <a:lstStyle/>
                    <a:p>
                      <a:r>
                        <a:rPr lang="en-US" dirty="0"/>
                        <a: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2643155363"/>
                  </a:ext>
                </a:extLst>
              </a:tr>
              <a:tr h="370840">
                <a:tc>
                  <a:txBody>
                    <a:bodyPr/>
                    <a:lstStyle/>
                    <a:p>
                      <a:r>
                        <a:rPr lang="en-US" dirty="0"/>
                        <a:t>T</a:t>
                      </a:r>
                    </a:p>
                  </a:txBody>
                  <a:tcPr/>
                </a:tc>
                <a:tc>
                  <a:txBody>
                    <a:bodyPr/>
                    <a:lstStyle/>
                    <a:p>
                      <a:r>
                        <a:rPr lang="en-US" dirty="0"/>
                        <a:t>T</a:t>
                      </a:r>
                    </a:p>
                  </a:txBody>
                  <a:tcPr/>
                </a:tc>
                <a:tc>
                  <a:txBody>
                    <a:bodyPr/>
                    <a:lstStyle/>
                    <a:p>
                      <a:r>
                        <a:rPr lang="en-US" dirty="0"/>
                        <a:t>-</a:t>
                      </a:r>
                    </a:p>
                  </a:txBody>
                  <a:tcPr/>
                </a:tc>
                <a:tc>
                  <a:txBody>
                    <a:bodyPr/>
                    <a:lstStyle/>
                    <a:p>
                      <a:r>
                        <a:rPr lang="en-US" dirty="0"/>
                        <a:t>T</a:t>
                      </a:r>
                    </a:p>
                  </a:txBody>
                  <a:tcPr/>
                </a:tc>
                <a:extLst>
                  <a:ext uri="{0D108BD9-81ED-4DB2-BD59-A6C34878D82A}">
                    <a16:rowId xmlns:a16="http://schemas.microsoft.com/office/drawing/2014/main" val="3842706580"/>
                  </a:ext>
                </a:extLst>
              </a:tr>
              <a:tr h="370840">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636421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574055116"/>
                  </a:ext>
                </a:extLst>
              </a:tr>
            </a:tbl>
          </a:graphicData>
        </a:graphic>
      </p:graphicFrame>
      <p:grpSp>
        <p:nvGrpSpPr>
          <p:cNvPr id="6" name="Group 5">
            <a:extLst>
              <a:ext uri="{FF2B5EF4-FFF2-40B4-BE49-F238E27FC236}">
                <a16:creationId xmlns:a16="http://schemas.microsoft.com/office/drawing/2014/main" id="{C9F4DB3F-FF4D-4624-AB34-CD2E59F1F3AE}"/>
              </a:ext>
            </a:extLst>
          </p:cNvPr>
          <p:cNvGrpSpPr/>
          <p:nvPr/>
        </p:nvGrpSpPr>
        <p:grpSpPr>
          <a:xfrm>
            <a:off x="5839235" y="2319277"/>
            <a:ext cx="2172092" cy="1596730"/>
            <a:chOff x="5839235" y="2319277"/>
            <a:chExt cx="2172092" cy="1596730"/>
          </a:xfrm>
        </p:grpSpPr>
        <p:sp>
          <p:nvSpPr>
            <p:cNvPr id="46" name="TextBox 45">
              <a:extLst>
                <a:ext uri="{FF2B5EF4-FFF2-40B4-BE49-F238E27FC236}">
                  <a16:creationId xmlns:a16="http://schemas.microsoft.com/office/drawing/2014/main" id="{D321D643-6B71-4FB8-8ADF-DF538D8B4C9D}"/>
                </a:ext>
              </a:extLst>
            </p:cNvPr>
            <p:cNvSpPr txBox="1"/>
            <p:nvPr/>
          </p:nvSpPr>
          <p:spPr>
            <a:xfrm>
              <a:off x="6223891" y="2319277"/>
              <a:ext cx="482824" cy="215444"/>
            </a:xfrm>
            <a:prstGeom prst="rect">
              <a:avLst/>
            </a:prstGeom>
            <a:noFill/>
          </p:spPr>
          <p:txBody>
            <a:bodyPr wrap="none" rtlCol="0">
              <a:spAutoFit/>
            </a:bodyPr>
            <a:lstStyle/>
            <a:p>
              <a:r>
                <a:rPr lang="en-US" sz="800" dirty="0"/>
                <a:t>True:2</a:t>
              </a:r>
            </a:p>
          </p:txBody>
        </p:sp>
        <p:sp>
          <p:nvSpPr>
            <p:cNvPr id="47" name="TextBox 46">
              <a:extLst>
                <a:ext uri="{FF2B5EF4-FFF2-40B4-BE49-F238E27FC236}">
                  <a16:creationId xmlns:a16="http://schemas.microsoft.com/office/drawing/2014/main" id="{36AF25EF-4284-449F-8C87-3589F37C6595}"/>
                </a:ext>
              </a:extLst>
            </p:cNvPr>
            <p:cNvSpPr txBox="1"/>
            <p:nvPr/>
          </p:nvSpPr>
          <p:spPr>
            <a:xfrm>
              <a:off x="5839235" y="3076534"/>
              <a:ext cx="532949" cy="215444"/>
            </a:xfrm>
            <a:prstGeom prst="rect">
              <a:avLst/>
            </a:prstGeom>
            <a:noFill/>
          </p:spPr>
          <p:txBody>
            <a:bodyPr wrap="square" rtlCol="0">
              <a:spAutoFit/>
            </a:bodyPr>
            <a:lstStyle/>
            <a:p>
              <a:r>
                <a:rPr lang="en-US" sz="800" dirty="0"/>
                <a:t>True:1</a:t>
              </a:r>
            </a:p>
          </p:txBody>
        </p:sp>
        <p:sp>
          <p:nvSpPr>
            <p:cNvPr id="48" name="TextBox 47">
              <a:extLst>
                <a:ext uri="{FF2B5EF4-FFF2-40B4-BE49-F238E27FC236}">
                  <a16:creationId xmlns:a16="http://schemas.microsoft.com/office/drawing/2014/main" id="{8D14E35A-5261-4657-A54E-C733ECE6524F}"/>
                </a:ext>
              </a:extLst>
            </p:cNvPr>
            <p:cNvSpPr txBox="1"/>
            <p:nvPr/>
          </p:nvSpPr>
          <p:spPr>
            <a:xfrm>
              <a:off x="6849205" y="3700563"/>
              <a:ext cx="482824" cy="215444"/>
            </a:xfrm>
            <a:prstGeom prst="rect">
              <a:avLst/>
            </a:prstGeom>
            <a:noFill/>
          </p:spPr>
          <p:txBody>
            <a:bodyPr wrap="none" rtlCol="0">
              <a:spAutoFit/>
            </a:bodyPr>
            <a:lstStyle/>
            <a:p>
              <a:r>
                <a:rPr lang="en-US" sz="800" dirty="0"/>
                <a:t>True:1</a:t>
              </a:r>
            </a:p>
          </p:txBody>
        </p:sp>
        <p:sp>
          <p:nvSpPr>
            <p:cNvPr id="49" name="TextBox 48">
              <a:extLst>
                <a:ext uri="{FF2B5EF4-FFF2-40B4-BE49-F238E27FC236}">
                  <a16:creationId xmlns:a16="http://schemas.microsoft.com/office/drawing/2014/main" id="{5AEF700B-5EC6-468A-AC9D-007587873B54}"/>
                </a:ext>
              </a:extLst>
            </p:cNvPr>
            <p:cNvSpPr txBox="1"/>
            <p:nvPr/>
          </p:nvSpPr>
          <p:spPr>
            <a:xfrm>
              <a:off x="6962093" y="2346265"/>
              <a:ext cx="522900" cy="215444"/>
            </a:xfrm>
            <a:prstGeom prst="rect">
              <a:avLst/>
            </a:prstGeom>
            <a:noFill/>
          </p:spPr>
          <p:txBody>
            <a:bodyPr wrap="none" rtlCol="0">
              <a:spAutoFit/>
            </a:bodyPr>
            <a:lstStyle/>
            <a:p>
              <a:r>
                <a:rPr lang="en-US" sz="800" dirty="0"/>
                <a:t>False:1</a:t>
              </a:r>
            </a:p>
          </p:txBody>
        </p:sp>
        <p:sp>
          <p:nvSpPr>
            <p:cNvPr id="50" name="TextBox 49">
              <a:extLst>
                <a:ext uri="{FF2B5EF4-FFF2-40B4-BE49-F238E27FC236}">
                  <a16:creationId xmlns:a16="http://schemas.microsoft.com/office/drawing/2014/main" id="{D2FBD3CD-F659-44C1-951C-3C69E15B2801}"/>
                </a:ext>
              </a:extLst>
            </p:cNvPr>
            <p:cNvSpPr txBox="1"/>
            <p:nvPr/>
          </p:nvSpPr>
          <p:spPr>
            <a:xfrm>
              <a:off x="6693767" y="2947423"/>
              <a:ext cx="522900" cy="215444"/>
            </a:xfrm>
            <a:prstGeom prst="rect">
              <a:avLst/>
            </a:prstGeom>
            <a:noFill/>
          </p:spPr>
          <p:txBody>
            <a:bodyPr wrap="none" rtlCol="0">
              <a:spAutoFit/>
            </a:bodyPr>
            <a:lstStyle/>
            <a:p>
              <a:r>
                <a:rPr lang="en-US" sz="800" dirty="0"/>
                <a:t>False:1</a:t>
              </a:r>
            </a:p>
          </p:txBody>
        </p:sp>
        <p:sp>
          <p:nvSpPr>
            <p:cNvPr id="51" name="TextBox 50">
              <a:extLst>
                <a:ext uri="{FF2B5EF4-FFF2-40B4-BE49-F238E27FC236}">
                  <a16:creationId xmlns:a16="http://schemas.microsoft.com/office/drawing/2014/main" id="{B3CA3C33-1029-4E1A-BAFA-0BD0E8C5B2E2}"/>
                </a:ext>
              </a:extLst>
            </p:cNvPr>
            <p:cNvSpPr txBox="1"/>
            <p:nvPr/>
          </p:nvSpPr>
          <p:spPr>
            <a:xfrm>
              <a:off x="7488427" y="3700563"/>
              <a:ext cx="522900" cy="215444"/>
            </a:xfrm>
            <a:prstGeom prst="rect">
              <a:avLst/>
            </a:prstGeom>
            <a:noFill/>
          </p:spPr>
          <p:txBody>
            <a:bodyPr wrap="none" rtlCol="0">
              <a:spAutoFit/>
            </a:bodyPr>
            <a:lstStyle/>
            <a:p>
              <a:r>
                <a:rPr lang="en-US" sz="800" dirty="0"/>
                <a:t>False:1</a:t>
              </a:r>
            </a:p>
          </p:txBody>
        </p:sp>
      </p:grpSp>
      <p:grpSp>
        <p:nvGrpSpPr>
          <p:cNvPr id="7" name="Group 6">
            <a:extLst>
              <a:ext uri="{FF2B5EF4-FFF2-40B4-BE49-F238E27FC236}">
                <a16:creationId xmlns:a16="http://schemas.microsoft.com/office/drawing/2014/main" id="{67C7E403-7D70-4D5E-B942-289890E6EA00}"/>
              </a:ext>
            </a:extLst>
          </p:cNvPr>
          <p:cNvGrpSpPr/>
          <p:nvPr/>
        </p:nvGrpSpPr>
        <p:grpSpPr>
          <a:xfrm>
            <a:off x="6177789" y="1971791"/>
            <a:ext cx="1524161" cy="2069979"/>
            <a:chOff x="6177789" y="1971791"/>
            <a:chExt cx="1524161" cy="2069979"/>
          </a:xfrm>
        </p:grpSpPr>
        <p:sp>
          <p:nvSpPr>
            <p:cNvPr id="23" name="TextBox 22">
              <a:extLst>
                <a:ext uri="{FF2B5EF4-FFF2-40B4-BE49-F238E27FC236}">
                  <a16:creationId xmlns:a16="http://schemas.microsoft.com/office/drawing/2014/main" id="{2C1779BE-2168-4435-8E68-2F2BBDD35C20}"/>
                </a:ext>
              </a:extLst>
            </p:cNvPr>
            <p:cNvSpPr txBox="1"/>
            <p:nvPr/>
          </p:nvSpPr>
          <p:spPr>
            <a:xfrm>
              <a:off x="6303546" y="2670601"/>
              <a:ext cx="338554" cy="369332"/>
            </a:xfrm>
            <a:prstGeom prst="rect">
              <a:avLst/>
            </a:prstGeom>
            <a:noFill/>
            <a:ln>
              <a:solidFill>
                <a:schemeClr val="accent1">
                  <a:shade val="50000"/>
                </a:schemeClr>
              </a:solidFill>
            </a:ln>
          </p:spPr>
          <p:txBody>
            <a:bodyPr wrap="none" rtlCol="0">
              <a:spAutoFit/>
            </a:bodyPr>
            <a:lstStyle/>
            <a:p>
              <a:r>
                <a:rPr lang="en-US" dirty="0"/>
                <a:t>B</a:t>
              </a:r>
            </a:p>
          </p:txBody>
        </p:sp>
        <p:grpSp>
          <p:nvGrpSpPr>
            <p:cNvPr id="5" name="Group 4">
              <a:extLst>
                <a:ext uri="{FF2B5EF4-FFF2-40B4-BE49-F238E27FC236}">
                  <a16:creationId xmlns:a16="http://schemas.microsoft.com/office/drawing/2014/main" id="{A03DA1AB-6B9B-4041-9E09-5F123E6A3B5D}"/>
                </a:ext>
              </a:extLst>
            </p:cNvPr>
            <p:cNvGrpSpPr/>
            <p:nvPr/>
          </p:nvGrpSpPr>
          <p:grpSpPr>
            <a:xfrm>
              <a:off x="6177789" y="1971791"/>
              <a:ext cx="1524161" cy="2069979"/>
              <a:chOff x="6177789" y="1971791"/>
              <a:chExt cx="1524161" cy="2069979"/>
            </a:xfrm>
          </p:grpSpPr>
          <p:sp>
            <p:nvSpPr>
              <p:cNvPr id="22" name="TextBox 21">
                <a:extLst>
                  <a:ext uri="{FF2B5EF4-FFF2-40B4-BE49-F238E27FC236}">
                    <a16:creationId xmlns:a16="http://schemas.microsoft.com/office/drawing/2014/main" id="{BE5EFBC2-F1CC-4026-889E-F33695C1F634}"/>
                  </a:ext>
                </a:extLst>
              </p:cNvPr>
              <p:cNvSpPr txBox="1"/>
              <p:nvPr/>
            </p:nvSpPr>
            <p:spPr>
              <a:xfrm>
                <a:off x="6642100" y="1971791"/>
                <a:ext cx="338554" cy="369332"/>
              </a:xfrm>
              <a:prstGeom prst="rect">
                <a:avLst/>
              </a:prstGeom>
              <a:noFill/>
              <a:ln>
                <a:solidFill>
                  <a:schemeClr val="accent1">
                    <a:shade val="50000"/>
                  </a:schemeClr>
                </a:solidFill>
              </a:ln>
            </p:spPr>
            <p:txBody>
              <a:bodyPr wrap="none" rtlCol="0">
                <a:spAutoFit/>
              </a:bodyPr>
              <a:lstStyle/>
              <a:p>
                <a:r>
                  <a:rPr lang="en-US" dirty="0"/>
                  <a:t>A</a:t>
                </a:r>
              </a:p>
            </p:txBody>
          </p:sp>
          <p:sp>
            <p:nvSpPr>
              <p:cNvPr id="24" name="TextBox 23">
                <a:extLst>
                  <a:ext uri="{FF2B5EF4-FFF2-40B4-BE49-F238E27FC236}">
                    <a16:creationId xmlns:a16="http://schemas.microsoft.com/office/drawing/2014/main" id="{2A0E97B1-9D7A-4EC9-91E4-A1E3FB73A05C}"/>
                  </a:ext>
                </a:extLst>
              </p:cNvPr>
              <p:cNvSpPr txBox="1"/>
              <p:nvPr/>
            </p:nvSpPr>
            <p:spPr>
              <a:xfrm>
                <a:off x="7254978" y="3309707"/>
                <a:ext cx="351378" cy="369332"/>
              </a:xfrm>
              <a:prstGeom prst="rect">
                <a:avLst/>
              </a:prstGeom>
              <a:noFill/>
              <a:ln>
                <a:solidFill>
                  <a:schemeClr val="accent1">
                    <a:shade val="50000"/>
                  </a:schemeClr>
                </a:solidFill>
              </a:ln>
            </p:spPr>
            <p:txBody>
              <a:bodyPr wrap="none" rtlCol="0">
                <a:spAutoFit/>
              </a:bodyPr>
              <a:lstStyle/>
              <a:p>
                <a:r>
                  <a:rPr lang="en-US" dirty="0"/>
                  <a:t>C</a:t>
                </a:r>
              </a:p>
            </p:txBody>
          </p:sp>
          <p:cxnSp>
            <p:nvCxnSpPr>
              <p:cNvPr id="25" name="Straight Arrow Connector 24">
                <a:extLst>
                  <a:ext uri="{FF2B5EF4-FFF2-40B4-BE49-F238E27FC236}">
                    <a16:creationId xmlns:a16="http://schemas.microsoft.com/office/drawing/2014/main" id="{8F2EBAB1-0F3F-4851-A4F7-F8CD03DBBFE2}"/>
                  </a:ext>
                </a:extLst>
              </p:cNvPr>
              <p:cNvCxnSpPr>
                <a:stCxn id="22" idx="2"/>
                <a:endCxn id="23" idx="0"/>
              </p:cNvCxnSpPr>
              <p:nvPr/>
            </p:nvCxnSpPr>
            <p:spPr>
              <a:xfrm flipH="1">
                <a:off x="6472823" y="2341123"/>
                <a:ext cx="338554" cy="32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F0362C5-972B-41C4-95CF-B82A9BB3E9E5}"/>
                  </a:ext>
                </a:extLst>
              </p:cNvPr>
              <p:cNvCxnSpPr>
                <a:stCxn id="23" idx="2"/>
                <a:endCxn id="24" idx="0"/>
              </p:cNvCxnSpPr>
              <p:nvPr/>
            </p:nvCxnSpPr>
            <p:spPr>
              <a:xfrm>
                <a:off x="6472823" y="3039933"/>
                <a:ext cx="957844" cy="269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CDE3371-D8DB-4CDD-B9CD-870EC9D97BE6}"/>
                  </a:ext>
                </a:extLst>
              </p:cNvPr>
              <p:cNvCxnSpPr>
                <a:cxnSpLocks/>
                <a:stCxn id="22" idx="2"/>
                <a:endCxn id="24" idx="0"/>
              </p:cNvCxnSpPr>
              <p:nvPr/>
            </p:nvCxnSpPr>
            <p:spPr>
              <a:xfrm>
                <a:off x="6811377" y="2341123"/>
                <a:ext cx="619290" cy="968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282EFF8-EEC9-4342-9E27-F9943331F27C}"/>
                  </a:ext>
                </a:extLst>
              </p:cNvPr>
              <p:cNvCxnSpPr>
                <a:stCxn id="24" idx="2"/>
              </p:cNvCxnSpPr>
              <p:nvPr/>
            </p:nvCxnSpPr>
            <p:spPr>
              <a:xfrm flipH="1">
                <a:off x="7144652" y="3679039"/>
                <a:ext cx="286015" cy="35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81DA668-B8B9-48A5-A588-BEF329316964}"/>
                  </a:ext>
                </a:extLst>
              </p:cNvPr>
              <p:cNvCxnSpPr>
                <a:stCxn id="24" idx="2"/>
              </p:cNvCxnSpPr>
              <p:nvPr/>
            </p:nvCxnSpPr>
            <p:spPr>
              <a:xfrm>
                <a:off x="7430667" y="3679039"/>
                <a:ext cx="271283" cy="36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FD33065-D88F-46EF-A003-8829D63BE7C5}"/>
                  </a:ext>
                </a:extLst>
              </p:cNvPr>
              <p:cNvCxnSpPr>
                <a:stCxn id="23" idx="2"/>
              </p:cNvCxnSpPr>
              <p:nvPr/>
            </p:nvCxnSpPr>
            <p:spPr>
              <a:xfrm flipH="1">
                <a:off x="6177789" y="3039933"/>
                <a:ext cx="295034" cy="41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3" name="Rectangle 52">
            <a:extLst>
              <a:ext uri="{FF2B5EF4-FFF2-40B4-BE49-F238E27FC236}">
                <a16:creationId xmlns:a16="http://schemas.microsoft.com/office/drawing/2014/main" id="{83F1BE18-2BEC-40D4-A102-95BFEC0B46F1}"/>
              </a:ext>
            </a:extLst>
          </p:cNvPr>
          <p:cNvSpPr/>
          <p:nvPr/>
        </p:nvSpPr>
        <p:spPr>
          <a:xfrm>
            <a:off x="581526" y="2292067"/>
            <a:ext cx="3979568"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621A3D5-99E6-406E-99C3-F2D205E47CF5}"/>
              </a:ext>
            </a:extLst>
          </p:cNvPr>
          <p:cNvSpPr/>
          <p:nvPr/>
        </p:nvSpPr>
        <p:spPr>
          <a:xfrm>
            <a:off x="581526" y="3405736"/>
            <a:ext cx="3979568"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BC3055-69CB-4355-8318-13C752C121D9}"/>
              </a:ext>
            </a:extLst>
          </p:cNvPr>
          <p:cNvSpPr/>
          <p:nvPr/>
        </p:nvSpPr>
        <p:spPr>
          <a:xfrm>
            <a:off x="572109" y="3040335"/>
            <a:ext cx="3979568"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4050E6-DBC1-40AB-8E66-0CF31BA4A9BD}"/>
              </a:ext>
            </a:extLst>
          </p:cNvPr>
          <p:cNvSpPr txBox="1"/>
          <p:nvPr/>
        </p:nvSpPr>
        <p:spPr>
          <a:xfrm>
            <a:off x="231775" y="4357143"/>
            <a:ext cx="4744889" cy="338554"/>
          </a:xfrm>
          <a:prstGeom prst="rect">
            <a:avLst/>
          </a:prstGeom>
          <a:noFill/>
        </p:spPr>
        <p:txBody>
          <a:bodyPr wrap="none" rtlCol="0">
            <a:spAutoFit/>
          </a:bodyPr>
          <a:lstStyle/>
          <a:p>
            <a:pPr marL="192024" indent="-192024">
              <a:buFont typeface="Arial" panose="020B0604020202020204" pitchFamily="34" charset="0"/>
              <a:buChar char="•"/>
            </a:pPr>
            <a:r>
              <a:rPr lang="en-US" sz="1600" dirty="0"/>
              <a:t>100% Branch Coverage leaves out critical paths</a:t>
            </a:r>
          </a:p>
        </p:txBody>
      </p:sp>
    </p:spTree>
    <p:extLst>
      <p:ext uri="{BB962C8B-B14F-4D97-AF65-F5344CB8AC3E}">
        <p14:creationId xmlns:p14="http://schemas.microsoft.com/office/powerpoint/2010/main" val="199716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ppt_x"/>
                                          </p:val>
                                        </p:tav>
                                        <p:tav tm="100000">
                                          <p:val>
                                            <p:strVal val="#ppt_x"/>
                                          </p:val>
                                        </p:tav>
                                      </p:tavLst>
                                    </p:anim>
                                    <p:anim calcmode="lin" valueType="num">
                                      <p:cBhvr additive="base">
                                        <p:cTn id="18" dur="500" fill="hold"/>
                                        <p:tgtEl>
                                          <p:spTgt spid="5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 calcmode="lin" valueType="num">
                                      <p:cBhvr additive="base">
                                        <p:cTn id="21" dur="500" fill="hold"/>
                                        <p:tgtEl>
                                          <p:spTgt spid="54"/>
                                        </p:tgtEl>
                                        <p:attrNameLst>
                                          <p:attrName>ppt_x</p:attrName>
                                        </p:attrNameLst>
                                      </p:cBhvr>
                                      <p:tavLst>
                                        <p:tav tm="0">
                                          <p:val>
                                            <p:strVal val="#ppt_x"/>
                                          </p:val>
                                        </p:tav>
                                        <p:tav tm="100000">
                                          <p:val>
                                            <p:strVal val="#ppt_x"/>
                                          </p:val>
                                        </p:tav>
                                      </p:tavLst>
                                    </p:anim>
                                    <p:anim calcmode="lin" valueType="num">
                                      <p:cBhvr additive="base">
                                        <p:cTn id="22" dur="500" fill="hold"/>
                                        <p:tgtEl>
                                          <p:spTgt spid="5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What is MC/DC?</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a:xfrm>
            <a:off x="333378" y="786357"/>
            <a:ext cx="8467725" cy="3709449"/>
          </a:xfrm>
        </p:spPr>
        <p:txBody>
          <a:bodyPr/>
          <a:lstStyle/>
          <a:p>
            <a:r>
              <a:rPr lang="en-US" dirty="0"/>
              <a:t>“Modified Condition/Decision Coverage”</a:t>
            </a:r>
          </a:p>
          <a:p>
            <a:pPr marL="0" indent="0">
              <a:buNone/>
            </a:pPr>
            <a:endParaRPr lang="en-US" sz="800" dirty="0"/>
          </a:p>
          <a:p>
            <a:r>
              <a:rPr lang="en-US" dirty="0"/>
              <a:t>A metric pertaining to </a:t>
            </a:r>
            <a:r>
              <a:rPr lang="en-US" i="1" dirty="0"/>
              <a:t>conditions</a:t>
            </a:r>
            <a:r>
              <a:rPr lang="en-US" dirty="0"/>
              <a:t> in a Boolean expression </a:t>
            </a:r>
            <a:r>
              <a:rPr lang="en-US" i="1" dirty="0"/>
              <a:t>decision</a:t>
            </a:r>
            <a:r>
              <a:rPr lang="en-US" dirty="0"/>
              <a:t> in which:</a:t>
            </a:r>
          </a:p>
          <a:p>
            <a:pPr lvl="1"/>
            <a:r>
              <a:rPr lang="en-US" sz="1500" dirty="0"/>
              <a:t>Each condition has been shown to affect that decision outcome </a:t>
            </a:r>
            <a:r>
              <a:rPr lang="en-US" sz="1500" i="1" dirty="0"/>
              <a:t>independently</a:t>
            </a:r>
          </a:p>
          <a:p>
            <a:pPr marL="0" indent="0">
              <a:buNone/>
            </a:pPr>
            <a:endParaRPr lang="en-US" sz="800" dirty="0"/>
          </a:p>
          <a:p>
            <a:r>
              <a:rPr lang="en-US" sz="1700" dirty="0"/>
              <a:t>“Modified” refers to changing the test input to yield a different test path</a:t>
            </a:r>
          </a:p>
          <a:p>
            <a:pPr lvl="1"/>
            <a:r>
              <a:rPr lang="en-US" sz="1500" dirty="0"/>
              <a:t>Given </a:t>
            </a:r>
            <a:r>
              <a:rPr lang="en-US" sz="1500" b="1" i="1" dirty="0"/>
              <a:t>n</a:t>
            </a:r>
            <a:r>
              <a:rPr lang="en-US" sz="1500" dirty="0"/>
              <a:t> conditions, there are </a:t>
            </a:r>
            <a:r>
              <a:rPr lang="en-US" sz="1500" b="1" i="1" dirty="0"/>
              <a:t>2</a:t>
            </a:r>
            <a:r>
              <a:rPr lang="en-US" sz="1500" b="1" i="1" baseline="30000" dirty="0"/>
              <a:t>n</a:t>
            </a:r>
            <a:r>
              <a:rPr lang="en-US" sz="1500" dirty="0"/>
              <a:t> total possible test paths (exponential)</a:t>
            </a:r>
          </a:p>
          <a:p>
            <a:pPr lvl="1"/>
            <a:r>
              <a:rPr lang="en-US" sz="1500" dirty="0"/>
              <a:t>Only </a:t>
            </a:r>
            <a:r>
              <a:rPr lang="en-US" sz="1500" b="1" i="1" dirty="0"/>
              <a:t>n+1 </a:t>
            </a:r>
            <a:r>
              <a:rPr lang="en-US" sz="1500" dirty="0"/>
              <a:t>test paths required to show MC/DC (linear)</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6</a:t>
            </a:fld>
            <a:endParaRPr lang="en-US"/>
          </a:p>
        </p:txBody>
      </p:sp>
    </p:spTree>
    <p:extLst>
      <p:ext uri="{BB962C8B-B14F-4D97-AF65-F5344CB8AC3E}">
        <p14:creationId xmlns:p14="http://schemas.microsoft.com/office/powerpoint/2010/main" val="302046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a:xfrm>
            <a:off x="333378" y="786358"/>
            <a:ext cx="8467725" cy="410784"/>
          </a:xfrm>
        </p:spPr>
        <p:txBody>
          <a:bodyPr/>
          <a:lstStyle/>
          <a:p>
            <a:r>
              <a:rPr lang="en-US" dirty="0">
                <a:latin typeface="Consolas" panose="020B0609020204030204" pitchFamily="49" charset="0"/>
              </a:rPr>
              <a:t>return ((A &amp;&amp; B) || C);</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7</a:t>
            </a:fld>
            <a:endParaRPr lang="en-US"/>
          </a:p>
        </p:txBody>
      </p:sp>
      <p:graphicFrame>
        <p:nvGraphicFramePr>
          <p:cNvPr id="5" name="Table 4">
            <a:extLst>
              <a:ext uri="{FF2B5EF4-FFF2-40B4-BE49-F238E27FC236}">
                <a16:creationId xmlns:a16="http://schemas.microsoft.com/office/drawing/2014/main" id="{3EC3F644-6021-4685-86F5-D04A59B5DF39}"/>
              </a:ext>
            </a:extLst>
          </p:cNvPr>
          <p:cNvGraphicFramePr>
            <a:graphicFrameLocks noGrp="1"/>
          </p:cNvGraphicFramePr>
          <p:nvPr>
            <p:extLst>
              <p:ext uri="{D42A27DB-BD31-4B8C-83A1-F6EECF244321}">
                <p14:modId xmlns:p14="http://schemas.microsoft.com/office/powerpoint/2010/main" val="2357245053"/>
              </p:ext>
            </p:extLst>
          </p:nvPr>
        </p:nvGraphicFramePr>
        <p:xfrm>
          <a:off x="477252" y="1186142"/>
          <a:ext cx="4876800" cy="2402840"/>
        </p:xfrm>
        <a:graphic>
          <a:graphicData uri="http://schemas.openxmlformats.org/drawingml/2006/table">
            <a:tbl>
              <a:tblPr firstRow="1" bandRow="1">
                <a:tableStyleId>{5C22544A-7EE6-4342-B048-85BDC9FD1C3A}</a:tableStyleId>
              </a:tblPr>
              <a:tblGrid>
                <a:gridCol w="975360">
                  <a:extLst>
                    <a:ext uri="{9D8B030D-6E8A-4147-A177-3AD203B41FA5}">
                      <a16:colId xmlns:a16="http://schemas.microsoft.com/office/drawing/2014/main" val="3810682439"/>
                    </a:ext>
                  </a:extLst>
                </a:gridCol>
                <a:gridCol w="975360">
                  <a:extLst>
                    <a:ext uri="{9D8B030D-6E8A-4147-A177-3AD203B41FA5}">
                      <a16:colId xmlns:a16="http://schemas.microsoft.com/office/drawing/2014/main" val="2260848868"/>
                    </a:ext>
                  </a:extLst>
                </a:gridCol>
                <a:gridCol w="975360">
                  <a:extLst>
                    <a:ext uri="{9D8B030D-6E8A-4147-A177-3AD203B41FA5}">
                      <a16:colId xmlns:a16="http://schemas.microsoft.com/office/drawing/2014/main" val="1117134721"/>
                    </a:ext>
                  </a:extLst>
                </a:gridCol>
                <a:gridCol w="975360">
                  <a:extLst>
                    <a:ext uri="{9D8B030D-6E8A-4147-A177-3AD203B41FA5}">
                      <a16:colId xmlns:a16="http://schemas.microsoft.com/office/drawing/2014/main" val="1396848186"/>
                    </a:ext>
                  </a:extLst>
                </a:gridCol>
                <a:gridCol w="975360">
                  <a:extLst>
                    <a:ext uri="{9D8B030D-6E8A-4147-A177-3AD203B41FA5}">
                      <a16:colId xmlns:a16="http://schemas.microsoft.com/office/drawing/2014/main" val="1089449396"/>
                    </a:ext>
                  </a:extLst>
                </a:gridCol>
              </a:tblGrid>
              <a:tr h="370840">
                <a:tc>
                  <a:txBody>
                    <a:bodyPr/>
                    <a:lstStyle/>
                    <a:p>
                      <a:r>
                        <a:rPr lang="en-US" dirty="0"/>
                        <a:t>Test Vector</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Result</a:t>
                      </a:r>
                    </a:p>
                  </a:txBody>
                  <a:tcPr/>
                </a:tc>
                <a:extLst>
                  <a:ext uri="{0D108BD9-81ED-4DB2-BD59-A6C34878D82A}">
                    <a16:rowId xmlns:a16="http://schemas.microsoft.com/office/drawing/2014/main" val="1716155176"/>
                  </a:ext>
                </a:extLst>
              </a:tr>
              <a:tr h="370840">
                <a:tc>
                  <a:txBody>
                    <a:bodyPr/>
                    <a:lstStyle/>
                    <a:p>
                      <a:r>
                        <a:rPr lang="en-US" dirty="0"/>
                        <a:t>1</a:t>
                      </a:r>
                    </a:p>
                  </a:txBody>
                  <a:tcPr/>
                </a:tc>
                <a:tc>
                  <a:txBody>
                    <a:bodyPr/>
                    <a:lstStyle/>
                    <a:p>
                      <a:r>
                        <a:rPr lang="en-US" dirty="0"/>
                        <a:t>F</a:t>
                      </a:r>
                    </a:p>
                  </a:txBody>
                  <a:tcPr/>
                </a:tc>
                <a:tc>
                  <a:txBody>
                    <a:bodyPr/>
                    <a:lstStyle/>
                    <a:p>
                      <a:r>
                        <a:rPr lang="en-US" dirty="0"/>
                        <a: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111537782"/>
                  </a:ext>
                </a:extLst>
              </a:tr>
              <a:tr h="370840">
                <a:tc>
                  <a:txBody>
                    <a:bodyPr/>
                    <a:lstStyle/>
                    <a:p>
                      <a:r>
                        <a:rPr lang="en-US" dirty="0"/>
                        <a:t>2</a:t>
                      </a:r>
                    </a:p>
                  </a:txBody>
                  <a:tcPr/>
                </a:tc>
                <a:tc>
                  <a:txBody>
                    <a:bodyPr/>
                    <a:lstStyle/>
                    <a:p>
                      <a:r>
                        <a:rPr lang="en-US" dirty="0"/>
                        <a:t>F</a:t>
                      </a:r>
                    </a:p>
                  </a:txBody>
                  <a:tcPr/>
                </a:tc>
                <a:tc>
                  <a:txBody>
                    <a:bodyPr/>
                    <a:lstStyle/>
                    <a:p>
                      <a:r>
                        <a:rPr lang="en-US" dirty="0"/>
                        <a: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2643155363"/>
                  </a:ext>
                </a:extLst>
              </a:tr>
              <a:tr h="370840">
                <a:tc>
                  <a:txBody>
                    <a:bodyPr/>
                    <a:lstStyle/>
                    <a:p>
                      <a:r>
                        <a:rPr lang="en-US" dirty="0"/>
                        <a:t>3</a:t>
                      </a:r>
                    </a:p>
                  </a:txBody>
                  <a:tcPr/>
                </a:tc>
                <a:tc>
                  <a:txBody>
                    <a:bodyPr/>
                    <a:lstStyle/>
                    <a:p>
                      <a:r>
                        <a:rPr lang="en-US" dirty="0"/>
                        <a:t>T</a:t>
                      </a:r>
                    </a:p>
                  </a:txBody>
                  <a:tcPr/>
                </a:tc>
                <a:tc>
                  <a:txBody>
                    <a:bodyPr/>
                    <a:lstStyle/>
                    <a:p>
                      <a:r>
                        <a:rPr lang="en-US" dirty="0"/>
                        <a:t>T</a:t>
                      </a:r>
                    </a:p>
                  </a:txBody>
                  <a:tcPr/>
                </a:tc>
                <a:tc>
                  <a:txBody>
                    <a:bodyPr/>
                    <a:lstStyle/>
                    <a:p>
                      <a:r>
                        <a:rPr lang="en-US" dirty="0"/>
                        <a:t>-</a:t>
                      </a:r>
                    </a:p>
                  </a:txBody>
                  <a:tcPr/>
                </a:tc>
                <a:tc>
                  <a:txBody>
                    <a:bodyPr/>
                    <a:lstStyle/>
                    <a:p>
                      <a:r>
                        <a:rPr lang="en-US" dirty="0"/>
                        <a:t>T</a:t>
                      </a:r>
                    </a:p>
                  </a:txBody>
                  <a:tcPr/>
                </a:tc>
                <a:extLst>
                  <a:ext uri="{0D108BD9-81ED-4DB2-BD59-A6C34878D82A}">
                    <a16:rowId xmlns:a16="http://schemas.microsoft.com/office/drawing/2014/main" val="3842706580"/>
                  </a:ext>
                </a:extLst>
              </a:tr>
              <a:tr h="370840">
                <a:tc>
                  <a:txBody>
                    <a:bodyPr/>
                    <a:lstStyle/>
                    <a:p>
                      <a:r>
                        <a:rPr lang="en-US" dirty="0"/>
                        <a:t>4</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636421003"/>
                  </a:ext>
                </a:extLst>
              </a:tr>
              <a:tr h="370840">
                <a:tc>
                  <a:txBody>
                    <a:bodyPr/>
                    <a:lstStyle/>
                    <a:p>
                      <a:r>
                        <a:rPr lang="en-US" dirty="0"/>
                        <a:t>5</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574055116"/>
                  </a:ext>
                </a:extLst>
              </a:tr>
            </a:tbl>
          </a:graphicData>
        </a:graphic>
      </p:graphicFrame>
      <p:sp>
        <p:nvSpPr>
          <p:cNvPr id="6" name="Content Placeholder 2">
            <a:extLst>
              <a:ext uri="{FF2B5EF4-FFF2-40B4-BE49-F238E27FC236}">
                <a16:creationId xmlns:a16="http://schemas.microsoft.com/office/drawing/2014/main" id="{657F9218-9C85-4BF1-AB18-BA72C42982C8}"/>
              </a:ext>
            </a:extLst>
          </p:cNvPr>
          <p:cNvSpPr txBox="1">
            <a:spLocks/>
          </p:cNvSpPr>
          <p:nvPr/>
        </p:nvSpPr>
        <p:spPr bwMode="auto">
          <a:xfrm>
            <a:off x="222250" y="3663849"/>
            <a:ext cx="8467725" cy="1028405"/>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sz="1600" kern="0" dirty="0"/>
              <a:t>MC/DC is achieved if an “Independence Pair” can be found for each condition</a:t>
            </a:r>
          </a:p>
          <a:p>
            <a:pPr lvl="1"/>
            <a:r>
              <a:rPr lang="en-US" sz="1400" kern="0" dirty="0"/>
              <a:t>As the condition outcome is varied between True/False, the Result also varies True/False</a:t>
            </a:r>
          </a:p>
          <a:p>
            <a:pPr lvl="1"/>
            <a:r>
              <a:rPr lang="en-US" sz="1400" kern="0" dirty="0"/>
              <a:t>All other condition outcomes are held </a:t>
            </a:r>
            <a:r>
              <a:rPr lang="en-US" sz="1400" i="1" kern="0" dirty="0"/>
              <a:t>fixed </a:t>
            </a:r>
            <a:r>
              <a:rPr lang="en-US" sz="1400" kern="0" dirty="0"/>
              <a:t>or </a:t>
            </a:r>
            <a:r>
              <a:rPr lang="en-US" sz="1400" i="1" kern="0" dirty="0"/>
              <a:t>don’t-care (unevaluatable/masked out)</a:t>
            </a:r>
            <a:endParaRPr lang="en-US" sz="1400" kern="0" dirty="0"/>
          </a:p>
        </p:txBody>
      </p:sp>
    </p:spTree>
    <p:extLst>
      <p:ext uri="{BB962C8B-B14F-4D97-AF65-F5344CB8AC3E}">
        <p14:creationId xmlns:p14="http://schemas.microsoft.com/office/powerpoint/2010/main" val="8778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a:xfrm>
            <a:off x="333378" y="786358"/>
            <a:ext cx="8467725" cy="410784"/>
          </a:xfrm>
        </p:spPr>
        <p:txBody>
          <a:bodyPr/>
          <a:lstStyle/>
          <a:p>
            <a:r>
              <a:rPr lang="en-US" dirty="0">
                <a:latin typeface="Consolas" panose="020B0609020204030204" pitchFamily="49" charset="0"/>
              </a:rPr>
              <a:t>return ((A &amp;&amp; B) || C);</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8</a:t>
            </a:fld>
            <a:endParaRPr lang="en-US"/>
          </a:p>
        </p:txBody>
      </p:sp>
      <p:graphicFrame>
        <p:nvGraphicFramePr>
          <p:cNvPr id="5" name="Table 4">
            <a:extLst>
              <a:ext uri="{FF2B5EF4-FFF2-40B4-BE49-F238E27FC236}">
                <a16:creationId xmlns:a16="http://schemas.microsoft.com/office/drawing/2014/main" id="{3EC3F644-6021-4685-86F5-D04A59B5DF39}"/>
              </a:ext>
            </a:extLst>
          </p:cNvPr>
          <p:cNvGraphicFramePr>
            <a:graphicFrameLocks noGrp="1"/>
          </p:cNvGraphicFramePr>
          <p:nvPr>
            <p:extLst>
              <p:ext uri="{D42A27DB-BD31-4B8C-83A1-F6EECF244321}">
                <p14:modId xmlns:p14="http://schemas.microsoft.com/office/powerpoint/2010/main" val="336899381"/>
              </p:ext>
            </p:extLst>
          </p:nvPr>
        </p:nvGraphicFramePr>
        <p:xfrm>
          <a:off x="477251" y="1186142"/>
          <a:ext cx="5580091" cy="2402840"/>
        </p:xfrm>
        <a:graphic>
          <a:graphicData uri="http://schemas.openxmlformats.org/drawingml/2006/table">
            <a:tbl>
              <a:tblPr firstRow="1" bandRow="1">
                <a:tableStyleId>{5C22544A-7EE6-4342-B048-85BDC9FD1C3A}</a:tableStyleId>
              </a:tblPr>
              <a:tblGrid>
                <a:gridCol w="976868">
                  <a:extLst>
                    <a:ext uri="{9D8B030D-6E8A-4147-A177-3AD203B41FA5}">
                      <a16:colId xmlns:a16="http://schemas.microsoft.com/office/drawing/2014/main" val="3810682439"/>
                    </a:ext>
                  </a:extLst>
                </a:gridCol>
                <a:gridCol w="972386">
                  <a:extLst>
                    <a:ext uri="{9D8B030D-6E8A-4147-A177-3AD203B41FA5}">
                      <a16:colId xmlns:a16="http://schemas.microsoft.com/office/drawing/2014/main" val="2260848868"/>
                    </a:ext>
                  </a:extLst>
                </a:gridCol>
                <a:gridCol w="976847">
                  <a:extLst>
                    <a:ext uri="{9D8B030D-6E8A-4147-A177-3AD203B41FA5}">
                      <a16:colId xmlns:a16="http://schemas.microsoft.com/office/drawing/2014/main" val="1117134721"/>
                    </a:ext>
                  </a:extLst>
                </a:gridCol>
                <a:gridCol w="976847">
                  <a:extLst>
                    <a:ext uri="{9D8B030D-6E8A-4147-A177-3AD203B41FA5}">
                      <a16:colId xmlns:a16="http://schemas.microsoft.com/office/drawing/2014/main" val="1396848186"/>
                    </a:ext>
                  </a:extLst>
                </a:gridCol>
                <a:gridCol w="972386">
                  <a:extLst>
                    <a:ext uri="{9D8B030D-6E8A-4147-A177-3AD203B41FA5}">
                      <a16:colId xmlns:a16="http://schemas.microsoft.com/office/drawing/2014/main" val="1089449396"/>
                    </a:ext>
                  </a:extLst>
                </a:gridCol>
                <a:gridCol w="704757">
                  <a:extLst>
                    <a:ext uri="{9D8B030D-6E8A-4147-A177-3AD203B41FA5}">
                      <a16:colId xmlns:a16="http://schemas.microsoft.com/office/drawing/2014/main" val="3655112521"/>
                    </a:ext>
                  </a:extLst>
                </a:gridCol>
              </a:tblGrid>
              <a:tr h="370840">
                <a:tc>
                  <a:txBody>
                    <a:bodyPr/>
                    <a:lstStyle/>
                    <a:p>
                      <a:r>
                        <a:rPr lang="en-US" dirty="0"/>
                        <a:t>Test Vector</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Result</a:t>
                      </a:r>
                    </a:p>
                  </a:txBody>
                  <a:tcPr/>
                </a:tc>
                <a:tc>
                  <a:txBody>
                    <a:bodyPr/>
                    <a:lstStyle/>
                    <a:p>
                      <a:r>
                        <a:rPr lang="en-US" dirty="0"/>
                        <a:t>‘A’ Pair</a:t>
                      </a:r>
                    </a:p>
                  </a:txBody>
                  <a:tcPr>
                    <a:solidFill>
                      <a:srgbClr val="00B050"/>
                    </a:solidFill>
                  </a:tcPr>
                </a:tc>
                <a:extLst>
                  <a:ext uri="{0D108BD9-81ED-4DB2-BD59-A6C34878D82A}">
                    <a16:rowId xmlns:a16="http://schemas.microsoft.com/office/drawing/2014/main" val="1716155176"/>
                  </a:ext>
                </a:extLst>
              </a:tr>
              <a:tr h="370840">
                <a:tc>
                  <a:txBody>
                    <a:bodyPr/>
                    <a:lstStyle/>
                    <a:p>
                      <a:r>
                        <a:rPr lang="en-US" dirty="0"/>
                        <a:t>1</a:t>
                      </a:r>
                    </a:p>
                  </a:txBody>
                  <a:tcPr/>
                </a:tc>
                <a:tc>
                  <a:txBody>
                    <a:bodyPr/>
                    <a:lstStyle/>
                    <a:p>
                      <a:r>
                        <a:rPr lang="en-US" dirty="0"/>
                        <a:t>F</a:t>
                      </a:r>
                    </a:p>
                  </a:txBody>
                  <a:tcPr/>
                </a:tc>
                <a:tc>
                  <a:txBody>
                    <a:bodyPr/>
                    <a:lstStyle/>
                    <a:p>
                      <a:r>
                        <a:rPr lang="en-US" dirty="0"/>
                        <a:t>-</a:t>
                      </a:r>
                    </a:p>
                  </a:txBody>
                  <a:tcPr/>
                </a:tc>
                <a:tc>
                  <a:txBody>
                    <a:bodyPr/>
                    <a:lstStyle/>
                    <a:p>
                      <a:r>
                        <a:rPr lang="en-US" dirty="0"/>
                        <a:t>F</a:t>
                      </a:r>
                    </a:p>
                  </a:txBody>
                  <a:tcPr/>
                </a:tc>
                <a:tc>
                  <a:txBody>
                    <a:bodyPr/>
                    <a:lstStyle/>
                    <a:p>
                      <a:r>
                        <a:rPr lang="en-US" dirty="0"/>
                        <a:t>F</a:t>
                      </a:r>
                    </a:p>
                  </a:txBody>
                  <a:tcPr/>
                </a:tc>
                <a:tc>
                  <a:txBody>
                    <a:bodyPr/>
                    <a:lstStyle/>
                    <a:p>
                      <a:r>
                        <a:rPr lang="en-US" b="1" dirty="0"/>
                        <a:t>*</a:t>
                      </a:r>
                    </a:p>
                  </a:txBody>
                  <a:tcPr/>
                </a:tc>
                <a:extLst>
                  <a:ext uri="{0D108BD9-81ED-4DB2-BD59-A6C34878D82A}">
                    <a16:rowId xmlns:a16="http://schemas.microsoft.com/office/drawing/2014/main" val="3111537782"/>
                  </a:ext>
                </a:extLst>
              </a:tr>
              <a:tr h="370840">
                <a:tc>
                  <a:txBody>
                    <a:bodyPr/>
                    <a:lstStyle/>
                    <a:p>
                      <a:r>
                        <a:rPr lang="en-US" dirty="0"/>
                        <a:t>2</a:t>
                      </a:r>
                    </a:p>
                  </a:txBody>
                  <a:tcPr/>
                </a:tc>
                <a:tc>
                  <a:txBody>
                    <a:bodyPr/>
                    <a:lstStyle/>
                    <a:p>
                      <a:r>
                        <a:rPr lang="en-US" dirty="0"/>
                        <a:t>F</a:t>
                      </a:r>
                    </a:p>
                  </a:txBody>
                  <a:tcPr/>
                </a:tc>
                <a:tc>
                  <a:txBody>
                    <a:bodyPr/>
                    <a:lstStyle/>
                    <a:p>
                      <a:r>
                        <a:rPr lang="en-US" dirty="0"/>
                        <a:t>-</a:t>
                      </a:r>
                    </a:p>
                  </a:txBody>
                  <a:tcPr/>
                </a:tc>
                <a:tc>
                  <a:txBody>
                    <a:bodyPr/>
                    <a:lstStyle/>
                    <a:p>
                      <a:r>
                        <a:rPr lang="en-US" dirty="0"/>
                        <a:t>T</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2643155363"/>
                  </a:ext>
                </a:extLst>
              </a:tr>
              <a:tr h="370840">
                <a:tc>
                  <a:txBody>
                    <a:bodyPr/>
                    <a:lstStyle/>
                    <a:p>
                      <a:r>
                        <a:rPr lang="en-US" dirty="0"/>
                        <a:t>3</a:t>
                      </a:r>
                    </a:p>
                  </a:txBody>
                  <a:tcPr/>
                </a:tc>
                <a:tc>
                  <a:txBody>
                    <a:bodyPr/>
                    <a:lstStyle/>
                    <a:p>
                      <a:r>
                        <a:rPr lang="en-US" dirty="0"/>
                        <a:t>T</a:t>
                      </a:r>
                    </a:p>
                  </a:txBody>
                  <a:tcPr/>
                </a:tc>
                <a:tc>
                  <a:txBody>
                    <a:bodyPr/>
                    <a:lstStyle/>
                    <a:p>
                      <a:r>
                        <a:rPr lang="en-US" dirty="0"/>
                        <a:t>T</a:t>
                      </a:r>
                    </a:p>
                  </a:txBody>
                  <a:tcPr/>
                </a:tc>
                <a:tc>
                  <a:txBody>
                    <a:bodyPr/>
                    <a:lstStyle/>
                    <a:p>
                      <a:r>
                        <a:rPr lang="en-US" dirty="0"/>
                        <a:t>-</a:t>
                      </a:r>
                    </a:p>
                  </a:txBody>
                  <a:tcPr/>
                </a:tc>
                <a:tc>
                  <a:txBody>
                    <a:bodyPr/>
                    <a:lstStyle/>
                    <a:p>
                      <a:r>
                        <a:rPr lang="en-US" dirty="0"/>
                        <a:t>T</a:t>
                      </a:r>
                    </a:p>
                  </a:txBody>
                  <a:tcPr/>
                </a:tc>
                <a:tc>
                  <a:txBody>
                    <a:bodyPr/>
                    <a:lstStyle/>
                    <a:p>
                      <a:r>
                        <a:rPr lang="en-US" b="1" dirty="0"/>
                        <a:t>*</a:t>
                      </a:r>
                      <a:endParaRPr lang="en-US" dirty="0"/>
                    </a:p>
                  </a:txBody>
                  <a:tcPr/>
                </a:tc>
                <a:extLst>
                  <a:ext uri="{0D108BD9-81ED-4DB2-BD59-A6C34878D82A}">
                    <a16:rowId xmlns:a16="http://schemas.microsoft.com/office/drawing/2014/main" val="3842706580"/>
                  </a:ext>
                </a:extLst>
              </a:tr>
              <a:tr h="370840">
                <a:tc>
                  <a:txBody>
                    <a:bodyPr/>
                    <a:lstStyle/>
                    <a:p>
                      <a:r>
                        <a:rPr lang="en-US" dirty="0"/>
                        <a:t>4</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3636421003"/>
                  </a:ext>
                </a:extLst>
              </a:tr>
              <a:tr h="370840">
                <a:tc>
                  <a:txBody>
                    <a:bodyPr/>
                    <a:lstStyle/>
                    <a:p>
                      <a:r>
                        <a:rPr lang="en-US" dirty="0"/>
                        <a:t>5</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574055116"/>
                  </a:ext>
                </a:extLst>
              </a:tr>
            </a:tbl>
          </a:graphicData>
        </a:graphic>
      </p:graphicFrame>
      <p:sp>
        <p:nvSpPr>
          <p:cNvPr id="6" name="Content Placeholder 2">
            <a:extLst>
              <a:ext uri="{FF2B5EF4-FFF2-40B4-BE49-F238E27FC236}">
                <a16:creationId xmlns:a16="http://schemas.microsoft.com/office/drawing/2014/main" id="{657F9218-9C85-4BF1-AB18-BA72C42982C8}"/>
              </a:ext>
            </a:extLst>
          </p:cNvPr>
          <p:cNvSpPr txBox="1">
            <a:spLocks/>
          </p:cNvSpPr>
          <p:nvPr/>
        </p:nvSpPr>
        <p:spPr bwMode="auto">
          <a:xfrm>
            <a:off x="222250" y="3663849"/>
            <a:ext cx="8467725" cy="1028405"/>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sz="1600" kern="0" dirty="0"/>
              <a:t>MC/DC is achieved if an “Independence Pair” can be found for each condition</a:t>
            </a:r>
          </a:p>
          <a:p>
            <a:pPr lvl="1"/>
            <a:r>
              <a:rPr lang="en-US" sz="1400" kern="0" dirty="0"/>
              <a:t>As the condition outcome is varied between True/False, the Result also varies True/False</a:t>
            </a:r>
          </a:p>
          <a:p>
            <a:pPr lvl="1"/>
            <a:r>
              <a:rPr lang="en-US" sz="1400" kern="0" dirty="0"/>
              <a:t>All other condition outcomes are held </a:t>
            </a:r>
            <a:r>
              <a:rPr lang="en-US" sz="1400" i="1" kern="0" dirty="0"/>
              <a:t>fixed </a:t>
            </a:r>
            <a:r>
              <a:rPr lang="en-US" sz="1400" kern="0" dirty="0"/>
              <a:t>or </a:t>
            </a:r>
            <a:r>
              <a:rPr lang="en-US" sz="1400" i="1" kern="0" dirty="0"/>
              <a:t>don’t-care (unevaluatable/masked out)</a:t>
            </a:r>
            <a:endParaRPr lang="en-US" sz="1400" kern="0" dirty="0"/>
          </a:p>
        </p:txBody>
      </p:sp>
      <p:sp>
        <p:nvSpPr>
          <p:cNvPr id="7" name="Rectangle 6">
            <a:extLst>
              <a:ext uri="{FF2B5EF4-FFF2-40B4-BE49-F238E27FC236}">
                <a16:creationId xmlns:a16="http://schemas.microsoft.com/office/drawing/2014/main" id="{A23DF1AA-C2EE-4D1A-8F08-956C0495CC30}"/>
              </a:ext>
            </a:extLst>
          </p:cNvPr>
          <p:cNvSpPr/>
          <p:nvPr/>
        </p:nvSpPr>
        <p:spPr>
          <a:xfrm>
            <a:off x="1514964" y="1766599"/>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8E5871-0EF2-4891-81CB-A6C85C1046B7}"/>
              </a:ext>
            </a:extLst>
          </p:cNvPr>
          <p:cNvSpPr/>
          <p:nvPr/>
        </p:nvSpPr>
        <p:spPr>
          <a:xfrm>
            <a:off x="1514963" y="2515011"/>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E7D528-2D3B-4D8E-B1D7-020A236F725B}"/>
              </a:ext>
            </a:extLst>
          </p:cNvPr>
          <p:cNvSpPr/>
          <p:nvPr/>
        </p:nvSpPr>
        <p:spPr>
          <a:xfrm>
            <a:off x="4392751" y="1766599"/>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EFC901-7EA1-4CC7-8D20-F3C39800937F}"/>
              </a:ext>
            </a:extLst>
          </p:cNvPr>
          <p:cNvSpPr/>
          <p:nvPr/>
        </p:nvSpPr>
        <p:spPr>
          <a:xfrm>
            <a:off x="4404625" y="2515011"/>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FD4216-B390-4FCF-A95E-42A3A75328B6}"/>
              </a:ext>
            </a:extLst>
          </p:cNvPr>
          <p:cNvSpPr/>
          <p:nvPr/>
        </p:nvSpPr>
        <p:spPr>
          <a:xfrm>
            <a:off x="2463011" y="1778003"/>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17112A-A89D-4FBF-9627-73FDC42BEF0B}"/>
              </a:ext>
            </a:extLst>
          </p:cNvPr>
          <p:cNvSpPr/>
          <p:nvPr/>
        </p:nvSpPr>
        <p:spPr>
          <a:xfrm>
            <a:off x="2463011" y="2503345"/>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9FAE55-5117-4F4E-B511-3CA66FE17ED8}"/>
              </a:ext>
            </a:extLst>
          </p:cNvPr>
          <p:cNvSpPr/>
          <p:nvPr/>
        </p:nvSpPr>
        <p:spPr>
          <a:xfrm>
            <a:off x="3444704" y="1778003"/>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0E7C9AB-924A-47E9-ACB6-74E946F86D49}"/>
              </a:ext>
            </a:extLst>
          </p:cNvPr>
          <p:cNvSpPr/>
          <p:nvPr/>
        </p:nvSpPr>
        <p:spPr>
          <a:xfrm>
            <a:off x="3456577" y="2503345"/>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60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97D-FC91-AE4B-905A-5EF7F031D3D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9DC37B-8BFD-934D-AB5E-BF64C3AB4442}"/>
              </a:ext>
            </a:extLst>
          </p:cNvPr>
          <p:cNvSpPr>
            <a:spLocks noGrp="1"/>
          </p:cNvSpPr>
          <p:nvPr>
            <p:ph idx="1"/>
          </p:nvPr>
        </p:nvSpPr>
        <p:spPr>
          <a:xfrm>
            <a:off x="333378" y="786358"/>
            <a:ext cx="8467725" cy="410784"/>
          </a:xfrm>
        </p:spPr>
        <p:txBody>
          <a:bodyPr/>
          <a:lstStyle/>
          <a:p>
            <a:r>
              <a:rPr lang="en-US" dirty="0">
                <a:latin typeface="Consolas" panose="020B0609020204030204" pitchFamily="49" charset="0"/>
              </a:rPr>
              <a:t>return ((A &amp;&amp; B) || C);</a:t>
            </a:r>
          </a:p>
        </p:txBody>
      </p:sp>
      <p:sp>
        <p:nvSpPr>
          <p:cNvPr id="4" name="Slide Number Placeholder 3">
            <a:extLst>
              <a:ext uri="{FF2B5EF4-FFF2-40B4-BE49-F238E27FC236}">
                <a16:creationId xmlns:a16="http://schemas.microsoft.com/office/drawing/2014/main" id="{825FE2EB-7786-E042-9C80-89B37BC16B41}"/>
              </a:ext>
            </a:extLst>
          </p:cNvPr>
          <p:cNvSpPr>
            <a:spLocks noGrp="1"/>
          </p:cNvSpPr>
          <p:nvPr>
            <p:ph type="sldNum" sz="quarter" idx="10"/>
          </p:nvPr>
        </p:nvSpPr>
        <p:spPr/>
        <p:txBody>
          <a:bodyPr/>
          <a:lstStyle/>
          <a:p>
            <a:pPr>
              <a:defRPr/>
            </a:pPr>
            <a:fld id="{2B97888F-6AF7-4263-B69D-592D8C33BAC7}" type="slidenum">
              <a:rPr lang="en-US" smtClean="0"/>
              <a:pPr>
                <a:defRPr/>
              </a:pPr>
              <a:t>9</a:t>
            </a:fld>
            <a:endParaRPr lang="en-US"/>
          </a:p>
        </p:txBody>
      </p:sp>
      <p:graphicFrame>
        <p:nvGraphicFramePr>
          <p:cNvPr id="5" name="Table 4">
            <a:extLst>
              <a:ext uri="{FF2B5EF4-FFF2-40B4-BE49-F238E27FC236}">
                <a16:creationId xmlns:a16="http://schemas.microsoft.com/office/drawing/2014/main" id="{3EC3F644-6021-4685-86F5-D04A59B5DF39}"/>
              </a:ext>
            </a:extLst>
          </p:cNvPr>
          <p:cNvGraphicFramePr>
            <a:graphicFrameLocks noGrp="1"/>
          </p:cNvGraphicFramePr>
          <p:nvPr>
            <p:extLst>
              <p:ext uri="{D42A27DB-BD31-4B8C-83A1-F6EECF244321}">
                <p14:modId xmlns:p14="http://schemas.microsoft.com/office/powerpoint/2010/main" val="939659794"/>
              </p:ext>
            </p:extLst>
          </p:nvPr>
        </p:nvGraphicFramePr>
        <p:xfrm>
          <a:off x="477251" y="1186142"/>
          <a:ext cx="6267007" cy="2402840"/>
        </p:xfrm>
        <a:graphic>
          <a:graphicData uri="http://schemas.openxmlformats.org/drawingml/2006/table">
            <a:tbl>
              <a:tblPr firstRow="1" bandRow="1">
                <a:tableStyleId>{5C22544A-7EE6-4342-B048-85BDC9FD1C3A}</a:tableStyleId>
              </a:tblPr>
              <a:tblGrid>
                <a:gridCol w="976868">
                  <a:extLst>
                    <a:ext uri="{9D8B030D-6E8A-4147-A177-3AD203B41FA5}">
                      <a16:colId xmlns:a16="http://schemas.microsoft.com/office/drawing/2014/main" val="3810682439"/>
                    </a:ext>
                  </a:extLst>
                </a:gridCol>
                <a:gridCol w="972386">
                  <a:extLst>
                    <a:ext uri="{9D8B030D-6E8A-4147-A177-3AD203B41FA5}">
                      <a16:colId xmlns:a16="http://schemas.microsoft.com/office/drawing/2014/main" val="2260848868"/>
                    </a:ext>
                  </a:extLst>
                </a:gridCol>
                <a:gridCol w="976847">
                  <a:extLst>
                    <a:ext uri="{9D8B030D-6E8A-4147-A177-3AD203B41FA5}">
                      <a16:colId xmlns:a16="http://schemas.microsoft.com/office/drawing/2014/main" val="1117134721"/>
                    </a:ext>
                  </a:extLst>
                </a:gridCol>
                <a:gridCol w="976847">
                  <a:extLst>
                    <a:ext uri="{9D8B030D-6E8A-4147-A177-3AD203B41FA5}">
                      <a16:colId xmlns:a16="http://schemas.microsoft.com/office/drawing/2014/main" val="1396848186"/>
                    </a:ext>
                  </a:extLst>
                </a:gridCol>
                <a:gridCol w="972386">
                  <a:extLst>
                    <a:ext uri="{9D8B030D-6E8A-4147-A177-3AD203B41FA5}">
                      <a16:colId xmlns:a16="http://schemas.microsoft.com/office/drawing/2014/main" val="1089449396"/>
                    </a:ext>
                  </a:extLst>
                </a:gridCol>
                <a:gridCol w="704757">
                  <a:extLst>
                    <a:ext uri="{9D8B030D-6E8A-4147-A177-3AD203B41FA5}">
                      <a16:colId xmlns:a16="http://schemas.microsoft.com/office/drawing/2014/main" val="3655112521"/>
                    </a:ext>
                  </a:extLst>
                </a:gridCol>
                <a:gridCol w="686916">
                  <a:extLst>
                    <a:ext uri="{9D8B030D-6E8A-4147-A177-3AD203B41FA5}">
                      <a16:colId xmlns:a16="http://schemas.microsoft.com/office/drawing/2014/main" val="2791589791"/>
                    </a:ext>
                  </a:extLst>
                </a:gridCol>
              </a:tblGrid>
              <a:tr h="370840">
                <a:tc>
                  <a:txBody>
                    <a:bodyPr/>
                    <a:lstStyle/>
                    <a:p>
                      <a:r>
                        <a:rPr lang="en-US" dirty="0"/>
                        <a:t>Test Vector</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Result</a:t>
                      </a:r>
                    </a:p>
                  </a:txBody>
                  <a:tcPr/>
                </a:tc>
                <a:tc>
                  <a:txBody>
                    <a:bodyPr/>
                    <a:lstStyle/>
                    <a:p>
                      <a:r>
                        <a:rPr lang="en-US" dirty="0"/>
                        <a:t>‘A’ Pair</a:t>
                      </a:r>
                    </a:p>
                  </a:txBody>
                  <a:tcPr>
                    <a:solidFill>
                      <a:srgbClr val="00B050"/>
                    </a:solidFill>
                  </a:tcPr>
                </a:tc>
                <a:tc>
                  <a:txBody>
                    <a:bodyPr/>
                    <a:lstStyle/>
                    <a:p>
                      <a:r>
                        <a:rPr lang="en-US" dirty="0"/>
                        <a:t>‘B’ Pair</a:t>
                      </a:r>
                    </a:p>
                  </a:txBody>
                  <a:tcPr>
                    <a:solidFill>
                      <a:srgbClr val="00B050"/>
                    </a:solidFill>
                  </a:tcPr>
                </a:tc>
                <a:extLst>
                  <a:ext uri="{0D108BD9-81ED-4DB2-BD59-A6C34878D82A}">
                    <a16:rowId xmlns:a16="http://schemas.microsoft.com/office/drawing/2014/main" val="1716155176"/>
                  </a:ext>
                </a:extLst>
              </a:tr>
              <a:tr h="370840">
                <a:tc>
                  <a:txBody>
                    <a:bodyPr/>
                    <a:lstStyle/>
                    <a:p>
                      <a:r>
                        <a:rPr lang="en-US" dirty="0"/>
                        <a:t>1</a:t>
                      </a:r>
                    </a:p>
                  </a:txBody>
                  <a:tcPr/>
                </a:tc>
                <a:tc>
                  <a:txBody>
                    <a:bodyPr/>
                    <a:lstStyle/>
                    <a:p>
                      <a:r>
                        <a:rPr lang="en-US" dirty="0"/>
                        <a:t>F</a:t>
                      </a:r>
                    </a:p>
                  </a:txBody>
                  <a:tcPr/>
                </a:tc>
                <a:tc>
                  <a:txBody>
                    <a:bodyPr/>
                    <a:lstStyle/>
                    <a:p>
                      <a:r>
                        <a:rPr lang="en-US" dirty="0"/>
                        <a:t>-</a:t>
                      </a:r>
                    </a:p>
                  </a:txBody>
                  <a:tcPr/>
                </a:tc>
                <a:tc>
                  <a:txBody>
                    <a:bodyPr/>
                    <a:lstStyle/>
                    <a:p>
                      <a:r>
                        <a:rPr lang="en-US" dirty="0"/>
                        <a:t>F</a:t>
                      </a:r>
                    </a:p>
                  </a:txBody>
                  <a:tcPr/>
                </a:tc>
                <a:tc>
                  <a:txBody>
                    <a:bodyPr/>
                    <a:lstStyle/>
                    <a:p>
                      <a:r>
                        <a:rPr lang="en-US" dirty="0"/>
                        <a:t>F</a:t>
                      </a:r>
                    </a:p>
                  </a:txBody>
                  <a:tcPr/>
                </a:tc>
                <a:tc>
                  <a:txBody>
                    <a:bodyPr/>
                    <a:lstStyle/>
                    <a:p>
                      <a:r>
                        <a:rPr lang="en-US" b="1" dirty="0"/>
                        <a:t>*</a:t>
                      </a:r>
                    </a:p>
                  </a:txBody>
                  <a:tcPr/>
                </a:tc>
                <a:tc>
                  <a:txBody>
                    <a:bodyPr/>
                    <a:lstStyle/>
                    <a:p>
                      <a:endParaRPr lang="en-US" dirty="0"/>
                    </a:p>
                  </a:txBody>
                  <a:tcPr/>
                </a:tc>
                <a:extLst>
                  <a:ext uri="{0D108BD9-81ED-4DB2-BD59-A6C34878D82A}">
                    <a16:rowId xmlns:a16="http://schemas.microsoft.com/office/drawing/2014/main" val="3111537782"/>
                  </a:ext>
                </a:extLst>
              </a:tr>
              <a:tr h="370840">
                <a:tc>
                  <a:txBody>
                    <a:bodyPr/>
                    <a:lstStyle/>
                    <a:p>
                      <a:r>
                        <a:rPr lang="en-US" dirty="0"/>
                        <a:t>2</a:t>
                      </a:r>
                    </a:p>
                  </a:txBody>
                  <a:tcPr/>
                </a:tc>
                <a:tc>
                  <a:txBody>
                    <a:bodyPr/>
                    <a:lstStyle/>
                    <a:p>
                      <a:r>
                        <a:rPr lang="en-US" dirty="0"/>
                        <a:t>F</a:t>
                      </a:r>
                    </a:p>
                  </a:txBody>
                  <a:tcPr/>
                </a:tc>
                <a:tc>
                  <a:txBody>
                    <a:bodyPr/>
                    <a:lstStyle/>
                    <a:p>
                      <a:r>
                        <a:rPr lang="en-US" dirty="0"/>
                        <a:t>-</a:t>
                      </a:r>
                    </a:p>
                  </a:txBody>
                  <a:tcPr/>
                </a:tc>
                <a:tc>
                  <a:txBody>
                    <a:bodyPr/>
                    <a:lstStyle/>
                    <a:p>
                      <a:r>
                        <a:rPr lang="en-US" dirty="0"/>
                        <a:t>T</a:t>
                      </a:r>
                    </a:p>
                  </a:txBody>
                  <a:tcPr/>
                </a:tc>
                <a:tc>
                  <a:txBody>
                    <a:bodyPr/>
                    <a:lstStyle/>
                    <a:p>
                      <a:r>
                        <a:rPr lang="en-US" dirty="0"/>
                        <a:t>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43155363"/>
                  </a:ext>
                </a:extLst>
              </a:tr>
              <a:tr h="370840">
                <a:tc>
                  <a:txBody>
                    <a:bodyPr/>
                    <a:lstStyle/>
                    <a:p>
                      <a:r>
                        <a:rPr lang="en-US" dirty="0"/>
                        <a:t>3</a:t>
                      </a:r>
                    </a:p>
                  </a:txBody>
                  <a:tcPr/>
                </a:tc>
                <a:tc>
                  <a:txBody>
                    <a:bodyPr/>
                    <a:lstStyle/>
                    <a:p>
                      <a:r>
                        <a:rPr lang="en-US" dirty="0"/>
                        <a:t>T</a:t>
                      </a:r>
                    </a:p>
                  </a:txBody>
                  <a:tcPr/>
                </a:tc>
                <a:tc>
                  <a:txBody>
                    <a:bodyPr/>
                    <a:lstStyle/>
                    <a:p>
                      <a:r>
                        <a:rPr lang="en-US" dirty="0"/>
                        <a:t>T</a:t>
                      </a:r>
                    </a:p>
                  </a:txBody>
                  <a:tcPr/>
                </a:tc>
                <a:tc>
                  <a:txBody>
                    <a:bodyPr/>
                    <a:lstStyle/>
                    <a:p>
                      <a:r>
                        <a:rPr lang="en-US" dirty="0"/>
                        <a:t>-</a:t>
                      </a:r>
                    </a:p>
                  </a:txBody>
                  <a:tcPr/>
                </a:tc>
                <a:tc>
                  <a:txBody>
                    <a:bodyPr/>
                    <a:lstStyle/>
                    <a:p>
                      <a:r>
                        <a:rPr lang="en-US" dirty="0"/>
                        <a:t>T</a:t>
                      </a:r>
                    </a:p>
                  </a:txBody>
                  <a:tcPr/>
                </a:tc>
                <a:tc>
                  <a:txBody>
                    <a:bodyPr/>
                    <a:lstStyle/>
                    <a:p>
                      <a:r>
                        <a:rPr lang="en-US" b="1" dirty="0"/>
                        <a:t>*</a:t>
                      </a:r>
                      <a:endParaRPr lang="en-US" dirty="0"/>
                    </a:p>
                  </a:txBody>
                  <a:tcPr/>
                </a:tc>
                <a:tc>
                  <a:txBody>
                    <a:bodyPr/>
                    <a:lstStyle/>
                    <a:p>
                      <a:r>
                        <a:rPr lang="en-US" b="1" dirty="0"/>
                        <a:t>*</a:t>
                      </a:r>
                      <a:endParaRPr lang="en-US" dirty="0"/>
                    </a:p>
                  </a:txBody>
                  <a:tcPr/>
                </a:tc>
                <a:extLst>
                  <a:ext uri="{0D108BD9-81ED-4DB2-BD59-A6C34878D82A}">
                    <a16:rowId xmlns:a16="http://schemas.microsoft.com/office/drawing/2014/main" val="3842706580"/>
                  </a:ext>
                </a:extLst>
              </a:tr>
              <a:tr h="370840">
                <a:tc>
                  <a:txBody>
                    <a:bodyPr/>
                    <a:lstStyle/>
                    <a:p>
                      <a:r>
                        <a:rPr lang="en-US" dirty="0"/>
                        <a:t>4</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36421003"/>
                  </a:ext>
                </a:extLst>
              </a:tr>
              <a:tr h="370840">
                <a:tc>
                  <a:txBody>
                    <a:bodyPr/>
                    <a:lstStyle/>
                    <a:p>
                      <a:r>
                        <a:rPr lang="en-US" dirty="0"/>
                        <a:t>5</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endParaRPr lang="en-US" dirty="0"/>
                    </a:p>
                  </a:txBody>
                  <a:tcPr/>
                </a:tc>
                <a:tc>
                  <a:txBody>
                    <a:bodyPr/>
                    <a:lstStyle/>
                    <a:p>
                      <a:r>
                        <a:rPr lang="en-US" b="1" dirty="0"/>
                        <a:t>*</a:t>
                      </a:r>
                      <a:endParaRPr lang="en-US" dirty="0"/>
                    </a:p>
                  </a:txBody>
                  <a:tcPr/>
                </a:tc>
                <a:extLst>
                  <a:ext uri="{0D108BD9-81ED-4DB2-BD59-A6C34878D82A}">
                    <a16:rowId xmlns:a16="http://schemas.microsoft.com/office/drawing/2014/main" val="574055116"/>
                  </a:ext>
                </a:extLst>
              </a:tr>
            </a:tbl>
          </a:graphicData>
        </a:graphic>
      </p:graphicFrame>
      <p:sp>
        <p:nvSpPr>
          <p:cNvPr id="6" name="Content Placeholder 2">
            <a:extLst>
              <a:ext uri="{FF2B5EF4-FFF2-40B4-BE49-F238E27FC236}">
                <a16:creationId xmlns:a16="http://schemas.microsoft.com/office/drawing/2014/main" id="{657F9218-9C85-4BF1-AB18-BA72C42982C8}"/>
              </a:ext>
            </a:extLst>
          </p:cNvPr>
          <p:cNvSpPr txBox="1">
            <a:spLocks/>
          </p:cNvSpPr>
          <p:nvPr/>
        </p:nvSpPr>
        <p:spPr bwMode="auto">
          <a:xfrm>
            <a:off x="222250" y="3663849"/>
            <a:ext cx="8467725" cy="1028405"/>
          </a:xfrm>
          <a:prstGeom prst="rect">
            <a:avLst/>
          </a:prstGeom>
          <a:noFill/>
          <a:ln w="9525" algn="ctr">
            <a:noFill/>
            <a:miter lim="800000"/>
            <a:headEnd/>
            <a:tailEnd/>
          </a:ln>
        </p:spPr>
        <p:txBody>
          <a:bodyPr vert="horz" wrap="square" lIns="76179" tIns="38088" rIns="76179" bIns="38088" numCol="1" anchor="t" anchorCtr="0" compatLnSpc="1">
            <a:prstTxWarp prst="textNoShape">
              <a:avLst/>
            </a:prstTxWarp>
          </a:bodyPr>
          <a:lstStyle>
            <a:lvl1pPr marL="189124" indent="-189124" algn="l" rtl="0" eaLnBrk="0" fontAlgn="base" hangingPunct="0">
              <a:spcBef>
                <a:spcPts val="667"/>
              </a:spcBef>
              <a:spcAft>
                <a:spcPct val="0"/>
              </a:spcAft>
              <a:buChar char="•"/>
              <a:defRPr sz="1800">
                <a:solidFill>
                  <a:schemeClr val="tx1"/>
                </a:solidFill>
                <a:latin typeface="+mn-lt"/>
                <a:ea typeface="+mn-ea"/>
                <a:cs typeface="+mn-cs"/>
              </a:defRPr>
            </a:lvl1pPr>
            <a:lvl2pPr marL="478763" indent="-194416" algn="l" rtl="0" eaLnBrk="0" fontAlgn="base" hangingPunct="0">
              <a:spcBef>
                <a:spcPct val="20000"/>
              </a:spcBef>
              <a:spcAft>
                <a:spcPct val="0"/>
              </a:spcAft>
              <a:buChar char="–"/>
              <a:defRPr sz="1600">
                <a:solidFill>
                  <a:schemeClr val="tx1"/>
                </a:solidFill>
                <a:latin typeface="+mn-lt"/>
              </a:defRPr>
            </a:lvl2pPr>
            <a:lvl3pPr marL="711530" indent="-137548" algn="l" rtl="0" eaLnBrk="0" fontAlgn="base" hangingPunct="0">
              <a:spcBef>
                <a:spcPct val="15000"/>
              </a:spcBef>
              <a:spcAft>
                <a:spcPct val="0"/>
              </a:spcAft>
              <a:buChar char="•"/>
              <a:defRPr sz="1500">
                <a:solidFill>
                  <a:schemeClr val="tx1"/>
                </a:solidFill>
                <a:latin typeface="+mn-lt"/>
              </a:defRPr>
            </a:lvl3pPr>
            <a:lvl4pPr marL="1001168" indent="-194416" algn="l" rtl="0" eaLnBrk="0" fontAlgn="base" hangingPunct="0">
              <a:spcBef>
                <a:spcPct val="5000"/>
              </a:spcBef>
              <a:spcAft>
                <a:spcPct val="0"/>
              </a:spcAft>
              <a:buChar char="–"/>
              <a:defRPr sz="1500">
                <a:solidFill>
                  <a:schemeClr val="tx1"/>
                </a:solidFill>
                <a:latin typeface="+mn-lt"/>
              </a:defRPr>
            </a:lvl4pPr>
            <a:lvl5pPr marL="1240546" indent="-144163" algn="l" rtl="0" eaLnBrk="0" fontAlgn="base" hangingPunct="0">
              <a:spcBef>
                <a:spcPct val="0"/>
              </a:spcBef>
              <a:spcAft>
                <a:spcPct val="0"/>
              </a:spcAft>
              <a:buChar char="»"/>
              <a:defRPr sz="1500">
                <a:solidFill>
                  <a:schemeClr val="tx1"/>
                </a:solidFill>
                <a:latin typeface="+mn-lt"/>
              </a:defRPr>
            </a:lvl5pPr>
            <a:lvl6pPr marL="1621441" indent="-144163" algn="l" rtl="0" fontAlgn="base">
              <a:spcBef>
                <a:spcPct val="0"/>
              </a:spcBef>
              <a:spcAft>
                <a:spcPct val="0"/>
              </a:spcAft>
              <a:buChar char="»"/>
              <a:defRPr sz="1300">
                <a:solidFill>
                  <a:schemeClr val="tx1"/>
                </a:solidFill>
                <a:latin typeface="+mn-lt"/>
              </a:defRPr>
            </a:lvl6pPr>
            <a:lvl7pPr marL="2002336" indent="-144163" algn="l" rtl="0" fontAlgn="base">
              <a:spcBef>
                <a:spcPct val="0"/>
              </a:spcBef>
              <a:spcAft>
                <a:spcPct val="0"/>
              </a:spcAft>
              <a:buChar char="»"/>
              <a:defRPr sz="1300">
                <a:solidFill>
                  <a:schemeClr val="tx1"/>
                </a:solidFill>
                <a:latin typeface="+mn-lt"/>
              </a:defRPr>
            </a:lvl7pPr>
            <a:lvl8pPr marL="2383230" indent="-144163" algn="l" rtl="0" fontAlgn="base">
              <a:spcBef>
                <a:spcPct val="0"/>
              </a:spcBef>
              <a:spcAft>
                <a:spcPct val="0"/>
              </a:spcAft>
              <a:buChar char="»"/>
              <a:defRPr sz="1300">
                <a:solidFill>
                  <a:schemeClr val="tx1"/>
                </a:solidFill>
                <a:latin typeface="+mn-lt"/>
              </a:defRPr>
            </a:lvl8pPr>
            <a:lvl9pPr marL="2764124" indent="-144163" algn="l" rtl="0" fontAlgn="base">
              <a:spcBef>
                <a:spcPct val="0"/>
              </a:spcBef>
              <a:spcAft>
                <a:spcPct val="0"/>
              </a:spcAft>
              <a:buChar char="»"/>
              <a:defRPr sz="1300">
                <a:solidFill>
                  <a:schemeClr val="tx1"/>
                </a:solidFill>
                <a:latin typeface="+mn-lt"/>
              </a:defRPr>
            </a:lvl9pPr>
          </a:lstStyle>
          <a:p>
            <a:r>
              <a:rPr lang="en-US" sz="1600" kern="0" dirty="0"/>
              <a:t>MC/DC is achieved if an “Independence Pair” can be found for each condition</a:t>
            </a:r>
          </a:p>
          <a:p>
            <a:pPr lvl="1"/>
            <a:r>
              <a:rPr lang="en-US" sz="1400" kern="0" dirty="0"/>
              <a:t>As the condition outcome is varied between True/False, the Result also varies True/False</a:t>
            </a:r>
          </a:p>
          <a:p>
            <a:pPr lvl="1"/>
            <a:r>
              <a:rPr lang="en-US" sz="1400" kern="0" dirty="0"/>
              <a:t>All other condition outcomes are held </a:t>
            </a:r>
            <a:r>
              <a:rPr lang="en-US" sz="1400" i="1" kern="0" dirty="0"/>
              <a:t>fixed </a:t>
            </a:r>
            <a:r>
              <a:rPr lang="en-US" sz="1400" kern="0" dirty="0"/>
              <a:t>or </a:t>
            </a:r>
            <a:r>
              <a:rPr lang="en-US" sz="1400" i="1" kern="0" dirty="0"/>
              <a:t>don’t-care (unevaluatable/masked out)</a:t>
            </a:r>
            <a:endParaRPr lang="en-US" sz="1400" kern="0" dirty="0"/>
          </a:p>
        </p:txBody>
      </p:sp>
      <p:sp>
        <p:nvSpPr>
          <p:cNvPr id="7" name="Rectangle 6">
            <a:extLst>
              <a:ext uri="{FF2B5EF4-FFF2-40B4-BE49-F238E27FC236}">
                <a16:creationId xmlns:a16="http://schemas.microsoft.com/office/drawing/2014/main" id="{A755EDD1-2E74-483A-9DE1-7FA2DB9BD3DC}"/>
              </a:ext>
            </a:extLst>
          </p:cNvPr>
          <p:cNvSpPr/>
          <p:nvPr/>
        </p:nvSpPr>
        <p:spPr>
          <a:xfrm>
            <a:off x="2470928" y="2490994"/>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594EFA-80BD-4C35-8382-D1EEC295C0E7}"/>
              </a:ext>
            </a:extLst>
          </p:cNvPr>
          <p:cNvSpPr/>
          <p:nvPr/>
        </p:nvSpPr>
        <p:spPr>
          <a:xfrm>
            <a:off x="2470927" y="3263424"/>
            <a:ext cx="681971" cy="289957"/>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19C1-4EF6-4956-85E3-EC53C9FF275C}"/>
              </a:ext>
            </a:extLst>
          </p:cNvPr>
          <p:cNvSpPr/>
          <p:nvPr/>
        </p:nvSpPr>
        <p:spPr>
          <a:xfrm>
            <a:off x="4400668" y="2490994"/>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D12BAD-5378-45AC-BCA4-1A5E4739D838}"/>
              </a:ext>
            </a:extLst>
          </p:cNvPr>
          <p:cNvSpPr/>
          <p:nvPr/>
        </p:nvSpPr>
        <p:spPr>
          <a:xfrm>
            <a:off x="4400668" y="3258684"/>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9C199E-CD07-42A1-B766-9F64A76560A5}"/>
              </a:ext>
            </a:extLst>
          </p:cNvPr>
          <p:cNvSpPr/>
          <p:nvPr/>
        </p:nvSpPr>
        <p:spPr>
          <a:xfrm>
            <a:off x="1461525" y="2490994"/>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D4366-5064-4026-978C-4CD125132FD3}"/>
              </a:ext>
            </a:extLst>
          </p:cNvPr>
          <p:cNvSpPr/>
          <p:nvPr/>
        </p:nvSpPr>
        <p:spPr>
          <a:xfrm>
            <a:off x="1461525" y="3227823"/>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D1F161-CAE1-438A-B8B9-093181798594}"/>
              </a:ext>
            </a:extLst>
          </p:cNvPr>
          <p:cNvSpPr/>
          <p:nvPr/>
        </p:nvSpPr>
        <p:spPr>
          <a:xfrm>
            <a:off x="3435798" y="2490994"/>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6AAA55-CC53-4D3D-8468-58E9382B7F5E}"/>
              </a:ext>
            </a:extLst>
          </p:cNvPr>
          <p:cNvSpPr/>
          <p:nvPr/>
        </p:nvSpPr>
        <p:spPr>
          <a:xfrm>
            <a:off x="3435798" y="3227823"/>
            <a:ext cx="681971" cy="325558"/>
          </a:xfrm>
          <a:prstGeom prst="rect">
            <a:avLst/>
          </a:prstGeom>
          <a:solidFill>
            <a:schemeClr val="bg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24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4A4A4"/>
      </a:accent2>
      <a:accent3>
        <a:srgbClr val="117788"/>
      </a:accent3>
      <a:accent4>
        <a:srgbClr val="404040"/>
      </a:accent4>
      <a:accent5>
        <a:srgbClr val="4ABED4"/>
      </a:accent5>
      <a:accent6>
        <a:srgbClr val="7F7F7F"/>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30700</TotalTime>
  <Words>3544</Words>
  <Application>Microsoft Office PowerPoint</Application>
  <PresentationFormat>On-screen Show (16:9)</PresentationFormat>
  <Paragraphs>1072</Paragraphs>
  <Slides>30</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Consolas</vt:lpstr>
      <vt:lpstr>Wingdings</vt:lpstr>
      <vt:lpstr>FinalPowerpoint</vt:lpstr>
      <vt:lpstr>MC/DC: Enabling easy-to-use safety-critical code coverage analysis with LLVM</vt:lpstr>
      <vt:lpstr>What is Source-based Code Coverage?</vt:lpstr>
      <vt:lpstr>LLVM Coverage Visualization</vt:lpstr>
      <vt:lpstr>What is Branch Coverage?</vt:lpstr>
      <vt:lpstr>The Limits of Branch Coverage</vt:lpstr>
      <vt:lpstr>What is MC/DC?</vt:lpstr>
      <vt:lpstr>Example</vt:lpstr>
      <vt:lpstr>Example</vt:lpstr>
      <vt:lpstr>Example</vt:lpstr>
      <vt:lpstr>Example</vt:lpstr>
      <vt:lpstr>Example</vt:lpstr>
      <vt:lpstr>LLVM Coverage Report Visualization + MC/DC</vt:lpstr>
      <vt:lpstr>LLVM Coverage Visualization + MC/DC</vt:lpstr>
      <vt:lpstr>When is MC/DC really important?</vt:lpstr>
      <vt:lpstr>PowerPoint Presentation</vt:lpstr>
      <vt:lpstr>What has been done? What can LLVM do?</vt:lpstr>
      <vt:lpstr>Design Concept: Bitmap Coverage Objects</vt:lpstr>
      <vt:lpstr>How do Bitmap bits map to test vectors?</vt:lpstr>
      <vt:lpstr>How do Bitmap bits map to test vectors?</vt:lpstr>
      <vt:lpstr>How do Bitmap bits map to test vectors?</vt:lpstr>
      <vt:lpstr>Source Region Mapping</vt:lpstr>
      <vt:lpstr>Visualization (llvm-cov)</vt:lpstr>
      <vt:lpstr>Visualization (llvm-cov)</vt:lpstr>
      <vt:lpstr>Visualization (llvm-cov)</vt:lpstr>
      <vt:lpstr>Visualization (llvm-cov)</vt:lpstr>
      <vt:lpstr>Visualization (llvm-cov)</vt:lpstr>
      <vt:lpstr>Visualization (llvm-cov)</vt:lpstr>
      <vt:lpstr>Visualization (llvm-cov)</vt:lpstr>
      <vt:lpstr>Current State of LLVM MC/DC</vt:lpstr>
      <vt:lpstr>PowerPoint Presentation</vt:lpstr>
    </vt:vector>
  </TitlesOfParts>
  <Company>Texas Instruments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k-drews@ti.com</dc:creator>
  <cp:lastModifiedBy>Phipps, Alan</cp:lastModifiedBy>
  <cp:revision>1050</cp:revision>
  <dcterms:created xsi:type="dcterms:W3CDTF">2007-12-19T20:51:45Z</dcterms:created>
  <dcterms:modified xsi:type="dcterms:W3CDTF">2022-11-03T19:27:39Z</dcterms:modified>
</cp:coreProperties>
</file>