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68" r:id="rId3"/>
    <p:sldId id="257" r:id="rId4"/>
    <p:sldId id="311" r:id="rId5"/>
    <p:sldId id="304" r:id="rId6"/>
    <p:sldId id="307" r:id="rId7"/>
    <p:sldId id="308" r:id="rId8"/>
    <p:sldId id="309" r:id="rId9"/>
    <p:sldId id="310" r:id="rId10"/>
    <p:sldId id="313" r:id="rId11"/>
    <p:sldId id="297" r:id="rId12"/>
    <p:sldId id="260" r:id="rId13"/>
    <p:sldId id="261" r:id="rId14"/>
    <p:sldId id="264" r:id="rId15"/>
    <p:sldId id="270" r:id="rId16"/>
    <p:sldId id="303" r:id="rId17"/>
    <p:sldId id="262" r:id="rId18"/>
    <p:sldId id="274" r:id="rId19"/>
    <p:sldId id="314" r:id="rId20"/>
    <p:sldId id="300" r:id="rId21"/>
    <p:sldId id="301" r:id="rId22"/>
    <p:sldId id="315" r:id="rId23"/>
    <p:sldId id="273" r:id="rId24"/>
    <p:sldId id="287" r:id="rId25"/>
    <p:sldId id="275" r:id="rId26"/>
    <p:sldId id="286" r:id="rId27"/>
    <p:sldId id="267" r:id="rId28"/>
    <p:sldId id="291" r:id="rId29"/>
    <p:sldId id="279" r:id="rId30"/>
    <p:sldId id="295" r:id="rId31"/>
    <p:sldId id="299" r:id="rId32"/>
    <p:sldId id="316" r:id="rId33"/>
    <p:sldId id="298" r:id="rId34"/>
    <p:sldId id="266" r:id="rId35"/>
    <p:sldId id="30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688"/>
    <a:srgbClr val="A5A5A5"/>
    <a:srgbClr val="B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0" autoAdjust="0"/>
    <p:restoredTop sz="77483" autoAdjust="0"/>
  </p:normalViewPr>
  <p:slideViewPr>
    <p:cSldViewPr snapToGrid="0">
      <p:cViewPr varScale="1">
        <p:scale>
          <a:sx n="51" d="100"/>
          <a:sy n="51" d="100"/>
        </p:scale>
        <p:origin x="13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69D67-6D0C-48B6-9DA0-46F7C2BFBB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18FB4-E6E1-4854-9419-35817BCA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bulk of the work is done in the clang front-end itself, only the </a:t>
            </a:r>
            <a:r>
              <a:rPr lang="en-US" dirty="0" err="1"/>
              <a:t>gitoid</a:t>
            </a:r>
            <a:r>
              <a:rPr lang="en-US" dirty="0"/>
              <a:t> is passed to the later stages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18FB4-E6E1-4854-9419-35817BCAC9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9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18FB4-E6E1-4854-9419-35817BCAC9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Libcrypto.so : + 72bytes (0.001%)</a:t>
            </a:r>
          </a:p>
          <a:p>
            <a:r>
              <a:rPr lang="en-US" dirty="0"/>
              <a:t>Libssl.so: + 232bytes (0.03%)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18FB4-E6E1-4854-9419-35817BCAC9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3A8F-C334-CD46-FFB4-72F91FA55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F44DA-3C9A-BBE4-C34E-18F79F4E1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A552E-4094-B82D-7458-BC9EC170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2E2E-7CA9-49E9-8ED8-17698FA1A3CA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4EEF-F841-95F8-EC57-7E5AA816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F6F1-CA2F-01CF-19AD-4F8D2623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37DE-9596-BD0D-1157-FAB2C861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E17AE-D176-0FAF-D937-6E6C6851B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1C874-ED18-1EA8-A74C-76FF0E78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41B-50EE-4E75-B2D5-CC14F191CC3D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DBAA-C3A8-82BB-74E7-FED8EFA4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0363A-8DCE-7372-4DC1-BF4F00F3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5BC2B-B70F-9B12-D350-A8ED76212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0E198-029B-1137-2FBB-8C9893DF6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793B-5014-104B-0958-A5D79715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7549-48B6-4ABF-B534-8EAFF531359E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801EA-C126-E86F-EDF7-37134B26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11D7-8DC7-4906-17E8-894D1E22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6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95EF-BB5B-C803-822C-06FE286D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8B7E-9377-94F3-7F51-63790E3D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A583-DBB0-8A5F-8539-06168E5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251F-F0C1-48C9-8CAE-291173305C51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CF7D-728F-53DE-D224-A629FB95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6639-AEEC-629C-85E4-963A2A33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4176-0AB8-6126-0299-829576AC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68BBB-B315-B781-5BC5-91912E2F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52AC-26B5-E8DB-80E7-A4DA5809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737A-116E-48B5-A9B5-817A827BB153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5875C-36FE-B19A-1FF7-E79B356E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59580-21C7-8330-D3F2-E683FC30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CB6E-0EC0-4AF6-865C-3B8283D3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2DC5-E81B-4E98-0B9B-21E0E26E9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9F22F-CDD1-1EDD-449E-B59BF1759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7E9BA-0201-4BF3-55E7-970BF72E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3874-8FCC-432A-B487-4ACEA5D669FD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4301-8E3B-7E8A-7B4A-7D42F9F7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2209-DE0A-392B-F8AB-E375FB57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CBD2-A32C-716C-637B-994743A1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A9B9-EE6E-AD27-624E-CD3B63FA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808B-5358-F35B-AEAA-86C2C6591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4585B-C0FD-F277-0361-0B6E2FB62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B8EEA-999F-16CE-B3C7-3D49A3002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85B3E-FD21-F29B-8A3F-0FB2A08A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F794-847F-46E0-BD0A-AF030C152F78}" type="datetime1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B36C1-6300-2033-DA0F-D84C617C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A53BC-7099-C8CB-CB85-5AAB8790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1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886A-AAF1-3037-C9D4-580AAA04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77276-E9E5-82C6-7E7A-8C6C23E1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1C4E-6510-4714-8772-644BA913DD63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BDF3E-47E1-E78C-866E-3F6EF28C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00433-BF9A-BE62-159C-1F7E863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0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80796-7C3F-F101-7882-706D9484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791-420F-48A6-B50B-CFB400B29E57}" type="datetime1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61536-90BE-7D0B-ACC5-0235155A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42B39-4767-2300-CE6B-EE88BC23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7664-D13F-4FF0-B45A-4FAF7032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FB0B-5E1A-2E03-34F0-B5F1D5F6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C18D2-44FF-3956-2A33-1C7DAFD22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0DE86-01E9-48E4-DC19-21253C27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F5A1-3C6D-494A-AECD-1B49F4093B59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82947-B0E6-7B20-7239-5F88F9C2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B7554-9789-A4EC-1C8B-37E2245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F41E-0BCB-DB00-FE8A-ECC0CBAF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35447-B54B-F143-69E3-0A6D140C0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8441F-4121-18B0-3985-5E8D73B70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A4DD-3BD1-656F-F81F-807472D0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38F-DE90-4C43-B433-E558E1EFD5EC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B2658-FC3B-7DE0-B584-2DB42C69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AD78B-87FF-BAEA-BCF9-A87A85A3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4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51838-2F37-D871-0114-D923D278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1246-68F2-8447-0EA0-14638D0F0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E4C8-37D3-7B63-20AA-7431F145F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2EE0-0B9D-4279-8AB1-7259CEC19067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0D58-A7FA-8426-B9FF-97CA708D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EDF4D-6C1A-EFDD-B02A-B106881CD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133BA-9A82-48DD-9786-28BCD74E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7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nhan3/openssl-cv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bom/bomsh#Software-Vulnerability-CVE-Search" TargetMode="External"/><Relationship Id="rId2" Type="http://schemas.openxmlformats.org/officeDocument/2006/relationships/hyperlink" Target="https://github.com/git-bom/llvm-gitb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it-bom/spec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om.dev/communit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AB12-89EB-C38E-493B-A3AC6396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10591800" cy="17256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llvm-gitbom</a:t>
            </a:r>
            <a:br>
              <a:rPr lang="en-US" dirty="0"/>
            </a:br>
            <a:r>
              <a:rPr lang="en-US" sz="4400" dirty="0"/>
              <a:t>Building Software Artifact Dependency Graphs for Vulnerability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4D01-1DF7-5A4B-DB2C-FD074187B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35715"/>
          </a:xfrm>
        </p:spPr>
        <p:txBody>
          <a:bodyPr>
            <a:noAutofit/>
          </a:bodyPr>
          <a:lstStyle/>
          <a:p>
            <a:r>
              <a:rPr lang="en-US" dirty="0"/>
              <a:t>Bharathi Seshadri</a:t>
            </a:r>
          </a:p>
          <a:p>
            <a:r>
              <a:rPr lang="en-US" dirty="0"/>
              <a:t>Yongkui Han</a:t>
            </a:r>
          </a:p>
          <a:p>
            <a:r>
              <a:rPr lang="en-US" dirty="0"/>
              <a:t>Ed Warnicke</a:t>
            </a:r>
          </a:p>
          <a:p>
            <a:endParaRPr lang="en-US" dirty="0"/>
          </a:p>
          <a:p>
            <a:r>
              <a:rPr lang="en-US" dirty="0"/>
              <a:t>Nov 9, 2022</a:t>
            </a:r>
          </a:p>
        </p:txBody>
      </p:sp>
    </p:spTree>
    <p:extLst>
      <p:ext uri="{BB962C8B-B14F-4D97-AF65-F5344CB8AC3E}">
        <p14:creationId xmlns:p14="http://schemas.microsoft.com/office/powerpoint/2010/main" val="204025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36ECE7-4A47-2D6C-D39F-09EC6310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39" y="225375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llvm-gitbom</a:t>
            </a:r>
            <a:r>
              <a:rPr lang="en-US" dirty="0">
                <a:solidFill>
                  <a:srgbClr val="0000FF"/>
                </a:solidFill>
              </a:rPr>
              <a:t>: Operation and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712F5-299B-D843-9B84-0A0A0F83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255C-FB95-AA0C-ED9A-2BCE6705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llvm-gitbom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1597-3900-43AA-C817-C0E31364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tools (/Compilers/Linkers) know what goes into an artifact </a:t>
            </a:r>
          </a:p>
          <a:p>
            <a:r>
              <a:rPr lang="en-US" dirty="0"/>
              <a:t>Have the dependency information critical for implementing </a:t>
            </a:r>
            <a:r>
              <a:rPr lang="en-US" dirty="0" err="1"/>
              <a:t>GitBOM</a:t>
            </a:r>
            <a:endParaRPr lang="en-US" dirty="0"/>
          </a:p>
          <a:p>
            <a:r>
              <a:rPr lang="en-US" dirty="0"/>
              <a:t>Easy to embed </a:t>
            </a:r>
            <a:r>
              <a:rPr lang="en-US" dirty="0" err="1"/>
              <a:t>GitBOM</a:t>
            </a:r>
            <a:r>
              <a:rPr lang="en-US" dirty="0"/>
              <a:t> in the artifact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 err="1"/>
              <a:t>llvm-gitbom</a:t>
            </a:r>
            <a:r>
              <a:rPr lang="en-US" i="1" dirty="0"/>
              <a:t> is an implementation of </a:t>
            </a:r>
            <a:r>
              <a:rPr lang="en-US" i="1" dirty="0" err="1"/>
              <a:t>GitBOM</a:t>
            </a:r>
            <a:r>
              <a:rPr lang="en-US" i="1" dirty="0"/>
              <a:t> in the </a:t>
            </a:r>
          </a:p>
          <a:p>
            <a:pPr marL="0" indent="0" algn="ctr">
              <a:buNone/>
            </a:pPr>
            <a:r>
              <a:rPr lang="en-US" i="1" dirty="0"/>
              <a:t>LLVM compiler infrastructure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8EC54-ECB7-4DEA-C277-8FE58527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7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9FCA-4F0F-B32A-2B3A-05E27884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9" y="-32943"/>
            <a:ext cx="10515600" cy="1325563"/>
          </a:xfrm>
        </p:spPr>
        <p:txBody>
          <a:bodyPr/>
          <a:lstStyle/>
          <a:p>
            <a:r>
              <a:rPr lang="en-US" dirty="0" err="1"/>
              <a:t>GitBOM</a:t>
            </a:r>
            <a:r>
              <a:rPr lang="en-US" dirty="0"/>
              <a:t>: Tooling Infrastructure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C172DF-E871-8426-419E-B8CBBEA279F9}"/>
              </a:ext>
            </a:extLst>
          </p:cNvPr>
          <p:cNvSpPr/>
          <p:nvPr/>
        </p:nvSpPr>
        <p:spPr>
          <a:xfrm>
            <a:off x="5135881" y="3037282"/>
            <a:ext cx="1457800" cy="97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GitBOM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44917B-309C-DEA5-509D-05482FC86FF9}"/>
              </a:ext>
            </a:extLst>
          </p:cNvPr>
          <p:cNvSpPr/>
          <p:nvPr/>
        </p:nvSpPr>
        <p:spPr>
          <a:xfrm flipH="1">
            <a:off x="390528" y="2301872"/>
            <a:ext cx="1929887" cy="676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FF"/>
                </a:solidFill>
              </a:rPr>
              <a:t>llvm-gitbom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EEE601-DF3E-2371-06BF-FA963970FC09}"/>
              </a:ext>
            </a:extLst>
          </p:cNvPr>
          <p:cNvSpPr/>
          <p:nvPr/>
        </p:nvSpPr>
        <p:spPr>
          <a:xfrm flipH="1">
            <a:off x="2200270" y="2752726"/>
            <a:ext cx="1838326" cy="676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gitbom</a:t>
            </a:r>
            <a:r>
              <a:rPr lang="en-US" dirty="0">
                <a:solidFill>
                  <a:srgbClr val="0000FF"/>
                </a:solidFill>
              </a:rPr>
              <a:t>-go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ADFDF9-84E5-5556-5233-70D87E76EE52}"/>
              </a:ext>
            </a:extLst>
          </p:cNvPr>
          <p:cNvSpPr/>
          <p:nvPr/>
        </p:nvSpPr>
        <p:spPr>
          <a:xfrm flipH="1">
            <a:off x="297179" y="3126463"/>
            <a:ext cx="1838326" cy="676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gitbom-rs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52007C-6B2E-A49D-F56D-3E1E84B645F0}"/>
              </a:ext>
            </a:extLst>
          </p:cNvPr>
          <p:cNvSpPr/>
          <p:nvPr/>
        </p:nvSpPr>
        <p:spPr>
          <a:xfrm flipH="1">
            <a:off x="7529512" y="1705373"/>
            <a:ext cx="4291008" cy="4171552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8750A5-1D4C-969F-E3BA-57258D305E68}"/>
              </a:ext>
            </a:extLst>
          </p:cNvPr>
          <p:cNvSpPr/>
          <p:nvPr/>
        </p:nvSpPr>
        <p:spPr>
          <a:xfrm flipH="1">
            <a:off x="1395410" y="1753790"/>
            <a:ext cx="1557340" cy="490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bomsh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1F6F72-C3C2-5001-14C6-4DDB9F2A8DC4}"/>
              </a:ext>
            </a:extLst>
          </p:cNvPr>
          <p:cNvCxnSpPr>
            <a:cxnSpLocks/>
          </p:cNvCxnSpPr>
          <p:nvPr/>
        </p:nvCxnSpPr>
        <p:spPr>
          <a:xfrm>
            <a:off x="6605587" y="3515517"/>
            <a:ext cx="9239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C137A3-BFD8-9885-33D6-B0AC50000AD3}"/>
              </a:ext>
            </a:extLst>
          </p:cNvPr>
          <p:cNvSpPr/>
          <p:nvPr/>
        </p:nvSpPr>
        <p:spPr>
          <a:xfrm>
            <a:off x="7905750" y="4158854"/>
            <a:ext cx="1281113" cy="488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CVE Detection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87B2C32-8C7D-4F04-6096-BC00013ED660}"/>
              </a:ext>
            </a:extLst>
          </p:cNvPr>
          <p:cNvSpPr/>
          <p:nvPr/>
        </p:nvSpPr>
        <p:spPr>
          <a:xfrm>
            <a:off x="7677152" y="3049193"/>
            <a:ext cx="1716881" cy="5262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Reproducible Builds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47ED569-3A64-ABF0-8D6F-B5E8882EDAFE}"/>
              </a:ext>
            </a:extLst>
          </p:cNvPr>
          <p:cNvSpPr/>
          <p:nvPr/>
        </p:nvSpPr>
        <p:spPr>
          <a:xfrm>
            <a:off x="9796463" y="3421854"/>
            <a:ext cx="1838326" cy="952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 more to come in the future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782897-ED24-2273-598C-AC9548568905}"/>
              </a:ext>
            </a:extLst>
          </p:cNvPr>
          <p:cNvSpPr/>
          <p:nvPr/>
        </p:nvSpPr>
        <p:spPr>
          <a:xfrm flipH="1">
            <a:off x="2060611" y="3698075"/>
            <a:ext cx="1929887" cy="676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Binutils-gitbom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650B05-2B49-6842-28D1-06193BEB9D34}"/>
              </a:ext>
            </a:extLst>
          </p:cNvPr>
          <p:cNvSpPr/>
          <p:nvPr/>
        </p:nvSpPr>
        <p:spPr>
          <a:xfrm>
            <a:off x="8834436" y="2209402"/>
            <a:ext cx="1281113" cy="526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bomsh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8D922-D3A7-93C1-0162-D0DD065CF8D4}"/>
              </a:ext>
            </a:extLst>
          </p:cNvPr>
          <p:cNvSpPr txBox="1"/>
          <p:nvPr/>
        </p:nvSpPr>
        <p:spPr>
          <a:xfrm>
            <a:off x="8753807" y="5183188"/>
            <a:ext cx="19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CONSUMER TOOLS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C7A88F-C3C7-3543-5DF1-3DBE81AAA7D6}"/>
              </a:ext>
            </a:extLst>
          </p:cNvPr>
          <p:cNvSpPr/>
          <p:nvPr/>
        </p:nvSpPr>
        <p:spPr>
          <a:xfrm flipH="1">
            <a:off x="54767" y="1541462"/>
            <a:ext cx="4176714" cy="4171552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7CE3E7-34AE-F66E-8659-B0CB50489C56}"/>
              </a:ext>
            </a:extLst>
          </p:cNvPr>
          <p:cNvSpPr txBox="1"/>
          <p:nvPr/>
        </p:nvSpPr>
        <p:spPr>
          <a:xfrm>
            <a:off x="1124848" y="4795600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PRODUCER TOOLS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E8B90D-C23F-40EA-F66D-59E760C6F822}"/>
              </a:ext>
            </a:extLst>
          </p:cNvPr>
          <p:cNvCxnSpPr>
            <a:cxnSpLocks/>
          </p:cNvCxnSpPr>
          <p:nvPr/>
        </p:nvCxnSpPr>
        <p:spPr>
          <a:xfrm>
            <a:off x="4202431" y="3515517"/>
            <a:ext cx="9239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F6FA9C4-EF5C-DBF6-8F11-2A05730B4E1F}"/>
              </a:ext>
            </a:extLst>
          </p:cNvPr>
          <p:cNvSpPr/>
          <p:nvPr/>
        </p:nvSpPr>
        <p:spPr>
          <a:xfrm flipH="1">
            <a:off x="304798" y="4061909"/>
            <a:ext cx="1838326" cy="676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gitbom-gcc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F1BB7-EA16-C558-4C60-A1D7CCCF6E8E}"/>
              </a:ext>
            </a:extLst>
          </p:cNvPr>
          <p:cNvSpPr txBox="1"/>
          <p:nvPr/>
        </p:nvSpPr>
        <p:spPr>
          <a:xfrm>
            <a:off x="4456575" y="5982887"/>
            <a:ext cx="281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Prototype Tooling available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1181D-3728-4D3F-8D97-9B3C6417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9D05-453A-C73A-5E4A-2391787A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Llvm-gitbom</a:t>
            </a:r>
            <a:r>
              <a:rPr lang="en-US" dirty="0"/>
              <a:t>: Generate </a:t>
            </a:r>
            <a:r>
              <a:rPr lang="en-US" dirty="0" err="1"/>
              <a:t>GitBOM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6859-6EC9-93A6-34A6-7051CCF1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587500"/>
            <a:ext cx="10515600" cy="4622800"/>
          </a:xfrm>
        </p:spPr>
        <p:txBody>
          <a:bodyPr>
            <a:normAutofit/>
          </a:bodyPr>
          <a:lstStyle/>
          <a:p>
            <a:r>
              <a:rPr lang="en-US" dirty="0"/>
              <a:t>Prototype based on llvm-14.0</a:t>
            </a:r>
          </a:p>
          <a:p>
            <a:r>
              <a:rPr lang="en-US" dirty="0"/>
              <a:t>Clang Compiler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 err="1">
                <a:solidFill>
                  <a:schemeClr val="accent1"/>
                </a:solidFill>
              </a:rPr>
              <a:t>frecord-gitbom</a:t>
            </a:r>
            <a:r>
              <a:rPr lang="en-US" dirty="0">
                <a:solidFill>
                  <a:schemeClr val="accent1"/>
                </a:solidFill>
              </a:rPr>
              <a:t>, -</a:t>
            </a:r>
            <a:r>
              <a:rPr lang="en-US" dirty="0" err="1">
                <a:solidFill>
                  <a:schemeClr val="accent1"/>
                </a:solidFill>
              </a:rPr>
              <a:t>frecord-gitbom</a:t>
            </a:r>
            <a:r>
              <a:rPr lang="en-US" dirty="0">
                <a:solidFill>
                  <a:schemeClr val="accent1"/>
                </a:solidFill>
              </a:rPr>
              <a:t>=&lt;</a:t>
            </a:r>
            <a:r>
              <a:rPr lang="en-US" dirty="0" err="1">
                <a:solidFill>
                  <a:schemeClr val="accent1"/>
                </a:solidFill>
              </a:rPr>
              <a:t>gitbom_dir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	env </a:t>
            </a:r>
            <a:r>
              <a:rPr lang="en-US" dirty="0">
                <a:solidFill>
                  <a:schemeClr val="accent1"/>
                </a:solidFill>
              </a:rPr>
              <a:t>GITBOM_DIR=&lt;</a:t>
            </a:r>
            <a:r>
              <a:rPr lang="en-US" dirty="0" err="1">
                <a:solidFill>
                  <a:schemeClr val="accent1"/>
                </a:solidFill>
              </a:rPr>
              <a:t>gitbom_dir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r>
              <a:rPr lang="en-US" dirty="0" err="1"/>
              <a:t>Lld</a:t>
            </a:r>
            <a:r>
              <a:rPr lang="en-US" dirty="0"/>
              <a:t> Linker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lld</a:t>
            </a:r>
            <a:r>
              <a:rPr lang="en-US" dirty="0"/>
              <a:t> option to generate </a:t>
            </a:r>
            <a:r>
              <a:rPr lang="en-US" dirty="0" err="1"/>
              <a:t>gitbom</a:t>
            </a:r>
            <a:r>
              <a:rPr lang="en-US" dirty="0"/>
              <a:t> information: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--</a:t>
            </a:r>
            <a:r>
              <a:rPr lang="en-US" dirty="0" err="1">
                <a:solidFill>
                  <a:schemeClr val="accent1"/>
                </a:solidFill>
              </a:rPr>
              <a:t>gitbom</a:t>
            </a:r>
            <a:r>
              <a:rPr lang="en-US" dirty="0">
                <a:solidFill>
                  <a:schemeClr val="accent1"/>
                </a:solidFill>
              </a:rPr>
              <a:t>, --</a:t>
            </a:r>
            <a:r>
              <a:rPr lang="en-US" dirty="0" err="1">
                <a:solidFill>
                  <a:schemeClr val="accent1"/>
                </a:solidFill>
              </a:rPr>
              <a:t>gitbom</a:t>
            </a:r>
            <a:r>
              <a:rPr lang="en-US" dirty="0">
                <a:solidFill>
                  <a:schemeClr val="accent1"/>
                </a:solidFill>
              </a:rPr>
              <a:t>=&lt;</a:t>
            </a:r>
            <a:r>
              <a:rPr lang="en-US" dirty="0" err="1">
                <a:solidFill>
                  <a:schemeClr val="accent1"/>
                </a:solidFill>
              </a:rPr>
              <a:t>gitbom_dir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	env </a:t>
            </a:r>
            <a:r>
              <a:rPr lang="en-US" dirty="0">
                <a:solidFill>
                  <a:schemeClr val="accent1"/>
                </a:solidFill>
              </a:rPr>
              <a:t>GITBOM_DIR=&lt;</a:t>
            </a:r>
            <a:r>
              <a:rPr lang="en-US" dirty="0" err="1">
                <a:solidFill>
                  <a:schemeClr val="accent1"/>
                </a:solidFill>
              </a:rPr>
              <a:t>gitbom_dir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accent2"/>
                </a:solidFill>
              </a:rPr>
              <a:t>Currently supports ‘C Language’ and ELF format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993B-5D9E-339B-7582-06C75F0A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B667-0386-4FAF-8B50-9B85D932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1325563"/>
          </a:xfrm>
        </p:spPr>
        <p:txBody>
          <a:bodyPr/>
          <a:lstStyle/>
          <a:p>
            <a:r>
              <a:rPr lang="en-US" dirty="0" err="1"/>
              <a:t>llvm-gitbom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C6CDB-1930-80DC-1712-432FA46D1811}"/>
              </a:ext>
            </a:extLst>
          </p:cNvPr>
          <p:cNvSpPr/>
          <p:nvPr/>
        </p:nvSpPr>
        <p:spPr>
          <a:xfrm>
            <a:off x="3015615" y="3048635"/>
            <a:ext cx="1463040" cy="66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094A7D-830F-1807-9E5A-AFE40362DD69}"/>
              </a:ext>
            </a:extLst>
          </p:cNvPr>
          <p:cNvCxnSpPr>
            <a:endCxn id="4" idx="1"/>
          </p:cNvCxnSpPr>
          <p:nvPr/>
        </p:nvCxnSpPr>
        <p:spPr>
          <a:xfrm>
            <a:off x="2507615" y="3048635"/>
            <a:ext cx="50800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199B46-CCF8-493E-A05D-896FBA3A7C19}"/>
              </a:ext>
            </a:extLst>
          </p:cNvPr>
          <p:cNvCxnSpPr/>
          <p:nvPr/>
        </p:nvCxnSpPr>
        <p:spPr>
          <a:xfrm flipV="1">
            <a:off x="2507615" y="3556635"/>
            <a:ext cx="508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6DA31D-2D8F-6F2A-6BFE-9F70A1B52256}"/>
              </a:ext>
            </a:extLst>
          </p:cNvPr>
          <p:cNvSpPr txBox="1"/>
          <p:nvPr/>
        </p:nvSpPr>
        <p:spPr>
          <a:xfrm>
            <a:off x="1866900" y="2825115"/>
            <a:ext cx="82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29EF2-A186-28E9-D4FD-1A0EB10932FB}"/>
              </a:ext>
            </a:extLst>
          </p:cNvPr>
          <p:cNvSpPr txBox="1"/>
          <p:nvPr/>
        </p:nvSpPr>
        <p:spPr>
          <a:xfrm>
            <a:off x="1866900" y="3539331"/>
            <a:ext cx="7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9629C-1B54-C4A4-22C1-384943367F15}"/>
              </a:ext>
            </a:extLst>
          </p:cNvPr>
          <p:cNvSpPr txBox="1"/>
          <p:nvPr/>
        </p:nvSpPr>
        <p:spPr>
          <a:xfrm>
            <a:off x="4532632" y="2325172"/>
            <a:ext cx="192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frecord-gitbom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-o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foo.o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A5ACA-33C0-F020-3B9E-6531B19BA492}"/>
              </a:ext>
            </a:extLst>
          </p:cNvPr>
          <p:cNvSpPr/>
          <p:nvPr/>
        </p:nvSpPr>
        <p:spPr>
          <a:xfrm>
            <a:off x="6551297" y="2132172"/>
            <a:ext cx="1270000" cy="1115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88F6ED-50EA-F5B0-CF56-BE6220914095}"/>
              </a:ext>
            </a:extLst>
          </p:cNvPr>
          <p:cNvSpPr txBox="1"/>
          <p:nvPr/>
        </p:nvSpPr>
        <p:spPr>
          <a:xfrm>
            <a:off x="6753225" y="1781175"/>
            <a:ext cx="762000" cy="37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foo.o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44E56-5B36-7A29-1FB8-59236ACF8ACF}"/>
              </a:ext>
            </a:extLst>
          </p:cNvPr>
          <p:cNvCxnSpPr>
            <a:stCxn id="4" idx="3"/>
          </p:cNvCxnSpPr>
          <p:nvPr/>
        </p:nvCxnSpPr>
        <p:spPr>
          <a:xfrm flipV="1">
            <a:off x="4478655" y="2694504"/>
            <a:ext cx="2072642" cy="68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DC82B5-2EC1-FC0F-C9DE-DF033088AE93}"/>
              </a:ext>
            </a:extLst>
          </p:cNvPr>
          <p:cNvCxnSpPr/>
          <p:nvPr/>
        </p:nvCxnSpPr>
        <p:spPr>
          <a:xfrm>
            <a:off x="6551297" y="2428875"/>
            <a:ext cx="127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C5E253-953A-A7B9-C9D5-CB2F4ADBBAF4}"/>
              </a:ext>
            </a:extLst>
          </p:cNvPr>
          <p:cNvCxnSpPr/>
          <p:nvPr/>
        </p:nvCxnSpPr>
        <p:spPr>
          <a:xfrm>
            <a:off x="6550660" y="3058160"/>
            <a:ext cx="127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F1C9F4-0C89-395B-97B8-AC374CC78D91}"/>
              </a:ext>
            </a:extLst>
          </p:cNvPr>
          <p:cNvSpPr txBox="1"/>
          <p:nvPr/>
        </p:nvSpPr>
        <p:spPr>
          <a:xfrm>
            <a:off x="6643156" y="2115544"/>
            <a:ext cx="1272968" cy="36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ELF Header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479D60-BC0F-DDE8-12CE-3BEC042A6D53}"/>
              </a:ext>
            </a:extLst>
          </p:cNvPr>
          <p:cNvCxnSpPr/>
          <p:nvPr/>
        </p:nvCxnSpPr>
        <p:spPr>
          <a:xfrm>
            <a:off x="3819525" y="3723997"/>
            <a:ext cx="2731772" cy="106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FD5B27-A67B-B447-8AD7-1331C53FD9FE}"/>
              </a:ext>
            </a:extLst>
          </p:cNvPr>
          <p:cNvSpPr txBox="1"/>
          <p:nvPr/>
        </p:nvSpPr>
        <p:spPr>
          <a:xfrm>
            <a:off x="4038600" y="4281765"/>
            <a:ext cx="2007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-fuse-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lld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Wl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,--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gitbom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-o foo.exe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7B5F8C-C9B6-4131-AC28-2C874E588F6C}"/>
              </a:ext>
            </a:extLst>
          </p:cNvPr>
          <p:cNvSpPr txBox="1"/>
          <p:nvPr/>
        </p:nvSpPr>
        <p:spPr>
          <a:xfrm>
            <a:off x="6753225" y="3964757"/>
            <a:ext cx="86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foo.exe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89F9E7-F41A-D5A2-73A0-1015D50D61FC}"/>
              </a:ext>
            </a:extLst>
          </p:cNvPr>
          <p:cNvCxnSpPr/>
          <p:nvPr/>
        </p:nvCxnSpPr>
        <p:spPr>
          <a:xfrm>
            <a:off x="6550660" y="2806700"/>
            <a:ext cx="127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0401446-4674-9A41-B2D8-C924C44EA1E7}"/>
              </a:ext>
            </a:extLst>
          </p:cNvPr>
          <p:cNvSpPr txBox="1"/>
          <p:nvPr/>
        </p:nvSpPr>
        <p:spPr>
          <a:xfrm>
            <a:off x="6511932" y="2735693"/>
            <a:ext cx="140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note.gitbom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0D04E51-FC74-A57E-EC8A-99679C920CB0}"/>
              </a:ext>
            </a:extLst>
          </p:cNvPr>
          <p:cNvSpPr/>
          <p:nvPr/>
        </p:nvSpPr>
        <p:spPr>
          <a:xfrm>
            <a:off x="6643156" y="4384686"/>
            <a:ext cx="1270000" cy="1115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0DE301-4C91-7B53-88F3-F27A6E72512A}"/>
              </a:ext>
            </a:extLst>
          </p:cNvPr>
          <p:cNvSpPr txBox="1"/>
          <p:nvPr/>
        </p:nvSpPr>
        <p:spPr>
          <a:xfrm>
            <a:off x="6654588" y="4405625"/>
            <a:ext cx="1272968" cy="36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ELF Header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24E23A5-3EDF-CC89-1619-7327526C7E83}"/>
              </a:ext>
            </a:extLst>
          </p:cNvPr>
          <p:cNvCxnSpPr/>
          <p:nvPr/>
        </p:nvCxnSpPr>
        <p:spPr>
          <a:xfrm>
            <a:off x="6654588" y="4743430"/>
            <a:ext cx="1258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2802615-9D2A-C7A8-7726-641B176ECF37}"/>
              </a:ext>
            </a:extLst>
          </p:cNvPr>
          <p:cNvCxnSpPr>
            <a:cxnSpLocks/>
          </p:cNvCxnSpPr>
          <p:nvPr/>
        </p:nvCxnSpPr>
        <p:spPr>
          <a:xfrm>
            <a:off x="6648450" y="5305425"/>
            <a:ext cx="12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Document 74">
            <a:extLst>
              <a:ext uri="{FF2B5EF4-FFF2-40B4-BE49-F238E27FC236}">
                <a16:creationId xmlns:a16="http://schemas.microsoft.com/office/drawing/2014/main" id="{94A29E92-3E5E-89F3-F91E-4534E02E5AA1}"/>
              </a:ext>
            </a:extLst>
          </p:cNvPr>
          <p:cNvSpPr/>
          <p:nvPr/>
        </p:nvSpPr>
        <p:spPr>
          <a:xfrm>
            <a:off x="8648700" y="2299941"/>
            <a:ext cx="9144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A6EB806-B83C-01CE-BBF6-E2617A2B538E}"/>
              </a:ext>
            </a:extLst>
          </p:cNvPr>
          <p:cNvSpPr/>
          <p:nvPr/>
        </p:nvSpPr>
        <p:spPr>
          <a:xfrm>
            <a:off x="8760460" y="4590022"/>
            <a:ext cx="9144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8292EE-86BD-8A28-F2AA-83BA2860263F}"/>
              </a:ext>
            </a:extLst>
          </p:cNvPr>
          <p:cNvCxnSpPr>
            <a:endCxn id="75" idx="1"/>
          </p:cNvCxnSpPr>
          <p:nvPr/>
        </p:nvCxnSpPr>
        <p:spPr>
          <a:xfrm flipV="1">
            <a:off x="7820660" y="2606265"/>
            <a:ext cx="828040" cy="36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ED4DFB-862A-62B5-4990-BBB7B5190F15}"/>
              </a:ext>
            </a:extLst>
          </p:cNvPr>
          <p:cNvCxnSpPr/>
          <p:nvPr/>
        </p:nvCxnSpPr>
        <p:spPr>
          <a:xfrm flipV="1">
            <a:off x="7913156" y="4942305"/>
            <a:ext cx="847304" cy="2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D628929-BA33-5468-64C7-24218B5C47E1}"/>
              </a:ext>
            </a:extLst>
          </p:cNvPr>
          <p:cNvSpPr txBox="1"/>
          <p:nvPr/>
        </p:nvSpPr>
        <p:spPr>
          <a:xfrm>
            <a:off x="8637813" y="2325172"/>
            <a:ext cx="95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GitBOM</a:t>
            </a:r>
            <a:r>
              <a:rPr lang="en-US" dirty="0"/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4F70B7-56E1-93B9-3EAC-4968B0B0F35F}"/>
              </a:ext>
            </a:extLst>
          </p:cNvPr>
          <p:cNvSpPr txBox="1"/>
          <p:nvPr/>
        </p:nvSpPr>
        <p:spPr>
          <a:xfrm>
            <a:off x="8808514" y="4659390"/>
            <a:ext cx="103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GitBOM</a:t>
            </a:r>
            <a:r>
              <a:rPr lang="en-US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0BD5B6F-D984-5502-B73F-93E219DA01C0}"/>
              </a:ext>
            </a:extLst>
          </p:cNvPr>
          <p:cNvCxnSpPr/>
          <p:nvPr/>
        </p:nvCxnSpPr>
        <p:spPr>
          <a:xfrm>
            <a:off x="6654588" y="5078571"/>
            <a:ext cx="127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1CAF53-0D20-2379-0112-C973B0883EAC}"/>
              </a:ext>
            </a:extLst>
          </p:cNvPr>
          <p:cNvSpPr txBox="1"/>
          <p:nvPr/>
        </p:nvSpPr>
        <p:spPr>
          <a:xfrm>
            <a:off x="6577544" y="4991220"/>
            <a:ext cx="140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note.gitbom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FFE57-879B-D499-4D58-8BF72DE6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6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469D-65BE-3073-9FD3-F8419B85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GitBOM</a:t>
            </a:r>
            <a:r>
              <a:rPr lang="en-US" dirty="0"/>
              <a:t>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0DD1-AD0A-5A7C-1C7C-B72BEBD7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2343"/>
            <a:ext cx="10515600" cy="49105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escribes the immediate children of an artifact in the ADG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Leaf artifact: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latin typeface="-apple-system"/>
              </a:rPr>
              <a:t> blob⎵ ${artifact id of the child}\n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Child arti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fact</a:t>
            </a:r>
            <a:r>
              <a:rPr lang="en-US" sz="2400" dirty="0">
                <a:solidFill>
                  <a:srgbClr val="24292F"/>
                </a:solidFill>
                <a:latin typeface="-apple-system"/>
              </a:rPr>
              <a:t>: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latin typeface="-apple-system"/>
              </a:rPr>
              <a:t>blob⎵${artifact id of child}⎵</a:t>
            </a:r>
            <a:r>
              <a:rPr lang="en-US" sz="2400" i="1" dirty="0" err="1">
                <a:solidFill>
                  <a:schemeClr val="accent2"/>
                </a:solidFill>
                <a:latin typeface="-apple-system"/>
              </a:rPr>
              <a:t>bom</a:t>
            </a:r>
            <a:r>
              <a:rPr lang="en-US" sz="2400" i="1" dirty="0">
                <a:solidFill>
                  <a:schemeClr val="accent2"/>
                </a:solidFill>
                <a:latin typeface="-apple-system"/>
              </a:rPr>
              <a:t>⎵${</a:t>
            </a:r>
            <a:r>
              <a:rPr lang="en-US" sz="2400" i="1" dirty="0" err="1">
                <a:solidFill>
                  <a:schemeClr val="accent2"/>
                </a:solidFill>
                <a:latin typeface="-apple-system"/>
              </a:rPr>
              <a:t>GitBOM</a:t>
            </a:r>
            <a:r>
              <a:rPr lang="en-US" sz="2400" i="1" dirty="0">
                <a:solidFill>
                  <a:schemeClr val="accent2"/>
                </a:solidFill>
                <a:latin typeface="-apple-system"/>
              </a:rPr>
              <a:t> Id of child's </a:t>
            </a:r>
            <a:r>
              <a:rPr lang="en-US" sz="2400" i="1" dirty="0" err="1">
                <a:solidFill>
                  <a:schemeClr val="accent2"/>
                </a:solidFill>
                <a:latin typeface="-apple-system"/>
              </a:rPr>
              <a:t>GitBOM</a:t>
            </a:r>
            <a:r>
              <a:rPr lang="en-US" sz="2400" i="1" dirty="0">
                <a:solidFill>
                  <a:schemeClr val="accent2"/>
                </a:solidFill>
                <a:latin typeface="-apple-system"/>
              </a:rPr>
              <a:t> Document}\n</a:t>
            </a:r>
            <a:endParaRPr lang="en-US" sz="2400" b="0" i="1" dirty="0">
              <a:solidFill>
                <a:schemeClr val="accent2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How is it computed ?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1</a:t>
            </a:r>
            <a:r>
              <a:rPr lang="en-US" dirty="0"/>
              <a:t>. Collect all the dependencies (.h, .c, .o, .so, linker script)</a:t>
            </a:r>
          </a:p>
          <a:p>
            <a:pPr marL="457200" lvl="1" indent="0">
              <a:buNone/>
            </a:pPr>
            <a:r>
              <a:rPr lang="en-US" dirty="0"/>
              <a:t>2. Record </a:t>
            </a:r>
            <a:r>
              <a:rPr lang="en-US" dirty="0" err="1"/>
              <a:t>gitoid</a:t>
            </a:r>
            <a:r>
              <a:rPr lang="en-US" dirty="0"/>
              <a:t> of the dependencies in lexicographic order</a:t>
            </a:r>
          </a:p>
          <a:p>
            <a:pPr marL="457200" lvl="1" indent="0">
              <a:buNone/>
            </a:pPr>
            <a:r>
              <a:rPr lang="en-US" dirty="0"/>
              <a:t>3. Compute the </a:t>
            </a:r>
            <a:r>
              <a:rPr lang="en-US" dirty="0" err="1"/>
              <a:t>GitBOM</a:t>
            </a:r>
            <a:r>
              <a:rPr lang="en-US" dirty="0"/>
              <a:t> Id (</a:t>
            </a:r>
            <a:r>
              <a:rPr lang="en-US" dirty="0" err="1"/>
              <a:t>gitoid</a:t>
            </a:r>
            <a:r>
              <a:rPr lang="en-US" dirty="0"/>
              <a:t> of the contents in step #2)</a:t>
            </a:r>
          </a:p>
          <a:p>
            <a:pPr marL="457200" lvl="1" indent="0">
              <a:buNone/>
            </a:pPr>
            <a:r>
              <a:rPr lang="en-US" dirty="0"/>
              <a:t>4. Name the </a:t>
            </a:r>
            <a:r>
              <a:rPr lang="en-US" dirty="0" err="1"/>
              <a:t>GitBOM</a:t>
            </a:r>
            <a:r>
              <a:rPr lang="en-US" dirty="0"/>
              <a:t> document as </a:t>
            </a:r>
            <a:r>
              <a:rPr lang="en-US" dirty="0">
                <a:solidFill>
                  <a:schemeClr val="accent2"/>
                </a:solidFill>
              </a:rPr>
              <a:t>${GitBOMId:0:2}/${GitBOMId:2:}</a:t>
            </a:r>
          </a:p>
          <a:p>
            <a:pPr marL="457200" lvl="1" indent="0">
              <a:buNone/>
            </a:pPr>
            <a:r>
              <a:rPr lang="en-US" dirty="0"/>
              <a:t>5. sha1 &amp; sha256 supported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77D54-88EC-71E0-374B-0E960874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469D-65BE-3073-9FD3-F8419B85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GitBOM</a:t>
            </a:r>
            <a:r>
              <a:rPr lang="en-US" dirty="0"/>
              <a:t> document (Example)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45073-911B-48AC-7FA2-45213644D726}"/>
              </a:ext>
            </a:extLst>
          </p:cNvPr>
          <p:cNvSpPr txBox="1"/>
          <p:nvPr/>
        </p:nvSpPr>
        <p:spPr>
          <a:xfrm>
            <a:off x="116910" y="2800207"/>
            <a:ext cx="120750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 cat .</a:t>
            </a:r>
            <a:r>
              <a:rPr lang="en-US" sz="2400" dirty="0" err="1"/>
              <a:t>gitbom</a:t>
            </a:r>
            <a:r>
              <a:rPr lang="en-US" sz="2400" dirty="0"/>
              <a:t>/objects/sha1/64/7ef46ced31ef86c0a8dbcd1e43cceed0d62ed8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gitoid:blob:sha1</a:t>
            </a:r>
          </a:p>
          <a:p>
            <a:r>
              <a:rPr lang="en-US" sz="2400" b="1" i="1" dirty="0">
                <a:solidFill>
                  <a:srgbClr val="002060"/>
                </a:solidFill>
              </a:rPr>
              <a:t>blob</a:t>
            </a:r>
            <a:r>
              <a:rPr lang="en-US" sz="2400" i="1" dirty="0">
                <a:solidFill>
                  <a:schemeClr val="accent1"/>
                </a:solidFill>
              </a:rPr>
              <a:t> bfb4feb0a12d6226a33c44138b6d0bd7505167e1</a:t>
            </a:r>
          </a:p>
          <a:p>
            <a:r>
              <a:rPr lang="en-US" sz="2200" b="1" i="1" dirty="0">
                <a:solidFill>
                  <a:srgbClr val="002060"/>
                </a:solidFill>
              </a:rPr>
              <a:t>blob</a:t>
            </a:r>
            <a:r>
              <a:rPr lang="en-US" sz="2200" i="1" dirty="0">
                <a:solidFill>
                  <a:schemeClr val="accent1"/>
                </a:solidFill>
              </a:rPr>
              <a:t> c0b1bf12ffd95ee2b70a0cfe8ed955290003fe38 </a:t>
            </a:r>
            <a:r>
              <a:rPr lang="en-US" sz="2200" b="1" i="1" dirty="0" err="1">
                <a:solidFill>
                  <a:srgbClr val="002060"/>
                </a:solidFill>
              </a:rPr>
              <a:t>bom</a:t>
            </a:r>
            <a:r>
              <a:rPr lang="en-US" sz="2200" i="1" dirty="0">
                <a:solidFill>
                  <a:schemeClr val="accent1"/>
                </a:solidFill>
              </a:rPr>
              <a:t> dca3131eb50e099856c0fbf361dfe132066cf1e7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77D54-88EC-71E0-374B-0E960874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469D-65BE-3073-9FD3-F8419B85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</a:t>
            </a:r>
            <a:r>
              <a:rPr lang="en-US" dirty="0" err="1"/>
              <a:t>GitBOM</a:t>
            </a:r>
            <a:r>
              <a:rPr lang="en-US" dirty="0"/>
              <a:t>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0DD1-AD0A-5A7C-1C7C-B72BEBD7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Embed </a:t>
            </a:r>
            <a:r>
              <a:rPr lang="en-US" sz="2400" dirty="0" err="1"/>
              <a:t>GitBOM</a:t>
            </a:r>
            <a:r>
              <a:rPr lang="en-US" sz="2400" dirty="0"/>
              <a:t> identifier into the artifact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.</a:t>
            </a:r>
            <a:r>
              <a:rPr lang="en-US" sz="2400" dirty="0" err="1">
                <a:solidFill>
                  <a:schemeClr val="accent1"/>
                </a:solidFill>
              </a:rPr>
              <a:t>note.gitbom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section</a:t>
            </a:r>
          </a:p>
          <a:p>
            <a:r>
              <a:rPr lang="en-US" sz="2400" dirty="0"/>
              <a:t>Type: </a:t>
            </a:r>
            <a:r>
              <a:rPr lang="en-US" sz="2400" dirty="0">
                <a:solidFill>
                  <a:schemeClr val="accent1"/>
                </a:solidFill>
              </a:rPr>
              <a:t>SHT_NOTE</a:t>
            </a:r>
            <a:r>
              <a:rPr lang="en-US" sz="2400" dirty="0"/>
              <a:t>; Attribute: </a:t>
            </a:r>
            <a:r>
              <a:rPr lang="en-US" sz="2400" dirty="0">
                <a:solidFill>
                  <a:schemeClr val="accent1"/>
                </a:solidFill>
              </a:rPr>
              <a:t>SHF_ALLOC</a:t>
            </a:r>
          </a:p>
          <a:p>
            <a:r>
              <a:rPr lang="en-US" sz="2400" dirty="0"/>
              <a:t>Supported hash types by </a:t>
            </a:r>
            <a:r>
              <a:rPr lang="en-US" sz="2400" i="1" dirty="0"/>
              <a:t>git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1"/>
                </a:solidFill>
              </a:rPr>
              <a:t>sha1, sha256</a:t>
            </a:r>
            <a:r>
              <a:rPr lang="en-US" sz="2400" dirty="0"/>
              <a:t>)</a:t>
            </a:r>
          </a:p>
          <a:p>
            <a:r>
              <a:rPr lang="en-US" sz="2400" dirty="0"/>
              <a:t>One Note entry per hash type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088003-E4C3-13EB-F36E-3F79AF7CE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14942"/>
              </p:ext>
            </p:extLst>
          </p:nvPr>
        </p:nvGraphicFramePr>
        <p:xfrm>
          <a:off x="1351006" y="400129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656323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2453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NT_GITBOM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83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7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(Owner)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GITBOM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8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Descriptor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of </a:t>
                      </a:r>
                      <a:r>
                        <a:rPr lang="en-US" dirty="0" err="1"/>
                        <a:t>gitoid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867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F52E0-2AEF-94AF-52D9-5722F498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469D-65BE-3073-9FD3-F8419B85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note.gitbom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8097A-3665-D9C9-B742-A95C7666E62B}"/>
              </a:ext>
            </a:extLst>
          </p:cNvPr>
          <p:cNvSpPr txBox="1"/>
          <p:nvPr/>
        </p:nvSpPr>
        <p:spPr>
          <a:xfrm>
            <a:off x="428625" y="1690688"/>
            <a:ext cx="1142047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llvm-readelf</a:t>
            </a:r>
            <a:r>
              <a:rPr lang="en-US" sz="2000" dirty="0"/>
              <a:t> -n </a:t>
            </a:r>
            <a:r>
              <a:rPr lang="en-US" sz="2000" dirty="0" err="1"/>
              <a:t>vmlinux</a:t>
            </a:r>
            <a:endParaRPr lang="en-US" sz="2000" dirty="0"/>
          </a:p>
          <a:p>
            <a:endParaRPr lang="en-US" dirty="0"/>
          </a:p>
          <a:p>
            <a:r>
              <a:rPr lang="en-US" sz="2200" dirty="0"/>
              <a:t>…. 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  GITBOM               0x00000014       NT_GITBOM (SHA1 GITOID)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   SHA1 </a:t>
            </a:r>
            <a:r>
              <a:rPr lang="en-US" sz="2200" dirty="0" err="1">
                <a:solidFill>
                  <a:schemeClr val="accent1"/>
                </a:solidFill>
              </a:rPr>
              <a:t>GitOID</a:t>
            </a:r>
            <a:r>
              <a:rPr lang="en-US" sz="2200" dirty="0">
                <a:solidFill>
                  <a:schemeClr val="accent1"/>
                </a:solidFill>
              </a:rPr>
              <a:t>: dbe86614f17d7846d24549370c2d794a7cb280c4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  GITBOM               0x00000020       NT_GITBOM (SHA256 GITOID)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   SHA256 </a:t>
            </a:r>
            <a:r>
              <a:rPr lang="en-US" sz="2200" dirty="0" err="1">
                <a:solidFill>
                  <a:schemeClr val="accent1"/>
                </a:solidFill>
              </a:rPr>
              <a:t>GitOID</a:t>
            </a:r>
            <a:r>
              <a:rPr lang="en-US" sz="2200" dirty="0">
                <a:solidFill>
                  <a:schemeClr val="accent1"/>
                </a:solidFill>
              </a:rPr>
              <a:t>: 79caa61277c6374e4b74facaeb87af4a28a031f3f3ff2823aa220966c2a1f469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  </a:t>
            </a:r>
            <a:r>
              <a:rPr lang="en-US" sz="2200" dirty="0"/>
              <a:t>…. </a:t>
            </a:r>
          </a:p>
          <a:p>
            <a:endParaRPr lang="en-US" sz="2200" dirty="0"/>
          </a:p>
          <a:p>
            <a:pPr marL="457200" lvl="1" indent="0">
              <a:buNone/>
            </a:pPr>
            <a:r>
              <a:rPr lang="en-US" sz="2400" dirty="0"/>
              <a:t>Expected change in binary size:   </a:t>
            </a:r>
          </a:p>
          <a:p>
            <a:pPr marL="457200" lvl="1" indent="0">
              <a:buNone/>
            </a:pPr>
            <a:r>
              <a:rPr lang="en-US" sz="2400" dirty="0"/>
              <a:t>		 +92 bytes for .</a:t>
            </a:r>
            <a:r>
              <a:rPr lang="en-US" sz="2400" dirty="0" err="1"/>
              <a:t>note.gitbom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               +32 bytes section header</a:t>
            </a:r>
          </a:p>
          <a:p>
            <a:pPr marL="457200" lvl="1" indent="0">
              <a:buNone/>
            </a:pPr>
            <a:r>
              <a:rPr lang="en-US" sz="2400" dirty="0"/>
              <a:t>		  +/- padding adjustments for alignment</a:t>
            </a:r>
          </a:p>
          <a:p>
            <a:endParaRPr lang="en-US" sz="2200" dirty="0"/>
          </a:p>
          <a:p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B36-B977-37A0-7FD3-6164C79B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8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36ECE7-4A47-2D6C-D39F-09EC6310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39" y="225375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llvm-gitbom</a:t>
            </a:r>
            <a:r>
              <a:rPr lang="en-US" dirty="0">
                <a:solidFill>
                  <a:srgbClr val="0000FF"/>
                </a:solidFill>
              </a:rPr>
              <a:t>: Benchmarking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712F5-299B-D843-9B84-0A0A0F83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6AD01-64C7-31CB-C5E7-B2B4839BB5FE}"/>
              </a:ext>
            </a:extLst>
          </p:cNvPr>
          <p:cNvSpPr txBox="1"/>
          <p:nvPr/>
        </p:nvSpPr>
        <p:spPr>
          <a:xfrm>
            <a:off x="1415442" y="4090669"/>
            <a:ext cx="893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Very low overhead for build time and code size</a:t>
            </a:r>
          </a:p>
        </p:txBody>
      </p:sp>
    </p:spTree>
    <p:extLst>
      <p:ext uri="{BB962C8B-B14F-4D97-AF65-F5344CB8AC3E}">
        <p14:creationId xmlns:p14="http://schemas.microsoft.com/office/powerpoint/2010/main" val="378800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16A-29E0-9988-74CC-65CE027A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877F-ECF7-800F-62F8-9285681F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GitBOM</a:t>
            </a:r>
            <a:endParaRPr lang="en-US" dirty="0"/>
          </a:p>
          <a:p>
            <a:r>
              <a:rPr lang="en-US" dirty="0"/>
              <a:t>Llvm-gitbom</a:t>
            </a:r>
          </a:p>
          <a:p>
            <a:r>
              <a:rPr lang="en-US" dirty="0"/>
              <a:t>CVE Detection (PoC)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Summary and next steps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4FCAB-2583-7E38-961B-39B8B89B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469D-65BE-3073-9FD3-F8419B85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OpenSSL (libcrypto.so, libssl.so)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0DD1-AD0A-5A7C-1C7C-B72BEBD7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85" y="1374789"/>
            <a:ext cx="11328748" cy="4981561"/>
          </a:xfrm>
        </p:spPr>
        <p:txBody>
          <a:bodyPr>
            <a:normAutofit fontScale="92500" lnSpcReduction="20000"/>
          </a:bodyPr>
          <a:lstStyle/>
          <a:p>
            <a:endParaRPr lang="en-US" sz="2600" dirty="0"/>
          </a:p>
          <a:p>
            <a:r>
              <a:rPr lang="en-US" sz="2600" dirty="0" err="1"/>
              <a:t>Openssl</a:t>
            </a:r>
            <a:r>
              <a:rPr lang="en-US" sz="2600" dirty="0"/>
              <a:t> version 3.0.7 built on Ubuntu 20.04.1 with -j8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2000" i="1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2400" i="1" dirty="0"/>
              <a:t>Note: Only production builds need to be </a:t>
            </a:r>
            <a:r>
              <a:rPr lang="en-US" sz="2400" i="1" dirty="0" err="1"/>
              <a:t>gitbom</a:t>
            </a:r>
            <a:r>
              <a:rPr lang="en-US" sz="2400" i="1" dirty="0"/>
              <a:t> enabled.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F6CBF-A9C3-8EAB-FCA6-B44D2E0A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780959-1B89-959F-1C96-6CCC1A134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00862"/>
              </p:ext>
            </p:extLst>
          </p:nvPr>
        </p:nvGraphicFramePr>
        <p:xfrm>
          <a:off x="1449365" y="2152563"/>
          <a:ext cx="9281788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19539">
                  <a:extLst>
                    <a:ext uri="{9D8B030D-6E8A-4147-A177-3AD203B41FA5}">
                      <a16:colId xmlns:a16="http://schemas.microsoft.com/office/drawing/2014/main" val="210695044"/>
                    </a:ext>
                  </a:extLst>
                </a:gridCol>
                <a:gridCol w="4662249">
                  <a:extLst>
                    <a:ext uri="{9D8B030D-6E8A-4147-A177-3AD203B41FA5}">
                      <a16:colId xmlns:a16="http://schemas.microsoft.com/office/drawing/2014/main" val="367664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GitBOM</a:t>
                      </a:r>
                      <a:r>
                        <a:rPr lang="en-US" sz="2400" dirty="0"/>
                        <a:t> Enabled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Build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+6%</a:t>
                      </a:r>
                      <a:r>
                        <a:rPr lang="en-US" sz="2400" dirty="0"/>
                        <a:t> (&lt; 3 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9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 of Build 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+0.2%</a:t>
                      </a:r>
                      <a:r>
                        <a:rPr lang="en-US" sz="2400" dirty="0"/>
                        <a:t> (~652Kb out of 332M)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6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 of shared lib (crypto, </a:t>
                      </a:r>
                      <a:r>
                        <a:rPr lang="en-US" sz="2400" dirty="0" err="1"/>
                        <a:t>ssl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+(0.001%, 0.03%)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4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 of </a:t>
                      </a:r>
                      <a:r>
                        <a:rPr lang="en-US" sz="2400" dirty="0" err="1"/>
                        <a:t>GitBOM</a:t>
                      </a:r>
                      <a:r>
                        <a:rPr lang="en-US" sz="2400" dirty="0"/>
                        <a:t> 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b="0" dirty="0"/>
                        <a:t>29M</a:t>
                      </a:r>
                      <a:r>
                        <a:rPr lang="en-US" sz="2400" dirty="0"/>
                        <a:t> (sha1: 12.5M, sha256: 16.5M)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9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Compressed Size of </a:t>
                      </a:r>
                      <a:r>
                        <a:rPr lang="en-US" sz="2400" dirty="0" err="1"/>
                        <a:t>GitBOM</a:t>
                      </a:r>
                      <a:r>
                        <a:rPr lang="en-US" sz="2400" dirty="0"/>
                        <a:t> 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2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# of </a:t>
                      </a:r>
                      <a:r>
                        <a:rPr lang="en-US" sz="2400" dirty="0" err="1"/>
                        <a:t>GitBOM</a:t>
                      </a:r>
                      <a:r>
                        <a:rPr lang="en-US" sz="2400" dirty="0"/>
                        <a:t> 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3152 (sha1: 1576, sha256: 1576)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05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9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469D-65BE-3073-9FD3-F8419B85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0DD1-AD0A-5A7C-1C7C-B72BEBD7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26" y="1374789"/>
            <a:ext cx="11328748" cy="4981561"/>
          </a:xfrm>
        </p:spPr>
        <p:txBody>
          <a:bodyPr>
            <a:normAutofit fontScale="92500" lnSpcReduction="20000"/>
          </a:bodyPr>
          <a:lstStyle/>
          <a:p>
            <a:endParaRPr lang="en-US" sz="2600" dirty="0"/>
          </a:p>
          <a:p>
            <a:r>
              <a:rPr lang="en-US" sz="2600" dirty="0"/>
              <a:t>Linux kernel version 6.0.2 built on Ubuntu 20.04.1 with -j8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2000" i="1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2400" i="1" dirty="0"/>
              <a:t>Note: Only production builds need to be </a:t>
            </a:r>
            <a:r>
              <a:rPr lang="en-US" sz="2400" i="1" dirty="0" err="1"/>
              <a:t>gitbom</a:t>
            </a:r>
            <a:r>
              <a:rPr lang="en-US" sz="2400" i="1" dirty="0"/>
              <a:t> enabled.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F6CBF-A9C3-8EAB-FCA6-B44D2E0A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780959-1B89-959F-1C96-6CCC1A134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04179"/>
              </p:ext>
            </p:extLst>
          </p:nvPr>
        </p:nvGraphicFramePr>
        <p:xfrm>
          <a:off x="1449365" y="2152563"/>
          <a:ext cx="9281788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19539">
                  <a:extLst>
                    <a:ext uri="{9D8B030D-6E8A-4147-A177-3AD203B41FA5}">
                      <a16:colId xmlns:a16="http://schemas.microsoft.com/office/drawing/2014/main" val="210695044"/>
                    </a:ext>
                  </a:extLst>
                </a:gridCol>
                <a:gridCol w="4662249">
                  <a:extLst>
                    <a:ext uri="{9D8B030D-6E8A-4147-A177-3AD203B41FA5}">
                      <a16:colId xmlns:a16="http://schemas.microsoft.com/office/drawing/2014/main" val="367664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GitBOM</a:t>
                      </a:r>
                      <a:r>
                        <a:rPr lang="en-US" sz="2400" dirty="0"/>
                        <a:t> Enabled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Build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+4%</a:t>
                      </a:r>
                      <a:r>
                        <a:rPr lang="en-US" sz="2400" dirty="0"/>
                        <a:t> (&lt; 2 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9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 of Build 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+0.03%</a:t>
                      </a:r>
                      <a:r>
                        <a:rPr lang="en-US" sz="2400" dirty="0"/>
                        <a:t> (&lt; 5MB out of 1.7G)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6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 of </a:t>
                      </a:r>
                      <a:r>
                        <a:rPr lang="en-US" sz="2400" dirty="0" err="1"/>
                        <a:t>vmlinux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Negligible</a:t>
                      </a:r>
                      <a:r>
                        <a:rPr lang="en-US" sz="2400" dirty="0"/>
                        <a:t> (+64b out of 590M)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 of </a:t>
                      </a:r>
                      <a:r>
                        <a:rPr lang="en-US" sz="2400" dirty="0" err="1"/>
                        <a:t>GitBOM</a:t>
                      </a:r>
                      <a:r>
                        <a:rPr lang="en-US" sz="2400" dirty="0"/>
                        <a:t> 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1.6G</a:t>
                      </a:r>
                      <a:r>
                        <a:rPr lang="en-US" sz="2400" dirty="0"/>
                        <a:t> (sha1: 646M, sha256: 957M)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9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Compressed Size of </a:t>
                      </a:r>
                      <a:r>
                        <a:rPr lang="en-US" sz="2400" dirty="0" err="1"/>
                        <a:t>GitBOM</a:t>
                      </a:r>
                      <a:r>
                        <a:rPr lang="en-US" sz="2400" dirty="0"/>
                        <a:t> 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600M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2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# of </a:t>
                      </a:r>
                      <a:r>
                        <a:rPr lang="en-US" sz="2400" dirty="0" err="1"/>
                        <a:t>GitBOM</a:t>
                      </a:r>
                      <a:r>
                        <a:rPr lang="en-US" sz="2400" dirty="0"/>
                        <a:t> 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~60K (sha1: 30K, sha256: 30K)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05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2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36ECE7-4A47-2D6C-D39F-09EC6310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39" y="225375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llvm-gitbom</a:t>
            </a:r>
            <a:r>
              <a:rPr lang="en-US" dirty="0">
                <a:solidFill>
                  <a:srgbClr val="0000FF"/>
                </a:solidFill>
              </a:rPr>
              <a:t>: Application to CVE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712F5-299B-D843-9B84-0A0A0F83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322E-A778-E932-DFDD-C0C5ABE040BE}"/>
              </a:ext>
            </a:extLst>
          </p:cNvPr>
          <p:cNvSpPr txBox="1"/>
          <p:nvPr/>
        </p:nvSpPr>
        <p:spPr>
          <a:xfrm>
            <a:off x="3181611" y="4208746"/>
            <a:ext cx="414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Work by Yongkui Han</a:t>
            </a:r>
          </a:p>
        </p:txBody>
      </p:sp>
    </p:spTree>
    <p:extLst>
      <p:ext uri="{BB962C8B-B14F-4D97-AF65-F5344CB8AC3E}">
        <p14:creationId xmlns:p14="http://schemas.microsoft.com/office/powerpoint/2010/main" val="189958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469D-65BE-3073-9FD3-F8419B85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Detection using </a:t>
            </a:r>
            <a:r>
              <a:rPr lang="en-US" dirty="0" err="1"/>
              <a:t>GitBOM</a:t>
            </a:r>
            <a:r>
              <a:rPr lang="en-US" dirty="0"/>
              <a:t> (PoC)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0DD1-AD0A-5A7C-1C7C-B72BEBD7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GitBOM</a:t>
            </a:r>
            <a:r>
              <a:rPr lang="en-US" dirty="0"/>
              <a:t> tells us what constitutes an artifact</a:t>
            </a:r>
          </a:p>
          <a:p>
            <a:r>
              <a:rPr lang="en-US" dirty="0"/>
              <a:t>List of artifact ids can be inferred from </a:t>
            </a:r>
            <a:r>
              <a:rPr lang="en-US" dirty="0" err="1"/>
              <a:t>GitBOM</a:t>
            </a:r>
            <a:endParaRPr lang="en-US" dirty="0"/>
          </a:p>
          <a:p>
            <a:r>
              <a:rPr lang="en-US" dirty="0"/>
              <a:t>CVE is associated with source files</a:t>
            </a:r>
          </a:p>
          <a:p>
            <a:r>
              <a:rPr lang="en-US" dirty="0"/>
              <a:t>Generate a database recording all CVEs </a:t>
            </a:r>
          </a:p>
          <a:p>
            <a:r>
              <a:rPr lang="en-US" dirty="0"/>
              <a:t>Compare against the DB to find CVE in any binary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2E841-2EFF-243D-C3C3-8F6C8418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0385EB-9387-C34A-8542-0A122101744E}"/>
              </a:ext>
            </a:extLst>
          </p:cNvPr>
          <p:cNvSpPr txBox="1"/>
          <p:nvPr/>
        </p:nvSpPr>
        <p:spPr>
          <a:xfrm>
            <a:off x="1845578" y="1825708"/>
            <a:ext cx="3451979" cy="369332"/>
          </a:xfrm>
          <a:prstGeom prst="rect">
            <a:avLst/>
          </a:prstGeom>
          <a:solidFill>
            <a:srgbClr val="00B050">
              <a:alpha val="6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Build </a:t>
            </a:r>
            <a:r>
              <a:rPr lang="en-US" dirty="0" err="1"/>
              <a:t>Openssl</a:t>
            </a:r>
            <a:r>
              <a:rPr lang="en-US" dirty="0"/>
              <a:t> using </a:t>
            </a:r>
            <a:r>
              <a:rPr lang="en-US" dirty="0" err="1"/>
              <a:t>llvm-gitbom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6D650-EB08-834A-BC36-B26EEE12620B}"/>
              </a:ext>
            </a:extLst>
          </p:cNvPr>
          <p:cNvSpPr txBox="1"/>
          <p:nvPr/>
        </p:nvSpPr>
        <p:spPr>
          <a:xfrm>
            <a:off x="3204594" y="2996457"/>
            <a:ext cx="1870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GitBOM</a:t>
            </a:r>
            <a:r>
              <a:rPr lang="en-US" dirty="0"/>
              <a:t>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A51B3-C3BC-5E41-B4B0-0078D9551DE4}"/>
              </a:ext>
            </a:extLst>
          </p:cNvPr>
          <p:cNvSpPr txBox="1"/>
          <p:nvPr/>
        </p:nvSpPr>
        <p:spPr>
          <a:xfrm>
            <a:off x="5745646" y="3015301"/>
            <a:ext cx="27943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CVE database for 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2EA1C-13A1-0548-A99B-478CAB0CE484}"/>
              </a:ext>
            </a:extLst>
          </p:cNvPr>
          <p:cNvSpPr txBox="1"/>
          <p:nvPr/>
        </p:nvSpPr>
        <p:spPr>
          <a:xfrm>
            <a:off x="4116522" y="513429"/>
            <a:ext cx="364434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GIT repository of Software OpenSSL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4781F-927B-2044-A366-E0E941A7A098}"/>
              </a:ext>
            </a:extLst>
          </p:cNvPr>
          <p:cNvSpPr txBox="1"/>
          <p:nvPr/>
        </p:nvSpPr>
        <p:spPr>
          <a:xfrm>
            <a:off x="4358307" y="4503675"/>
            <a:ext cx="34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bomsh_search_cve.py</a:t>
            </a:r>
            <a:r>
              <a:rPr lang="en-US" dirty="0"/>
              <a:t>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2C3A3-5080-0E4F-BAFA-F791C4156B60}"/>
              </a:ext>
            </a:extLst>
          </p:cNvPr>
          <p:cNvSpPr txBox="1"/>
          <p:nvPr/>
        </p:nvSpPr>
        <p:spPr>
          <a:xfrm>
            <a:off x="5991639" y="1825708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bomsh_create_cve.py</a:t>
            </a:r>
            <a:r>
              <a:rPr lang="en-US" dirty="0"/>
              <a:t> 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3F040-65AC-5142-AF60-0C73CED153B2}"/>
              </a:ext>
            </a:extLst>
          </p:cNvPr>
          <p:cNvSpPr txBox="1"/>
          <p:nvPr/>
        </p:nvSpPr>
        <p:spPr>
          <a:xfrm>
            <a:off x="4707520" y="5741946"/>
            <a:ext cx="308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Search_result</a:t>
            </a:r>
            <a:r>
              <a:rPr lang="en-US" dirty="0"/>
              <a:t>:</a:t>
            </a:r>
          </a:p>
          <a:p>
            <a:r>
              <a:rPr lang="en-US" dirty="0" err="1"/>
              <a:t>libsso.so</a:t>
            </a:r>
            <a:r>
              <a:rPr lang="en-US" dirty="0"/>
              <a:t>: CVE-2021-3449 </a:t>
            </a:r>
            <a:r>
              <a:rPr lang="en-US" dirty="0" err="1"/>
              <a:t>libcrypto.so</a:t>
            </a:r>
            <a:r>
              <a:rPr lang="en-US" dirty="0"/>
              <a:t>: CVE-2021-3450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6E8119F-9AE6-504D-9A56-45370A113963}"/>
              </a:ext>
            </a:extLst>
          </p:cNvPr>
          <p:cNvSpPr/>
          <p:nvPr/>
        </p:nvSpPr>
        <p:spPr>
          <a:xfrm>
            <a:off x="6409910" y="1006699"/>
            <a:ext cx="299832" cy="683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DD1ACEC-B7B0-4144-8EFB-AA9E22A4EC0E}"/>
              </a:ext>
            </a:extLst>
          </p:cNvPr>
          <p:cNvSpPr/>
          <p:nvPr/>
        </p:nvSpPr>
        <p:spPr>
          <a:xfrm>
            <a:off x="5445814" y="5058301"/>
            <a:ext cx="299832" cy="683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F4656C9-F6E0-2444-9622-FD21491BA9A5}"/>
              </a:ext>
            </a:extLst>
          </p:cNvPr>
          <p:cNvSpPr/>
          <p:nvPr/>
        </p:nvSpPr>
        <p:spPr>
          <a:xfrm>
            <a:off x="3646002" y="2275127"/>
            <a:ext cx="299832" cy="683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A5A90FF-0E66-4C41-BCEF-F0E8D358DFA3}"/>
              </a:ext>
            </a:extLst>
          </p:cNvPr>
          <p:cNvSpPr/>
          <p:nvPr/>
        </p:nvSpPr>
        <p:spPr>
          <a:xfrm>
            <a:off x="6776827" y="2205905"/>
            <a:ext cx="299832" cy="683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F196A359-9B31-174E-84AB-06D61F0EA0B5}"/>
              </a:ext>
            </a:extLst>
          </p:cNvPr>
          <p:cNvSpPr/>
          <p:nvPr/>
        </p:nvSpPr>
        <p:spPr>
          <a:xfrm>
            <a:off x="4398065" y="1032343"/>
            <a:ext cx="299832" cy="683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0B5C8487-B1B6-904B-9D0F-C0BD4D9F59F9}"/>
              </a:ext>
            </a:extLst>
          </p:cNvPr>
          <p:cNvSpPr/>
          <p:nvPr/>
        </p:nvSpPr>
        <p:spPr>
          <a:xfrm>
            <a:off x="4684465" y="3782345"/>
            <a:ext cx="299832" cy="683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AC46AD8D-34D0-0E4D-B9B8-59D58C9CF8A8}"/>
              </a:ext>
            </a:extLst>
          </p:cNvPr>
          <p:cNvSpPr/>
          <p:nvPr/>
        </p:nvSpPr>
        <p:spPr>
          <a:xfrm>
            <a:off x="6420655" y="3740831"/>
            <a:ext cx="299832" cy="683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5645F-9A42-3944-B95E-A1C19AD5326B}"/>
              </a:ext>
            </a:extLst>
          </p:cNvPr>
          <p:cNvSpPr txBox="1"/>
          <p:nvPr/>
        </p:nvSpPr>
        <p:spPr>
          <a:xfrm>
            <a:off x="8833336" y="4070836"/>
            <a:ext cx="30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075FA7C-A3A3-D748-B7EE-371C2DE5C99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245526" y="4255502"/>
            <a:ext cx="1587810" cy="407458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91F185-FB20-1347-B628-A21E576FE2BF}"/>
              </a:ext>
            </a:extLst>
          </p:cNvPr>
          <p:cNvSpPr txBox="1"/>
          <p:nvPr/>
        </p:nvSpPr>
        <p:spPr>
          <a:xfrm>
            <a:off x="151571" y="38501"/>
            <a:ext cx="3644347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CVE Detection Framework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158AF-176C-D071-48C4-2368AFBE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1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4B15-2F6F-1447-B7BE-133968F0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accurate CVE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3E08-D97A-E04E-A738-7AF797B7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create a database for all CVE-relevant source file blobs.</a:t>
            </a:r>
          </a:p>
          <a:p>
            <a:r>
              <a:rPr lang="en-US" dirty="0"/>
              <a:t>All artifact IDs are stored in git repo.</a:t>
            </a:r>
          </a:p>
          <a:p>
            <a:r>
              <a:rPr lang="en-US" dirty="0"/>
              <a:t>All artifact IDs must be classified as CVE-vulnerable or not based on some criteria.</a:t>
            </a:r>
          </a:p>
          <a:p>
            <a:r>
              <a:rPr lang="en-US" dirty="0"/>
              <a:t>Git commits can be used to do the CVE classification (just a proposal).</a:t>
            </a:r>
          </a:p>
          <a:p>
            <a:pPr lvl="1"/>
            <a:r>
              <a:rPr lang="en-US" dirty="0"/>
              <a:t>CVE-add and CVE-fix commits</a:t>
            </a:r>
          </a:p>
          <a:p>
            <a:pPr lvl="1"/>
            <a:r>
              <a:rPr lang="en-US" dirty="0"/>
              <a:t>CVE checking rules</a:t>
            </a:r>
          </a:p>
          <a:p>
            <a:r>
              <a:rPr lang="en-US" dirty="0"/>
              <a:t>One time effort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70C0"/>
                </a:solidFill>
              </a:rPr>
              <a:t>(Discussion with MITRE to add </a:t>
            </a:r>
            <a:r>
              <a:rPr lang="en-US" i="1" dirty="0" err="1">
                <a:solidFill>
                  <a:srgbClr val="0070C0"/>
                </a:solidFill>
              </a:rPr>
              <a:t>gitoid</a:t>
            </a:r>
            <a:r>
              <a:rPr lang="en-US" i="1" dirty="0">
                <a:solidFill>
                  <a:srgbClr val="0070C0"/>
                </a:solidFill>
              </a:rPr>
              <a:t> to CVE info)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526C3-8D8A-ED3B-AA33-5D6D49ED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3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F891-6DF4-8D6C-EED0-66A2373C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OpenSSL CVE-info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8A27-661D-5BF5-E52D-A09D8077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example CVE-info repo for OpenSSL is here:</a:t>
            </a:r>
          </a:p>
          <a:p>
            <a:pPr lvl="1"/>
            <a:r>
              <a:rPr lang="en-US" dirty="0">
                <a:hlinkClick r:id="rId2"/>
              </a:rPr>
              <a:t>https://github.com/yonhan3/openssl-cve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contains the CVE-info for 7 high-severity CVEs</a:t>
            </a:r>
          </a:p>
          <a:p>
            <a:pPr lvl="1"/>
            <a:r>
              <a:rPr lang="en-US" dirty="0"/>
              <a:t>The CVE-add/CVE-fix commits</a:t>
            </a:r>
          </a:p>
          <a:p>
            <a:pPr lvl="1"/>
            <a:r>
              <a:rPr lang="en-US" dirty="0"/>
              <a:t>The CVE-checking rules</a:t>
            </a:r>
          </a:p>
          <a:p>
            <a:pPr lvl="1"/>
            <a:r>
              <a:rPr lang="en-US" dirty="0"/>
              <a:t>CVE-2014-0160</a:t>
            </a:r>
          </a:p>
          <a:p>
            <a:pPr lvl="1"/>
            <a:r>
              <a:rPr lang="en-US" dirty="0"/>
              <a:t>CVE-2020-1967</a:t>
            </a:r>
          </a:p>
          <a:p>
            <a:pPr lvl="1"/>
            <a:r>
              <a:rPr lang="en-US" dirty="0"/>
              <a:t>CVE-2020-1971</a:t>
            </a:r>
          </a:p>
          <a:p>
            <a:pPr lvl="1"/>
            <a:r>
              <a:rPr lang="en-US" dirty="0"/>
              <a:t>CVE-2021-3449</a:t>
            </a:r>
          </a:p>
          <a:p>
            <a:pPr lvl="1"/>
            <a:r>
              <a:rPr lang="en-US" dirty="0"/>
              <a:t>CVE-2021-3450</a:t>
            </a:r>
          </a:p>
          <a:p>
            <a:pPr lvl="1"/>
            <a:r>
              <a:rPr lang="en-US" dirty="0"/>
              <a:t>CVE-2021-3711</a:t>
            </a:r>
          </a:p>
          <a:p>
            <a:pPr lvl="1"/>
            <a:r>
              <a:rPr lang="en-US" dirty="0"/>
              <a:t>CVE-2022-0778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4A793-31D3-32F1-D786-A0A7C0AC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5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0DA0-8F59-6580-E367-4094E116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Tag info to track CVE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575B-1CCC-36BE-0F13-275FCACB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15B97-4D40-FCD3-CDF1-3AC1D1289CDA}"/>
              </a:ext>
            </a:extLst>
          </p:cNvPr>
          <p:cNvSpPr txBox="1"/>
          <p:nvPr/>
        </p:nvSpPr>
        <p:spPr>
          <a:xfrm>
            <a:off x="1009650" y="1951672"/>
            <a:ext cx="6134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$ cat cveinfo.5235ef4.yaml</a:t>
            </a:r>
          </a:p>
          <a:p>
            <a:r>
              <a:rPr lang="en-US" dirty="0"/>
              <a:t>Added:</a:t>
            </a:r>
          </a:p>
          <a:p>
            <a:r>
              <a:rPr lang="en-US" dirty="0"/>
              <a:t> CVE-2020-1967:</a:t>
            </a:r>
          </a:p>
          <a:p>
            <a:r>
              <a:rPr lang="en-US" dirty="0"/>
              <a:t>  </a:t>
            </a:r>
            <a:r>
              <a:rPr lang="en-US" dirty="0" err="1"/>
              <a:t>src_files</a:t>
            </a:r>
            <a:r>
              <a:rPr lang="en-US" dirty="0"/>
              <a:t>:</a:t>
            </a:r>
          </a:p>
          <a:p>
            <a:r>
              <a:rPr lang="en-US" dirty="0"/>
              <a:t>   - </a:t>
            </a:r>
            <a:r>
              <a:rPr lang="en-US" dirty="0" err="1"/>
              <a:t>ssl</a:t>
            </a:r>
            <a:r>
              <a:rPr lang="en-US" dirty="0"/>
              <a:t>/t1_lib.c</a:t>
            </a:r>
          </a:p>
          <a:p>
            <a:endParaRPr lang="en-US" dirty="0"/>
          </a:p>
          <a:p>
            <a:r>
              <a:rPr lang="en-US" dirty="0"/>
              <a:t> $ cat cveinfo.a87f3fe.yaml </a:t>
            </a:r>
          </a:p>
          <a:p>
            <a:r>
              <a:rPr lang="fr-FR" dirty="0" err="1"/>
              <a:t>Fixed</a:t>
            </a:r>
            <a:r>
              <a:rPr lang="fr-FR" dirty="0"/>
              <a:t>:</a:t>
            </a:r>
          </a:p>
          <a:p>
            <a:r>
              <a:rPr lang="fr-FR" dirty="0"/>
              <a:t> CVE-2020-1967:</a:t>
            </a:r>
          </a:p>
          <a:p>
            <a:r>
              <a:rPr lang="fr-FR" dirty="0"/>
              <a:t>  </a:t>
            </a:r>
            <a:r>
              <a:rPr lang="fr-FR" dirty="0" err="1"/>
              <a:t>src_files</a:t>
            </a:r>
            <a:r>
              <a:rPr lang="fr-FR" dirty="0"/>
              <a:t>:</a:t>
            </a:r>
          </a:p>
          <a:p>
            <a:r>
              <a:rPr lang="fr-FR" dirty="0"/>
              <a:t>   - </a:t>
            </a:r>
            <a:r>
              <a:rPr lang="fr-FR" dirty="0" err="1"/>
              <a:t>ssl</a:t>
            </a:r>
            <a:r>
              <a:rPr lang="fr-FR" dirty="0"/>
              <a:t>/t1_lib.c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6BC64-120B-A48C-48D8-992C2699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0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92B2-FF61-4949-BFE8-45F64458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6" y="0"/>
            <a:ext cx="10515600" cy="1325563"/>
          </a:xfrm>
        </p:spPr>
        <p:txBody>
          <a:bodyPr/>
          <a:lstStyle/>
          <a:p>
            <a:r>
              <a:rPr lang="en-US" dirty="0"/>
              <a:t>Compilation of CVE info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2FAA0-E443-3F4A-B9C7-9D3F58B56DE5}"/>
              </a:ext>
            </a:extLst>
          </p:cNvPr>
          <p:cNvSpPr txBox="1"/>
          <p:nvPr/>
        </p:nvSpPr>
        <p:spPr>
          <a:xfrm>
            <a:off x="609600" y="1414562"/>
            <a:ext cx="10515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"CVE-2020-1967":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"Added":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"commit": "5235ef4",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src_files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/t1_lib.c"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"Fixed":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"commit": "a87f3fe",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src_files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/t1_lib.c"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"commit": "eb56324",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src_files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/t1_lib.c"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E2817-C2A4-88D4-2CE2-6D661F93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7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20DFDC-BB39-5D44-AC53-3A969F87982E}"/>
              </a:ext>
            </a:extLst>
          </p:cNvPr>
          <p:cNvSpPr txBox="1"/>
          <p:nvPr/>
        </p:nvSpPr>
        <p:spPr>
          <a:xfrm>
            <a:off x="409904" y="2130550"/>
            <a:ext cx="83031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origin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9DAE5-4D36-C448-A92C-5CD6FE2DA910}"/>
              </a:ext>
            </a:extLst>
          </p:cNvPr>
          <p:cNvSpPr txBox="1"/>
          <p:nvPr/>
        </p:nvSpPr>
        <p:spPr>
          <a:xfrm>
            <a:off x="1944414" y="2130550"/>
            <a:ext cx="53602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A1674-B80A-6A4A-854B-D1262B6B5089}"/>
              </a:ext>
            </a:extLst>
          </p:cNvPr>
          <p:cNvSpPr txBox="1"/>
          <p:nvPr/>
        </p:nvSpPr>
        <p:spPr>
          <a:xfrm>
            <a:off x="3174124" y="2130550"/>
            <a:ext cx="53602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14DBB-A6D3-FB42-B126-A54043A565E8}"/>
              </a:ext>
            </a:extLst>
          </p:cNvPr>
          <p:cNvSpPr txBox="1"/>
          <p:nvPr/>
        </p:nvSpPr>
        <p:spPr>
          <a:xfrm>
            <a:off x="9312161" y="2130550"/>
            <a:ext cx="53602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673C2-CFD5-B741-90FF-818859AF3E50}"/>
              </a:ext>
            </a:extLst>
          </p:cNvPr>
          <p:cNvSpPr txBox="1"/>
          <p:nvPr/>
        </p:nvSpPr>
        <p:spPr>
          <a:xfrm>
            <a:off x="8092962" y="2130550"/>
            <a:ext cx="53602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A809B-1DBF-E54D-BE4E-949C35DC4281}"/>
              </a:ext>
            </a:extLst>
          </p:cNvPr>
          <p:cNvSpPr txBox="1"/>
          <p:nvPr/>
        </p:nvSpPr>
        <p:spPr>
          <a:xfrm>
            <a:off x="5596758" y="2130550"/>
            <a:ext cx="53602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E9042-D575-2D47-884C-91C0D22A89B0}"/>
              </a:ext>
            </a:extLst>
          </p:cNvPr>
          <p:cNvSpPr txBox="1"/>
          <p:nvPr/>
        </p:nvSpPr>
        <p:spPr>
          <a:xfrm>
            <a:off x="6842232" y="2130550"/>
            <a:ext cx="53602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224E1-037C-A54B-9554-5D3702F3FD2D}"/>
              </a:ext>
            </a:extLst>
          </p:cNvPr>
          <p:cNvSpPr txBox="1"/>
          <p:nvPr/>
        </p:nvSpPr>
        <p:spPr>
          <a:xfrm>
            <a:off x="4393323" y="2132021"/>
            <a:ext cx="53602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ED56A-F82A-8C4F-9A87-662AE8BAD8B9}"/>
              </a:ext>
            </a:extLst>
          </p:cNvPr>
          <p:cNvSpPr txBox="1"/>
          <p:nvPr/>
        </p:nvSpPr>
        <p:spPr>
          <a:xfrm>
            <a:off x="5559972" y="3244334"/>
            <a:ext cx="53602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2E4509-1D31-F040-B673-E50975BD11F2}"/>
              </a:ext>
            </a:extLst>
          </p:cNvPr>
          <p:cNvSpPr txBox="1"/>
          <p:nvPr/>
        </p:nvSpPr>
        <p:spPr>
          <a:xfrm>
            <a:off x="10541869" y="2130550"/>
            <a:ext cx="90048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35A95CB2-2F08-0241-965E-C0860C9C0FAD}"/>
              </a:ext>
            </a:extLst>
          </p:cNvPr>
          <p:cNvSpPr/>
          <p:nvPr/>
        </p:nvSpPr>
        <p:spPr>
          <a:xfrm>
            <a:off x="1240221" y="2220623"/>
            <a:ext cx="672662" cy="1891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C7AC132B-161F-0D46-A865-1636924E7150}"/>
              </a:ext>
            </a:extLst>
          </p:cNvPr>
          <p:cNvSpPr/>
          <p:nvPr/>
        </p:nvSpPr>
        <p:spPr>
          <a:xfrm>
            <a:off x="2480442" y="2220623"/>
            <a:ext cx="672662" cy="1891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C81A5502-7B80-C74E-9C59-5CD02077333D}"/>
              </a:ext>
            </a:extLst>
          </p:cNvPr>
          <p:cNvSpPr/>
          <p:nvPr/>
        </p:nvSpPr>
        <p:spPr>
          <a:xfrm>
            <a:off x="3720661" y="2229241"/>
            <a:ext cx="672662" cy="1891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1FD8C5C2-6BE4-C143-82D9-5103E3D9DDB2}"/>
              </a:ext>
            </a:extLst>
          </p:cNvPr>
          <p:cNvSpPr/>
          <p:nvPr/>
        </p:nvSpPr>
        <p:spPr>
          <a:xfrm>
            <a:off x="4924096" y="2220623"/>
            <a:ext cx="672662" cy="1891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301FF0C1-9DF9-6E48-845D-5083E351CD78}"/>
              </a:ext>
            </a:extLst>
          </p:cNvPr>
          <p:cNvSpPr/>
          <p:nvPr/>
        </p:nvSpPr>
        <p:spPr>
          <a:xfrm>
            <a:off x="6127531" y="2229241"/>
            <a:ext cx="672662" cy="1891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6AE45A0B-737D-C24A-A7CB-43DB22318684}"/>
              </a:ext>
            </a:extLst>
          </p:cNvPr>
          <p:cNvSpPr/>
          <p:nvPr/>
        </p:nvSpPr>
        <p:spPr>
          <a:xfrm>
            <a:off x="7409791" y="2220623"/>
            <a:ext cx="672662" cy="1891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20F88942-00C2-6449-B5EF-0AE0E8DB4CA0}"/>
              </a:ext>
            </a:extLst>
          </p:cNvPr>
          <p:cNvSpPr/>
          <p:nvPr/>
        </p:nvSpPr>
        <p:spPr>
          <a:xfrm>
            <a:off x="8639499" y="2220623"/>
            <a:ext cx="672662" cy="1891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4E77EDC9-9F6B-D447-B354-E556A89C12A3}"/>
              </a:ext>
            </a:extLst>
          </p:cNvPr>
          <p:cNvSpPr/>
          <p:nvPr/>
        </p:nvSpPr>
        <p:spPr>
          <a:xfrm>
            <a:off x="9858698" y="2220623"/>
            <a:ext cx="672662" cy="1891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93AD330-E620-DD49-9425-554DB623C136}"/>
              </a:ext>
            </a:extLst>
          </p:cNvPr>
          <p:cNvCxnSpPr>
            <a:stCxn id="14" idx="1"/>
            <a:endCxn id="13" idx="2"/>
          </p:cNvCxnSpPr>
          <p:nvPr/>
        </p:nvCxnSpPr>
        <p:spPr>
          <a:xfrm rot="10800000">
            <a:off x="4661338" y="2501354"/>
            <a:ext cx="898635" cy="927647"/>
          </a:xfrm>
          <a:prstGeom prst="bentConnector2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F533F7-107F-AB4E-A43C-BCB0DCF38511}"/>
              </a:ext>
            </a:extLst>
          </p:cNvPr>
          <p:cNvSpPr txBox="1"/>
          <p:nvPr/>
        </p:nvSpPr>
        <p:spPr>
          <a:xfrm>
            <a:off x="9280630" y="3244334"/>
            <a:ext cx="53602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870512-0CD5-9A47-8AD2-C769E89908F7}"/>
              </a:ext>
            </a:extLst>
          </p:cNvPr>
          <p:cNvSpPr txBox="1"/>
          <p:nvPr/>
        </p:nvSpPr>
        <p:spPr>
          <a:xfrm>
            <a:off x="8061431" y="3244334"/>
            <a:ext cx="53602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79C70-59FC-9F48-BA0C-ACF7A9FFF29B}"/>
              </a:ext>
            </a:extLst>
          </p:cNvPr>
          <p:cNvSpPr txBox="1"/>
          <p:nvPr/>
        </p:nvSpPr>
        <p:spPr>
          <a:xfrm>
            <a:off x="6810701" y="3244334"/>
            <a:ext cx="53602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2FEE9-919A-6448-B18E-84B7229CEE8D}"/>
              </a:ext>
            </a:extLst>
          </p:cNvPr>
          <p:cNvSpPr txBox="1"/>
          <p:nvPr/>
        </p:nvSpPr>
        <p:spPr>
          <a:xfrm>
            <a:off x="10510337" y="3244334"/>
            <a:ext cx="112972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branch1</a:t>
            </a: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9E1A7223-BF2A-FB4B-9911-CB8A672AF350}"/>
              </a:ext>
            </a:extLst>
          </p:cNvPr>
          <p:cNvSpPr/>
          <p:nvPr/>
        </p:nvSpPr>
        <p:spPr>
          <a:xfrm>
            <a:off x="6096000" y="3343025"/>
            <a:ext cx="672662" cy="1891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6A87DD4B-609F-B748-BDB0-1E96AB7EC2C4}"/>
              </a:ext>
            </a:extLst>
          </p:cNvPr>
          <p:cNvSpPr/>
          <p:nvPr/>
        </p:nvSpPr>
        <p:spPr>
          <a:xfrm>
            <a:off x="7378260" y="3334407"/>
            <a:ext cx="672662" cy="1891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297158F6-B54E-9943-9301-8C2676521D38}"/>
              </a:ext>
            </a:extLst>
          </p:cNvPr>
          <p:cNvSpPr/>
          <p:nvPr/>
        </p:nvSpPr>
        <p:spPr>
          <a:xfrm>
            <a:off x="8607968" y="3334407"/>
            <a:ext cx="672662" cy="1891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0EE8AA89-6A59-7147-B464-5A3BA969E0BB}"/>
              </a:ext>
            </a:extLst>
          </p:cNvPr>
          <p:cNvSpPr/>
          <p:nvPr/>
        </p:nvSpPr>
        <p:spPr>
          <a:xfrm>
            <a:off x="9827167" y="3334407"/>
            <a:ext cx="672662" cy="1891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E1881E-FDD9-E349-83F8-42F1B8EAFC47}"/>
              </a:ext>
            </a:extLst>
          </p:cNvPr>
          <p:cNvSpPr txBox="1"/>
          <p:nvPr/>
        </p:nvSpPr>
        <p:spPr>
          <a:xfrm>
            <a:off x="2678726" y="1499984"/>
            <a:ext cx="142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CVE-added commit a2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3362D0-4939-4846-B52D-6C095794707C}"/>
              </a:ext>
            </a:extLst>
          </p:cNvPr>
          <p:cNvSpPr txBox="1"/>
          <p:nvPr/>
        </p:nvSpPr>
        <p:spPr>
          <a:xfrm>
            <a:off x="8094456" y="1296025"/>
            <a:ext cx="142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CVE-Fixed commit a6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C1EAB6-3BAB-6843-A8EB-B745B573EAA4}"/>
              </a:ext>
            </a:extLst>
          </p:cNvPr>
          <p:cNvSpPr txBox="1"/>
          <p:nvPr/>
        </p:nvSpPr>
        <p:spPr>
          <a:xfrm>
            <a:off x="6620107" y="3842961"/>
            <a:ext cx="142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CVE-Fixed commit b2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3BD6F4-D86E-B44A-A694-DBDB1D5ABA4A}"/>
              </a:ext>
            </a:extLst>
          </p:cNvPr>
          <p:cNvSpPr txBox="1"/>
          <p:nvPr/>
        </p:nvSpPr>
        <p:spPr>
          <a:xfrm>
            <a:off x="556053" y="308919"/>
            <a:ext cx="885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scenario for CVE commits in OpenSSL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30CAB-2837-7173-8DFE-0BE04E38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FA80-E2A2-95B0-A4FE-BCDE42DA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heard of?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DB4B-B1C2-2F46-B811-75E62B81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eartbleed Bug">
            <a:extLst>
              <a:ext uri="{FF2B5EF4-FFF2-40B4-BE49-F238E27FC236}">
                <a16:creationId xmlns:a16="http://schemas.microsoft.com/office/drawing/2014/main" id="{4F86C74B-1FF0-1FE3-F491-34647DBA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41" y="1911927"/>
            <a:ext cx="2823105" cy="341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E07BA2-55C4-A900-9B79-9776DDE4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267" y="2313709"/>
            <a:ext cx="4042666" cy="181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9C3ED-7D15-8FE2-F167-931E9868B251}"/>
              </a:ext>
            </a:extLst>
          </p:cNvPr>
          <p:cNvSpPr txBox="1"/>
          <p:nvPr/>
        </p:nvSpPr>
        <p:spPr>
          <a:xfrm>
            <a:off x="2103972" y="285134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90000"/>
                </a:solidFill>
              </a:rPr>
              <a:t>Heartbleed</a:t>
            </a:r>
          </a:p>
        </p:txBody>
      </p:sp>
    </p:spTree>
    <p:extLst>
      <p:ext uri="{BB962C8B-B14F-4D97-AF65-F5344CB8AC3E}">
        <p14:creationId xmlns:p14="http://schemas.microsoft.com/office/powerpoint/2010/main" val="3674937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53FD-775D-D8D9-9A9E-492546D0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OpenSSL: CVE Search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2DCCB1-944B-2ABE-FA14-DDE9667F8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22605"/>
              </p:ext>
            </p:extLst>
          </p:nvPr>
        </p:nvGraphicFramePr>
        <p:xfrm>
          <a:off x="753428" y="1181047"/>
          <a:ext cx="9257347" cy="52499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37322">
                  <a:extLst>
                    <a:ext uri="{9D8B030D-6E8A-4147-A177-3AD203B41FA5}">
                      <a16:colId xmlns:a16="http://schemas.microsoft.com/office/drawing/2014/main" val="2856155776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071686863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348968124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337734587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998506835"/>
                    </a:ext>
                  </a:extLst>
                </a:gridCol>
              </a:tblGrid>
              <a:tr h="13585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b="1" u="none" strike="noStrike" dirty="0">
                          <a:effectLst/>
                        </a:rPr>
                        <a:t>Version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Open CVE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Fixed CVE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Open CVE</a:t>
                      </a:r>
                      <a:endParaRPr lang="en-US" sz="1800" b="1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Fixed CVE</a:t>
                      </a:r>
                      <a:endParaRPr lang="en-US" sz="1800" b="1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644114"/>
                  </a:ext>
                </a:extLst>
              </a:tr>
              <a:tr h="23587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Libcrypto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libssl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449769"/>
                  </a:ext>
                </a:extLst>
              </a:tr>
              <a:tr h="943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3.0.0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CVE-2022-0778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CVE-2021-3711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CVE-2022-0778</a:t>
                      </a:r>
                      <a:endParaRPr lang="en-US" sz="18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CVE-2014-0160, CVE-2020-1967, CVE-2021-3711, CVE-2021-3449, </a:t>
                      </a:r>
                      <a:endParaRPr lang="en-US" sz="1800" b="0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32123"/>
                  </a:ext>
                </a:extLst>
              </a:tr>
              <a:tr h="943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3.0.1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CVE-2022-0778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CVE-2021-3711</a:t>
                      </a:r>
                      <a:endParaRPr lang="en-US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CVE-2022-0778</a:t>
                      </a:r>
                      <a:endParaRPr lang="en-US" sz="18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CVE-2014-0160, CVE-2020-1967, CVE-2021-3711, CVE-2021-3449, </a:t>
                      </a:r>
                      <a:endParaRPr lang="en-US" sz="18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9148"/>
                  </a:ext>
                </a:extLst>
              </a:tr>
              <a:tr h="943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3.0.2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CVE-2022-0778,   CVE-2021-3711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CVE-2014-0160, CVE-2020-1967, CVE-2021-3711, CVE-2021-3449, </a:t>
                      </a:r>
                      <a:endParaRPr lang="en-US" sz="18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61016"/>
                  </a:ext>
                </a:extLst>
              </a:tr>
              <a:tr h="1179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3.0.3 - 3.0.6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CVE-2022-0778,   CVE-2021-3711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CVE-2014-0160, CVE-2020-1967, CVE-2021-3711, CVE-2021-3449, CVE-2022-0778</a:t>
                      </a:r>
                      <a:endParaRPr lang="en-US" sz="18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1234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50F27-D81B-AF62-8B26-49691DF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1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53FD-775D-D8D9-9A9E-492546D0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754"/>
            <a:ext cx="10515600" cy="803275"/>
          </a:xfrm>
        </p:spPr>
        <p:txBody>
          <a:bodyPr>
            <a:normAutofit fontScale="90000"/>
          </a:bodyPr>
          <a:lstStyle/>
          <a:p>
            <a:r>
              <a:rPr lang="en-US" dirty="0"/>
              <a:t>OpenSSL: CVE Search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2DCCB1-944B-2ABE-FA14-DDE9667F8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893100"/>
              </p:ext>
            </p:extLst>
          </p:nvPr>
        </p:nvGraphicFramePr>
        <p:xfrm>
          <a:off x="680720" y="622481"/>
          <a:ext cx="10393681" cy="599715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2856155776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3071686863"/>
                    </a:ext>
                  </a:extLst>
                </a:gridCol>
                <a:gridCol w="2473394">
                  <a:extLst>
                    <a:ext uri="{9D8B030D-6E8A-4147-A177-3AD203B41FA5}">
                      <a16:colId xmlns:a16="http://schemas.microsoft.com/office/drawing/2014/main" val="348968124"/>
                    </a:ext>
                  </a:extLst>
                </a:gridCol>
                <a:gridCol w="2412966">
                  <a:extLst>
                    <a:ext uri="{9D8B030D-6E8A-4147-A177-3AD203B41FA5}">
                      <a16:colId xmlns:a16="http://schemas.microsoft.com/office/drawing/2014/main" val="2337734587"/>
                    </a:ext>
                  </a:extLst>
                </a:gridCol>
                <a:gridCol w="2174841">
                  <a:extLst>
                    <a:ext uri="{9D8B030D-6E8A-4147-A177-3AD203B41FA5}">
                      <a16:colId xmlns:a16="http://schemas.microsoft.com/office/drawing/2014/main" val="3998506835"/>
                    </a:ext>
                  </a:extLst>
                </a:gridCol>
              </a:tblGrid>
              <a:tr h="27571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b="1" u="none" strike="noStrike" dirty="0">
                          <a:effectLst/>
                        </a:rPr>
                        <a:t>Version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Open CVE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Fixed CVE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Open CVE</a:t>
                      </a:r>
                      <a:endParaRPr lang="en-US" sz="1400" b="1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Fixed CVE</a:t>
                      </a:r>
                      <a:endParaRPr lang="en-US" sz="1400" b="1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644114"/>
                  </a:ext>
                </a:extLst>
              </a:tr>
              <a:tr h="27571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Libcrypto</a:t>
                      </a:r>
                      <a:endParaRPr 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libssl</a:t>
                      </a:r>
                      <a:endParaRPr 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449769"/>
                  </a:ext>
                </a:extLst>
              </a:tr>
              <a:tr h="108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9-Nov-2018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CVE-2022-0778,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CVE-2021-3711, </a:t>
                      </a: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CVE-2022-0778,     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CVE-2021-3711,     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CVE-2021-3449,    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CVE-2020-1967, </a:t>
                      </a:r>
                      <a:endParaRPr lang="en-US" sz="14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CVE-2014-0160, </a:t>
                      </a:r>
                      <a:endParaRPr lang="en-US" sz="14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32123"/>
                  </a:ext>
                </a:extLst>
              </a:tr>
              <a:tr h="108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9-Nov-2019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CVE-2022-0778,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CVE-2021-3711, </a:t>
                      </a: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CVE-2022-0778,     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CVE-2021-3711,     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CVE-2021-3449,    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CVE-2020-1967, </a:t>
                      </a:r>
                      <a:endParaRPr lang="en-US" sz="14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CVE-2014-0160, </a:t>
                      </a:r>
                      <a:endParaRPr lang="en-US" sz="14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9148"/>
                  </a:ext>
                </a:extLst>
              </a:tr>
              <a:tr h="814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9-Nov-2020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CVE-2022-0778, 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CVE-2021-3711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CVE-2022-0778,    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CVE-2021-3449,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CVE-2021-3711, </a:t>
                      </a:r>
                      <a:endParaRPr lang="en-US" sz="14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CVE-2014-0160,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CVE-2020-1967, </a:t>
                      </a:r>
                      <a:endParaRPr lang="en-US" sz="14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61016"/>
                  </a:ext>
                </a:extLst>
              </a:tr>
              <a:tr h="818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9-Nov-2021</a:t>
                      </a:r>
                    </a:p>
                  </a:txBody>
                  <a:tcPr marL="6306" marR="6306" marT="63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CVE-2022-0778,  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CVE-2021-3711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CVE-2022-0778 </a:t>
                      </a:r>
                      <a:endParaRPr lang="en-US" sz="14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CVE-2014-0160,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CVE-2020-1967,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CVE-2021-3711,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CVE-2021-3449, </a:t>
                      </a:r>
                      <a:endParaRPr lang="en-US" sz="14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12349"/>
                  </a:ext>
                </a:extLst>
              </a:tr>
              <a:tr h="160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Oct-2022</a:t>
                      </a:r>
                    </a:p>
                  </a:txBody>
                  <a:tcPr marL="6306" marR="6306" marT="63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CVE-2022-0778</a:t>
                      </a:r>
                      <a:r>
                        <a:rPr lang="en-US" sz="1400" u="none" strike="noStrike">
                          <a:effectLst/>
                        </a:rPr>
                        <a:t>,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effectLst/>
                        </a:rPr>
                        <a:t>CVE-2021-3711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CVE-2022-0778 </a:t>
                      </a:r>
                      <a:endParaRPr lang="en-US" sz="14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CVE-2014-0160,   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CVE-2020-1967,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CVE-2021-3711,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CVE-2021-3449, </a:t>
                      </a:r>
                      <a:endParaRPr lang="en-US" sz="14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6" marR="6306" marT="630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017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50F27-D81B-AF62-8B26-49691DF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5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36ECE7-4A47-2D6C-D39F-09EC6310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39" y="225375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llvm-gitbom</a:t>
            </a:r>
            <a:r>
              <a:rPr lang="en-US" dirty="0">
                <a:solidFill>
                  <a:srgbClr val="0000FF"/>
                </a:solidFill>
              </a:rPr>
              <a:t>: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712F5-299B-D843-9B84-0A0A0F83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32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F6B99C-7FDB-99FD-276C-2445EE84CC08}"/>
              </a:ext>
            </a:extLst>
          </p:cNvPr>
          <p:cNvSpPr txBox="1">
            <a:spLocks/>
          </p:cNvSpPr>
          <p:nvPr/>
        </p:nvSpPr>
        <p:spPr>
          <a:xfrm>
            <a:off x="1164920" y="3695178"/>
            <a:ext cx="10188879" cy="2029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Usage</a:t>
            </a:r>
          </a:p>
          <a:p>
            <a:r>
              <a:rPr lang="en-US" dirty="0" err="1"/>
              <a:t>llvm-gitbom</a:t>
            </a:r>
            <a:r>
              <a:rPr lang="en-US" dirty="0"/>
              <a:t> for </a:t>
            </a:r>
            <a:r>
              <a:rPr lang="en-US" dirty="0" err="1"/>
              <a:t>openssl</a:t>
            </a:r>
            <a:r>
              <a:rPr lang="en-US" dirty="0"/>
              <a:t> builds</a:t>
            </a:r>
          </a:p>
          <a:p>
            <a:r>
              <a:rPr lang="en-US" dirty="0"/>
              <a:t>CVE detection for open-</a:t>
            </a:r>
            <a:r>
              <a:rPr lang="en-US" dirty="0" err="1"/>
              <a:t>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55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BDD2-C0AC-2985-7CE3-4E4066BC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34D5-B8F9-DA0F-95DB-3D828265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Recorded Demo video comes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74D9B-9D60-711E-71F7-94E13EBA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65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EB9F-852B-FAB1-183F-C87DD375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A4C8-9000-63D3-A422-87F49F67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llvm-gitbom</a:t>
            </a:r>
            <a:r>
              <a:rPr lang="en-US" dirty="0"/>
              <a:t>: clang and </a:t>
            </a:r>
            <a:r>
              <a:rPr lang="en-US" dirty="0" err="1"/>
              <a:t>lld</a:t>
            </a:r>
            <a:r>
              <a:rPr lang="en-US" dirty="0"/>
              <a:t> prototypes available</a:t>
            </a:r>
          </a:p>
          <a:p>
            <a:r>
              <a:rPr lang="en-US" dirty="0"/>
              <a:t>Apply </a:t>
            </a:r>
            <a:r>
              <a:rPr lang="en-US" dirty="0" err="1">
                <a:hlinkClick r:id="rId2"/>
              </a:rPr>
              <a:t>llvm-gitbom</a:t>
            </a:r>
            <a:r>
              <a:rPr lang="en-US" dirty="0"/>
              <a:t> for </a:t>
            </a:r>
            <a:r>
              <a:rPr lang="en-US" dirty="0">
                <a:hlinkClick r:id="rId3"/>
              </a:rPr>
              <a:t>CVE detection</a:t>
            </a:r>
            <a:endParaRPr lang="en-US" dirty="0"/>
          </a:p>
          <a:p>
            <a:r>
              <a:rPr lang="en-US" dirty="0"/>
              <a:t>Prototyping to keep pace with evolving </a:t>
            </a:r>
            <a:r>
              <a:rPr lang="en-US" dirty="0" err="1">
                <a:hlinkClick r:id="rId4"/>
              </a:rPr>
              <a:t>GitBOM</a:t>
            </a:r>
            <a:r>
              <a:rPr lang="en-US" dirty="0">
                <a:hlinkClick r:id="rId4"/>
              </a:rPr>
              <a:t> spec</a:t>
            </a:r>
            <a:endParaRPr lang="en-US" dirty="0"/>
          </a:p>
          <a:p>
            <a:r>
              <a:rPr lang="en-US" dirty="0"/>
              <a:t>Identify useful metadata to capture</a:t>
            </a:r>
          </a:p>
          <a:p>
            <a:r>
              <a:rPr lang="en-US" dirty="0"/>
              <a:t>Prototype more applications</a:t>
            </a:r>
          </a:p>
          <a:p>
            <a:r>
              <a:rPr lang="en-US" dirty="0">
                <a:sym typeface="Wingdings" panose="05000000000000000000" pitchFamily="2" charset="2"/>
              </a:rPr>
              <a:t>Upstream plans</a:t>
            </a:r>
            <a:endParaRPr lang="en-US" dirty="0"/>
          </a:p>
          <a:p>
            <a:r>
              <a:rPr lang="en-US" dirty="0"/>
              <a:t>Welcome participation from the </a:t>
            </a:r>
            <a:r>
              <a:rPr lang="en-US" dirty="0" err="1"/>
              <a:t>llvm</a:t>
            </a:r>
            <a:r>
              <a:rPr lang="en-US" dirty="0"/>
              <a:t>-community</a:t>
            </a:r>
          </a:p>
          <a:p>
            <a:r>
              <a:rPr lang="en-US" dirty="0" err="1"/>
              <a:t>GitBOM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New name coming up!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6AC36-4948-1B86-ADBE-CB62E291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9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7D6E9-9D2F-E2C4-D486-DBD5F562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35</a:t>
            </a:fld>
            <a:endParaRPr lang="en-US"/>
          </a:p>
        </p:txBody>
      </p:sp>
      <p:sp>
        <p:nvSpPr>
          <p:cNvPr id="13" name="Google Shape;660;p60">
            <a:extLst>
              <a:ext uri="{FF2B5EF4-FFF2-40B4-BE49-F238E27FC236}">
                <a16:creationId xmlns:a16="http://schemas.microsoft.com/office/drawing/2014/main" id="{91BACA9F-AA1D-9C6D-B55D-46EB6DC8B2EF}"/>
              </a:ext>
            </a:extLst>
          </p:cNvPr>
          <p:cNvSpPr txBox="1">
            <a:spLocks/>
          </p:cNvSpPr>
          <p:nvPr/>
        </p:nvSpPr>
        <p:spPr>
          <a:xfrm>
            <a:off x="1561766" y="1365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Medium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/>
                <a:cs typeface="Montserrat Medium"/>
                <a:sym typeface="Montserrat Medium"/>
              </a:rPr>
              <a:t>Get Involved!</a:t>
            </a:r>
          </a:p>
        </p:txBody>
      </p:sp>
      <p:pic>
        <p:nvPicPr>
          <p:cNvPr id="14" name="Google Shape;661;p60">
            <a:extLst>
              <a:ext uri="{FF2B5EF4-FFF2-40B4-BE49-F238E27FC236}">
                <a16:creationId xmlns:a16="http://schemas.microsoft.com/office/drawing/2014/main" id="{B8BB7145-940E-8B0E-CACB-34CFBD8FE89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11473" y="978325"/>
            <a:ext cx="4221186" cy="42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62;p60">
            <a:extLst>
              <a:ext uri="{FF2B5EF4-FFF2-40B4-BE49-F238E27FC236}">
                <a16:creationId xmlns:a16="http://schemas.microsoft.com/office/drawing/2014/main" id="{965C8391-5249-9567-F076-01B143BCE4D3}"/>
              </a:ext>
            </a:extLst>
          </p:cNvPr>
          <p:cNvSpPr txBox="1"/>
          <p:nvPr/>
        </p:nvSpPr>
        <p:spPr>
          <a:xfrm>
            <a:off x="3272216" y="5077198"/>
            <a:ext cx="5099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u="sng" kern="0" dirty="0">
                <a:solidFill>
                  <a:srgbClr val="4DD0E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https://gitbom.dev/community/</a:t>
            </a:r>
            <a:r>
              <a:rPr lang="en" sz="2400" kern="0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2400" kern="0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Google Shape;660;p60">
            <a:extLst>
              <a:ext uri="{FF2B5EF4-FFF2-40B4-BE49-F238E27FC236}">
                <a16:creationId xmlns:a16="http://schemas.microsoft.com/office/drawing/2014/main" id="{BFAD69C6-F754-CEE4-C694-C57C66C6A7CC}"/>
              </a:ext>
            </a:extLst>
          </p:cNvPr>
          <p:cNvSpPr txBox="1">
            <a:spLocks/>
          </p:cNvSpPr>
          <p:nvPr/>
        </p:nvSpPr>
        <p:spPr>
          <a:xfrm>
            <a:off x="1461600" y="5697112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Medium"/>
              <a:buNone/>
              <a:defRPr sz="3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Medium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/>
                <a:cs typeface="Montserrat Medium"/>
                <a:sym typeface="Montserrat Medium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2016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FA80-E2A2-95B0-A4FE-BCDE42DA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Supply Chain Vulnerabilities: What’s baked in the pie?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DB4B-B1C2-2F46-B811-75E62B81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4</a:t>
            </a:fld>
            <a:endParaRPr lang="en-US"/>
          </a:p>
        </p:txBody>
      </p:sp>
      <p:pic>
        <p:nvPicPr>
          <p:cNvPr id="9" name="Google Shape;585;p53">
            <a:extLst>
              <a:ext uri="{FF2B5EF4-FFF2-40B4-BE49-F238E27FC236}">
                <a16:creationId xmlns:a16="http://schemas.microsoft.com/office/drawing/2014/main" id="{87FBF9AA-8362-0ECE-E3E8-F3353653A4E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8535" y="2049487"/>
            <a:ext cx="3678695" cy="27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71FC3B-0644-0984-D1B8-DE2A0FA33000}"/>
              </a:ext>
            </a:extLst>
          </p:cNvPr>
          <p:cNvSpPr txBox="1"/>
          <p:nvPr/>
        </p:nvSpPr>
        <p:spPr>
          <a:xfrm>
            <a:off x="7484772" y="1587822"/>
            <a:ext cx="2430665" cy="92333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/>
              <a:t>Scanners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Many false positives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Many false negatives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02AB3-4AC9-6BD1-A72E-F805B886A71B}"/>
              </a:ext>
            </a:extLst>
          </p:cNvPr>
          <p:cNvSpPr txBox="1"/>
          <p:nvPr/>
        </p:nvSpPr>
        <p:spPr>
          <a:xfrm>
            <a:off x="7484772" y="3912891"/>
            <a:ext cx="2181110" cy="6463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/>
              <a:t>Build tools</a:t>
            </a:r>
          </a:p>
          <a:p>
            <a:pPr marL="285750" indent="-285750">
              <a:buFontTx/>
              <a:buChar char="-"/>
            </a:pPr>
            <a:r>
              <a:rPr lang="en-US" dirty="0"/>
              <a:t>Know exact inputs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713C13-0546-2C09-2B4B-0D266BA32E3B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4707230" y="2049487"/>
            <a:ext cx="2777542" cy="137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A08BE-DC36-6783-7FBA-453813BDC96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707230" y="3429000"/>
            <a:ext cx="2777542" cy="80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269681-0F10-2556-78FD-B734BFB5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82" y="1433995"/>
            <a:ext cx="1230983" cy="123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77AC607-9A8D-6C07-837F-59A3A815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33" y="3573274"/>
            <a:ext cx="1910723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3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FA80-E2A2-95B0-A4FE-BCDE42DA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Ingredients: Artifact Dependency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DB4B-B1C2-2F46-B811-75E62B81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5</a:t>
            </a:fld>
            <a:endParaRPr lang="en-US"/>
          </a:p>
        </p:txBody>
      </p:sp>
      <p:sp>
        <p:nvSpPr>
          <p:cNvPr id="24" name="Google Shape;268;p35">
            <a:extLst>
              <a:ext uri="{FF2B5EF4-FFF2-40B4-BE49-F238E27FC236}">
                <a16:creationId xmlns:a16="http://schemas.microsoft.com/office/drawing/2014/main" id="{3DE9CD3C-1BE0-39D2-531F-3068DFF64D75}"/>
              </a:ext>
            </a:extLst>
          </p:cNvPr>
          <p:cNvSpPr txBox="1"/>
          <p:nvPr/>
        </p:nvSpPr>
        <p:spPr>
          <a:xfrm>
            <a:off x="3115290" y="2940759"/>
            <a:ext cx="12849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executable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" name="Google Shape;269;p35">
            <a:extLst>
              <a:ext uri="{FF2B5EF4-FFF2-40B4-BE49-F238E27FC236}">
                <a16:creationId xmlns:a16="http://schemas.microsoft.com/office/drawing/2014/main" id="{A71F4CC6-ACF9-6537-F2D2-8767956A3F36}"/>
              </a:ext>
            </a:extLst>
          </p:cNvPr>
          <p:cNvSpPr txBox="1"/>
          <p:nvPr/>
        </p:nvSpPr>
        <p:spPr>
          <a:xfrm>
            <a:off x="2753190" y="3823421"/>
            <a:ext cx="3420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.o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" name="Google Shape;270;p35">
            <a:extLst>
              <a:ext uri="{FF2B5EF4-FFF2-40B4-BE49-F238E27FC236}">
                <a16:creationId xmlns:a16="http://schemas.microsoft.com/office/drawing/2014/main" id="{B942333B-8BD1-69C0-95C0-D7DAC615BEA2}"/>
              </a:ext>
            </a:extLst>
          </p:cNvPr>
          <p:cNvSpPr txBox="1"/>
          <p:nvPr/>
        </p:nvSpPr>
        <p:spPr>
          <a:xfrm>
            <a:off x="2110215" y="4541771"/>
            <a:ext cx="4461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.c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" name="Google Shape;271;p35">
            <a:extLst>
              <a:ext uri="{FF2B5EF4-FFF2-40B4-BE49-F238E27FC236}">
                <a16:creationId xmlns:a16="http://schemas.microsoft.com/office/drawing/2014/main" id="{E9FFB147-6194-FDCE-FA33-6E34485358F4}"/>
              </a:ext>
            </a:extLst>
          </p:cNvPr>
          <p:cNvSpPr txBox="1"/>
          <p:nvPr/>
        </p:nvSpPr>
        <p:spPr>
          <a:xfrm>
            <a:off x="2733090" y="4541771"/>
            <a:ext cx="3822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.h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8" name="Google Shape;272;p35">
            <a:extLst>
              <a:ext uri="{FF2B5EF4-FFF2-40B4-BE49-F238E27FC236}">
                <a16:creationId xmlns:a16="http://schemas.microsoft.com/office/drawing/2014/main" id="{8EF53725-EB70-605D-437B-C21CA32F0B69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2469540" y="4087271"/>
            <a:ext cx="318300" cy="5910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73;p35">
            <a:extLst>
              <a:ext uri="{FF2B5EF4-FFF2-40B4-BE49-F238E27FC236}">
                <a16:creationId xmlns:a16="http://schemas.microsoft.com/office/drawing/2014/main" id="{DD1EEDB5-2910-8987-E065-909CA1C048C9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16200000" flipH="1">
            <a:off x="2765340" y="4382471"/>
            <a:ext cx="318300" cy="6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274;p35">
            <a:extLst>
              <a:ext uri="{FF2B5EF4-FFF2-40B4-BE49-F238E27FC236}">
                <a16:creationId xmlns:a16="http://schemas.microsoft.com/office/drawing/2014/main" id="{4142D6DB-3025-E25E-8C93-068A86B8A3CD}"/>
              </a:ext>
            </a:extLst>
          </p:cNvPr>
          <p:cNvSpPr txBox="1"/>
          <p:nvPr/>
        </p:nvSpPr>
        <p:spPr>
          <a:xfrm>
            <a:off x="3292065" y="4541771"/>
            <a:ext cx="3822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.h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1" name="Google Shape;275;p35">
            <a:extLst>
              <a:ext uri="{FF2B5EF4-FFF2-40B4-BE49-F238E27FC236}">
                <a16:creationId xmlns:a16="http://schemas.microsoft.com/office/drawing/2014/main" id="{E6700690-DE38-F712-332A-8D84AB2E447D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rot="16200000" flipH="1">
            <a:off x="3044490" y="4103321"/>
            <a:ext cx="318300" cy="5589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276;p35">
            <a:extLst>
              <a:ext uri="{FF2B5EF4-FFF2-40B4-BE49-F238E27FC236}">
                <a16:creationId xmlns:a16="http://schemas.microsoft.com/office/drawing/2014/main" id="{70FB3FC6-044B-45C4-723A-4A4C12E68740}"/>
              </a:ext>
            </a:extLst>
          </p:cNvPr>
          <p:cNvSpPr txBox="1"/>
          <p:nvPr/>
        </p:nvSpPr>
        <p:spPr>
          <a:xfrm>
            <a:off x="4494015" y="3823496"/>
            <a:ext cx="3420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.o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" name="Google Shape;277;p35">
            <a:extLst>
              <a:ext uri="{FF2B5EF4-FFF2-40B4-BE49-F238E27FC236}">
                <a16:creationId xmlns:a16="http://schemas.microsoft.com/office/drawing/2014/main" id="{6D61314D-7B08-7ADD-77EC-F47654AC032D}"/>
              </a:ext>
            </a:extLst>
          </p:cNvPr>
          <p:cNvSpPr txBox="1"/>
          <p:nvPr/>
        </p:nvSpPr>
        <p:spPr>
          <a:xfrm>
            <a:off x="3851040" y="4541846"/>
            <a:ext cx="4461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.c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" name="Google Shape;278;p35">
            <a:extLst>
              <a:ext uri="{FF2B5EF4-FFF2-40B4-BE49-F238E27FC236}">
                <a16:creationId xmlns:a16="http://schemas.microsoft.com/office/drawing/2014/main" id="{4580BF8E-D825-00D2-861D-7CC0E8962E9D}"/>
              </a:ext>
            </a:extLst>
          </p:cNvPr>
          <p:cNvSpPr txBox="1"/>
          <p:nvPr/>
        </p:nvSpPr>
        <p:spPr>
          <a:xfrm>
            <a:off x="4473915" y="4541846"/>
            <a:ext cx="3822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.h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5" name="Google Shape;279;p35">
            <a:extLst>
              <a:ext uri="{FF2B5EF4-FFF2-40B4-BE49-F238E27FC236}">
                <a16:creationId xmlns:a16="http://schemas.microsoft.com/office/drawing/2014/main" id="{59456645-6C09-B94F-502F-1CF86950B09D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rot="5400000">
            <a:off x="4210365" y="4087346"/>
            <a:ext cx="318300" cy="5910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280;p35">
            <a:extLst>
              <a:ext uri="{FF2B5EF4-FFF2-40B4-BE49-F238E27FC236}">
                <a16:creationId xmlns:a16="http://schemas.microsoft.com/office/drawing/2014/main" id="{B23044CB-8060-3027-8F00-C78A8A009E9A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rot="16200000" flipH="1">
            <a:off x="4506165" y="4382546"/>
            <a:ext cx="318300" cy="6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281;p35">
            <a:extLst>
              <a:ext uri="{FF2B5EF4-FFF2-40B4-BE49-F238E27FC236}">
                <a16:creationId xmlns:a16="http://schemas.microsoft.com/office/drawing/2014/main" id="{4DE8A37E-DB53-CB04-8AB6-E505674C9920}"/>
              </a:ext>
            </a:extLst>
          </p:cNvPr>
          <p:cNvSpPr txBox="1"/>
          <p:nvPr/>
        </p:nvSpPr>
        <p:spPr>
          <a:xfrm>
            <a:off x="5032890" y="4541846"/>
            <a:ext cx="3822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.h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8" name="Google Shape;282;p35">
            <a:extLst>
              <a:ext uri="{FF2B5EF4-FFF2-40B4-BE49-F238E27FC236}">
                <a16:creationId xmlns:a16="http://schemas.microsoft.com/office/drawing/2014/main" id="{2DA3EE14-0285-FEA5-029A-416333CD7133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 rot="16200000" flipH="1">
            <a:off x="4785315" y="4103396"/>
            <a:ext cx="318300" cy="5589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283;p35">
            <a:extLst>
              <a:ext uri="{FF2B5EF4-FFF2-40B4-BE49-F238E27FC236}">
                <a16:creationId xmlns:a16="http://schemas.microsoft.com/office/drawing/2014/main" id="{DC2C3F5E-8F8C-3E8A-197F-1F9CF0B1F4FB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 rot="16200000" flipH="1">
            <a:off x="3970140" y="3128559"/>
            <a:ext cx="482400" cy="9072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284;p35">
            <a:extLst>
              <a:ext uri="{FF2B5EF4-FFF2-40B4-BE49-F238E27FC236}">
                <a16:creationId xmlns:a16="http://schemas.microsoft.com/office/drawing/2014/main" id="{B78AC96F-22EE-C0C0-3A59-6060B65D90E2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3099840" y="3165459"/>
            <a:ext cx="482400" cy="8334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285;p35">
            <a:extLst>
              <a:ext uri="{FF2B5EF4-FFF2-40B4-BE49-F238E27FC236}">
                <a16:creationId xmlns:a16="http://schemas.microsoft.com/office/drawing/2014/main" id="{1ED7DF40-8486-2384-283B-9B423E8B107B}"/>
              </a:ext>
            </a:extLst>
          </p:cNvPr>
          <p:cNvSpPr txBox="1"/>
          <p:nvPr/>
        </p:nvSpPr>
        <p:spPr>
          <a:xfrm>
            <a:off x="4683515" y="1920721"/>
            <a:ext cx="24606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running executable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2" name="Google Shape;286;p35">
            <a:extLst>
              <a:ext uri="{FF2B5EF4-FFF2-40B4-BE49-F238E27FC236}">
                <a16:creationId xmlns:a16="http://schemas.microsoft.com/office/drawing/2014/main" id="{9FBCF8E4-7D7D-76E7-65A0-E376DE4E50A8}"/>
              </a:ext>
            </a:extLst>
          </p:cNvPr>
          <p:cNvCxnSpPr>
            <a:stCxn id="41" idx="2"/>
            <a:endCxn id="24" idx="0"/>
          </p:cNvCxnSpPr>
          <p:nvPr/>
        </p:nvCxnSpPr>
        <p:spPr>
          <a:xfrm rot="5400000">
            <a:off x="4525865" y="1552771"/>
            <a:ext cx="619800" cy="2156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287;p35">
            <a:extLst>
              <a:ext uri="{FF2B5EF4-FFF2-40B4-BE49-F238E27FC236}">
                <a16:creationId xmlns:a16="http://schemas.microsoft.com/office/drawing/2014/main" id="{58E9BC28-9C4A-1493-9FC1-D978B38D2E1B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rot="16200000" flipH="1">
            <a:off x="6637565" y="1597171"/>
            <a:ext cx="619800" cy="20673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288;p35">
            <a:extLst>
              <a:ext uri="{FF2B5EF4-FFF2-40B4-BE49-F238E27FC236}">
                <a16:creationId xmlns:a16="http://schemas.microsoft.com/office/drawing/2014/main" id="{64A10852-39BE-C2F2-2583-15F5F797F08C}"/>
              </a:ext>
            </a:extLst>
          </p:cNvPr>
          <p:cNvSpPr txBox="1"/>
          <p:nvPr/>
        </p:nvSpPr>
        <p:spPr>
          <a:xfrm>
            <a:off x="7338640" y="2940771"/>
            <a:ext cx="12849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.so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" name="Google Shape;289;p35">
            <a:extLst>
              <a:ext uri="{FF2B5EF4-FFF2-40B4-BE49-F238E27FC236}">
                <a16:creationId xmlns:a16="http://schemas.microsoft.com/office/drawing/2014/main" id="{319E8604-44FC-605F-746D-B9F90A971C77}"/>
              </a:ext>
            </a:extLst>
          </p:cNvPr>
          <p:cNvSpPr txBox="1"/>
          <p:nvPr/>
        </p:nvSpPr>
        <p:spPr>
          <a:xfrm>
            <a:off x="6976540" y="3823434"/>
            <a:ext cx="3420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.o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" name="Google Shape;290;p35">
            <a:extLst>
              <a:ext uri="{FF2B5EF4-FFF2-40B4-BE49-F238E27FC236}">
                <a16:creationId xmlns:a16="http://schemas.microsoft.com/office/drawing/2014/main" id="{6651D911-A5EB-79A2-28DC-B1A634F5B1AB}"/>
              </a:ext>
            </a:extLst>
          </p:cNvPr>
          <p:cNvSpPr txBox="1"/>
          <p:nvPr/>
        </p:nvSpPr>
        <p:spPr>
          <a:xfrm>
            <a:off x="6333565" y="4541784"/>
            <a:ext cx="4461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.c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" name="Google Shape;291;p35">
            <a:extLst>
              <a:ext uri="{FF2B5EF4-FFF2-40B4-BE49-F238E27FC236}">
                <a16:creationId xmlns:a16="http://schemas.microsoft.com/office/drawing/2014/main" id="{CBEE1D38-329A-4FEA-066E-47694AD00D14}"/>
              </a:ext>
            </a:extLst>
          </p:cNvPr>
          <p:cNvSpPr txBox="1"/>
          <p:nvPr/>
        </p:nvSpPr>
        <p:spPr>
          <a:xfrm>
            <a:off x="6956440" y="4541784"/>
            <a:ext cx="3822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.h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8" name="Google Shape;292;p35">
            <a:extLst>
              <a:ext uri="{FF2B5EF4-FFF2-40B4-BE49-F238E27FC236}">
                <a16:creationId xmlns:a16="http://schemas.microsoft.com/office/drawing/2014/main" id="{3FAD0807-C7DA-0DDC-47A5-4B2C6C553DE8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5400000">
            <a:off x="6692890" y="4087284"/>
            <a:ext cx="318300" cy="5910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293;p35">
            <a:extLst>
              <a:ext uri="{FF2B5EF4-FFF2-40B4-BE49-F238E27FC236}">
                <a16:creationId xmlns:a16="http://schemas.microsoft.com/office/drawing/2014/main" id="{A39C7AF9-9AD4-36F1-BB82-F8327515C70B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 rot="16200000" flipH="1">
            <a:off x="6988690" y="4382484"/>
            <a:ext cx="318300" cy="6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294;p35">
            <a:extLst>
              <a:ext uri="{FF2B5EF4-FFF2-40B4-BE49-F238E27FC236}">
                <a16:creationId xmlns:a16="http://schemas.microsoft.com/office/drawing/2014/main" id="{B3908FD1-D31F-7C50-E5D0-5255F3EB00C3}"/>
              </a:ext>
            </a:extLst>
          </p:cNvPr>
          <p:cNvSpPr txBox="1"/>
          <p:nvPr/>
        </p:nvSpPr>
        <p:spPr>
          <a:xfrm>
            <a:off x="7515415" y="4541784"/>
            <a:ext cx="3822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.h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1" name="Google Shape;295;p35">
            <a:extLst>
              <a:ext uri="{FF2B5EF4-FFF2-40B4-BE49-F238E27FC236}">
                <a16:creationId xmlns:a16="http://schemas.microsoft.com/office/drawing/2014/main" id="{78BC1D48-C29F-1BB6-3179-FEFEB8E82DBC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rot="16200000" flipH="1">
            <a:off x="7267840" y="4103334"/>
            <a:ext cx="318300" cy="5589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296;p35">
            <a:extLst>
              <a:ext uri="{FF2B5EF4-FFF2-40B4-BE49-F238E27FC236}">
                <a16:creationId xmlns:a16="http://schemas.microsoft.com/office/drawing/2014/main" id="{6C3077F2-F7FC-5CB7-E067-4A20762CAF17}"/>
              </a:ext>
            </a:extLst>
          </p:cNvPr>
          <p:cNvSpPr txBox="1"/>
          <p:nvPr/>
        </p:nvSpPr>
        <p:spPr>
          <a:xfrm>
            <a:off x="8717365" y="3823509"/>
            <a:ext cx="3420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.o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" name="Google Shape;297;p35">
            <a:extLst>
              <a:ext uri="{FF2B5EF4-FFF2-40B4-BE49-F238E27FC236}">
                <a16:creationId xmlns:a16="http://schemas.microsoft.com/office/drawing/2014/main" id="{74B42325-3247-582F-9528-AD0761B8D5FB}"/>
              </a:ext>
            </a:extLst>
          </p:cNvPr>
          <p:cNvSpPr txBox="1"/>
          <p:nvPr/>
        </p:nvSpPr>
        <p:spPr>
          <a:xfrm>
            <a:off x="8074390" y="4541859"/>
            <a:ext cx="4461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.c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" name="Google Shape;298;p35">
            <a:extLst>
              <a:ext uri="{FF2B5EF4-FFF2-40B4-BE49-F238E27FC236}">
                <a16:creationId xmlns:a16="http://schemas.microsoft.com/office/drawing/2014/main" id="{ADF8288B-3661-81EA-F130-1883AA411F26}"/>
              </a:ext>
            </a:extLst>
          </p:cNvPr>
          <p:cNvSpPr txBox="1"/>
          <p:nvPr/>
        </p:nvSpPr>
        <p:spPr>
          <a:xfrm>
            <a:off x="8697265" y="4541859"/>
            <a:ext cx="3822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.h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5" name="Google Shape;299;p35">
            <a:extLst>
              <a:ext uri="{FF2B5EF4-FFF2-40B4-BE49-F238E27FC236}">
                <a16:creationId xmlns:a16="http://schemas.microsoft.com/office/drawing/2014/main" id="{79446C51-CD01-785D-9A1E-A2CE4BB8D03E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rot="5400000">
            <a:off x="8433715" y="4087359"/>
            <a:ext cx="318300" cy="5910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300;p35">
            <a:extLst>
              <a:ext uri="{FF2B5EF4-FFF2-40B4-BE49-F238E27FC236}">
                <a16:creationId xmlns:a16="http://schemas.microsoft.com/office/drawing/2014/main" id="{72148B8E-2F77-DC5B-C4FC-732C475BFAFA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 rot="16200000" flipH="1">
            <a:off x="8729515" y="4382559"/>
            <a:ext cx="318300" cy="6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301;p35">
            <a:extLst>
              <a:ext uri="{FF2B5EF4-FFF2-40B4-BE49-F238E27FC236}">
                <a16:creationId xmlns:a16="http://schemas.microsoft.com/office/drawing/2014/main" id="{469EE568-8D97-4F23-946F-ADBBDB8526D8}"/>
              </a:ext>
            </a:extLst>
          </p:cNvPr>
          <p:cNvSpPr txBox="1"/>
          <p:nvPr/>
        </p:nvSpPr>
        <p:spPr>
          <a:xfrm>
            <a:off x="9256240" y="4541859"/>
            <a:ext cx="3822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latin typeface="Montserrat Medium"/>
                <a:ea typeface="Montserrat Medium"/>
                <a:cs typeface="Montserrat Medium"/>
                <a:sym typeface="Montserrat Medium"/>
              </a:rPr>
              <a:t>.h</a:t>
            </a:r>
            <a:endParaRPr sz="1400" b="0" i="0" u="none" strike="noStrike" cap="non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8" name="Google Shape;302;p35">
            <a:extLst>
              <a:ext uri="{FF2B5EF4-FFF2-40B4-BE49-F238E27FC236}">
                <a16:creationId xmlns:a16="http://schemas.microsoft.com/office/drawing/2014/main" id="{5D9C9B5C-B2EA-35F1-2523-2A7ADF47E32A}"/>
              </a:ext>
            </a:extLst>
          </p:cNvPr>
          <p:cNvCxnSpPr>
            <a:stCxn id="52" idx="2"/>
            <a:endCxn id="57" idx="0"/>
          </p:cNvCxnSpPr>
          <p:nvPr/>
        </p:nvCxnSpPr>
        <p:spPr>
          <a:xfrm rot="16200000" flipH="1">
            <a:off x="9008665" y="4103409"/>
            <a:ext cx="318300" cy="5589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303;p35">
            <a:extLst>
              <a:ext uri="{FF2B5EF4-FFF2-40B4-BE49-F238E27FC236}">
                <a16:creationId xmlns:a16="http://schemas.microsoft.com/office/drawing/2014/main" id="{E0EFB613-8BFC-1138-C498-51BC72D68CF6}"/>
              </a:ext>
            </a:extLst>
          </p:cNvPr>
          <p:cNvCxnSpPr>
            <a:stCxn id="44" idx="2"/>
            <a:endCxn id="52" idx="0"/>
          </p:cNvCxnSpPr>
          <p:nvPr/>
        </p:nvCxnSpPr>
        <p:spPr>
          <a:xfrm rot="16200000" flipH="1">
            <a:off x="8193490" y="3128571"/>
            <a:ext cx="482400" cy="9072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304;p35">
            <a:extLst>
              <a:ext uri="{FF2B5EF4-FFF2-40B4-BE49-F238E27FC236}">
                <a16:creationId xmlns:a16="http://schemas.microsoft.com/office/drawing/2014/main" id="{EB66DC0B-E107-A8B8-649B-8EAF7C0898C6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7323190" y="3165471"/>
            <a:ext cx="482400" cy="833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705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2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FA80-E2A2-95B0-A4FE-BCDE42DA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Dependency Graph: Generalize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DB4B-B1C2-2F46-B811-75E62B81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6</a:t>
            </a:fld>
            <a:endParaRPr lang="en-US"/>
          </a:p>
        </p:txBody>
      </p:sp>
      <p:sp>
        <p:nvSpPr>
          <p:cNvPr id="61" name="Google Shape;329;p37">
            <a:extLst>
              <a:ext uri="{FF2B5EF4-FFF2-40B4-BE49-F238E27FC236}">
                <a16:creationId xmlns:a16="http://schemas.microsoft.com/office/drawing/2014/main" id="{F3F35821-8FAC-DCE9-45AD-58F7E1EAD080}"/>
              </a:ext>
            </a:extLst>
          </p:cNvPr>
          <p:cNvSpPr txBox="1"/>
          <p:nvPr/>
        </p:nvSpPr>
        <p:spPr>
          <a:xfrm>
            <a:off x="2780617" y="2819863"/>
            <a:ext cx="12849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executable</a:t>
            </a:r>
            <a:endParaRPr sz="10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" name="Google Shape;330;p37">
            <a:extLst>
              <a:ext uri="{FF2B5EF4-FFF2-40B4-BE49-F238E27FC236}">
                <a16:creationId xmlns:a16="http://schemas.microsoft.com/office/drawing/2014/main" id="{A24FD208-D9F1-C16F-F278-3EBB65D7D14E}"/>
              </a:ext>
            </a:extLst>
          </p:cNvPr>
          <p:cNvSpPr txBox="1"/>
          <p:nvPr/>
        </p:nvSpPr>
        <p:spPr>
          <a:xfrm>
            <a:off x="2418517" y="3702525"/>
            <a:ext cx="3420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.o</a:t>
            </a:r>
            <a:endParaRPr sz="10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" name="Google Shape;331;p37">
            <a:extLst>
              <a:ext uri="{FF2B5EF4-FFF2-40B4-BE49-F238E27FC236}">
                <a16:creationId xmlns:a16="http://schemas.microsoft.com/office/drawing/2014/main" id="{1A0240EA-F33E-1B5D-2B9C-093E8197AE30}"/>
              </a:ext>
            </a:extLst>
          </p:cNvPr>
          <p:cNvSpPr txBox="1"/>
          <p:nvPr/>
        </p:nvSpPr>
        <p:spPr>
          <a:xfrm>
            <a:off x="1775542" y="4420875"/>
            <a:ext cx="4461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.c</a:t>
            </a:r>
            <a:endParaRPr sz="10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332;p37">
            <a:extLst>
              <a:ext uri="{FF2B5EF4-FFF2-40B4-BE49-F238E27FC236}">
                <a16:creationId xmlns:a16="http://schemas.microsoft.com/office/drawing/2014/main" id="{51CF4391-16E2-D131-FBFA-933DC218E557}"/>
              </a:ext>
            </a:extLst>
          </p:cNvPr>
          <p:cNvSpPr txBox="1"/>
          <p:nvPr/>
        </p:nvSpPr>
        <p:spPr>
          <a:xfrm>
            <a:off x="2398417" y="4420875"/>
            <a:ext cx="3822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.h</a:t>
            </a:r>
            <a:endParaRPr sz="10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5" name="Google Shape;333;p37">
            <a:extLst>
              <a:ext uri="{FF2B5EF4-FFF2-40B4-BE49-F238E27FC236}">
                <a16:creationId xmlns:a16="http://schemas.microsoft.com/office/drawing/2014/main" id="{9AA0DCDC-266D-A8DE-FDFF-B40EC18A0466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 rot="5400000">
            <a:off x="2134867" y="3966375"/>
            <a:ext cx="318300" cy="5910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334;p37">
            <a:extLst>
              <a:ext uri="{FF2B5EF4-FFF2-40B4-BE49-F238E27FC236}">
                <a16:creationId xmlns:a16="http://schemas.microsoft.com/office/drawing/2014/main" id="{2DA8B4D8-BFE8-D45D-714D-F801010735AD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 rot="-5400000" flipH="1">
            <a:off x="2430667" y="4261575"/>
            <a:ext cx="318300" cy="6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335;p37">
            <a:extLst>
              <a:ext uri="{FF2B5EF4-FFF2-40B4-BE49-F238E27FC236}">
                <a16:creationId xmlns:a16="http://schemas.microsoft.com/office/drawing/2014/main" id="{F8C9F9AE-6117-1AAA-F880-646DF3EE328C}"/>
              </a:ext>
            </a:extLst>
          </p:cNvPr>
          <p:cNvSpPr txBox="1"/>
          <p:nvPr/>
        </p:nvSpPr>
        <p:spPr>
          <a:xfrm>
            <a:off x="2957392" y="4420875"/>
            <a:ext cx="3822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.h</a:t>
            </a:r>
            <a:endParaRPr sz="10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8" name="Google Shape;336;p37">
            <a:extLst>
              <a:ext uri="{FF2B5EF4-FFF2-40B4-BE49-F238E27FC236}">
                <a16:creationId xmlns:a16="http://schemas.microsoft.com/office/drawing/2014/main" id="{2DEF67DE-0B47-B725-435B-D58A62763F09}"/>
              </a:ext>
            </a:extLst>
          </p:cNvPr>
          <p:cNvCxnSpPr>
            <a:stCxn id="62" idx="2"/>
            <a:endCxn id="67" idx="0"/>
          </p:cNvCxnSpPr>
          <p:nvPr/>
        </p:nvCxnSpPr>
        <p:spPr>
          <a:xfrm rot="-5400000" flipH="1">
            <a:off x="2709817" y="3982425"/>
            <a:ext cx="318300" cy="5589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337;p37">
            <a:extLst>
              <a:ext uri="{FF2B5EF4-FFF2-40B4-BE49-F238E27FC236}">
                <a16:creationId xmlns:a16="http://schemas.microsoft.com/office/drawing/2014/main" id="{6FA00EC3-8CA9-D784-4285-00F5D9766FD6}"/>
              </a:ext>
            </a:extLst>
          </p:cNvPr>
          <p:cNvSpPr txBox="1"/>
          <p:nvPr/>
        </p:nvSpPr>
        <p:spPr>
          <a:xfrm>
            <a:off x="4159342" y="3702600"/>
            <a:ext cx="3420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.o</a:t>
            </a:r>
            <a:endParaRPr sz="10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" name="Google Shape;338;p37">
            <a:extLst>
              <a:ext uri="{FF2B5EF4-FFF2-40B4-BE49-F238E27FC236}">
                <a16:creationId xmlns:a16="http://schemas.microsoft.com/office/drawing/2014/main" id="{B6D60716-A924-E478-4C89-A75081E702E9}"/>
              </a:ext>
            </a:extLst>
          </p:cNvPr>
          <p:cNvSpPr txBox="1"/>
          <p:nvPr/>
        </p:nvSpPr>
        <p:spPr>
          <a:xfrm>
            <a:off x="3516367" y="4420950"/>
            <a:ext cx="4461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.c</a:t>
            </a:r>
            <a:endParaRPr sz="10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" name="Google Shape;339;p37">
            <a:extLst>
              <a:ext uri="{FF2B5EF4-FFF2-40B4-BE49-F238E27FC236}">
                <a16:creationId xmlns:a16="http://schemas.microsoft.com/office/drawing/2014/main" id="{30890BE9-45FA-931E-AA51-F5ABDD73615C}"/>
              </a:ext>
            </a:extLst>
          </p:cNvPr>
          <p:cNvSpPr txBox="1"/>
          <p:nvPr/>
        </p:nvSpPr>
        <p:spPr>
          <a:xfrm>
            <a:off x="4139242" y="4420950"/>
            <a:ext cx="3822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.h</a:t>
            </a:r>
            <a:endParaRPr sz="10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2" name="Google Shape;340;p37">
            <a:extLst>
              <a:ext uri="{FF2B5EF4-FFF2-40B4-BE49-F238E27FC236}">
                <a16:creationId xmlns:a16="http://schemas.microsoft.com/office/drawing/2014/main" id="{2D917EB9-0BA4-6381-0E9A-E1EB7456AC31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 rot="5400000">
            <a:off x="3875692" y="3966450"/>
            <a:ext cx="318300" cy="5910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341;p37">
            <a:extLst>
              <a:ext uri="{FF2B5EF4-FFF2-40B4-BE49-F238E27FC236}">
                <a16:creationId xmlns:a16="http://schemas.microsoft.com/office/drawing/2014/main" id="{D29FCE7C-7A8E-01CC-454B-42D42F5AEF0D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 rot="-5400000" flipH="1">
            <a:off x="4171492" y="4261650"/>
            <a:ext cx="318300" cy="6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342;p37">
            <a:extLst>
              <a:ext uri="{FF2B5EF4-FFF2-40B4-BE49-F238E27FC236}">
                <a16:creationId xmlns:a16="http://schemas.microsoft.com/office/drawing/2014/main" id="{35DFBDAD-28E1-0D88-7A92-3CEB2F8C4203}"/>
              </a:ext>
            </a:extLst>
          </p:cNvPr>
          <p:cNvSpPr txBox="1"/>
          <p:nvPr/>
        </p:nvSpPr>
        <p:spPr>
          <a:xfrm>
            <a:off x="4698217" y="4420950"/>
            <a:ext cx="38220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.h</a:t>
            </a:r>
            <a:endParaRPr sz="10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5" name="Google Shape;343;p37">
            <a:extLst>
              <a:ext uri="{FF2B5EF4-FFF2-40B4-BE49-F238E27FC236}">
                <a16:creationId xmlns:a16="http://schemas.microsoft.com/office/drawing/2014/main" id="{AF0EED92-D52C-42B5-CF2D-78B0DFDEDFCD}"/>
              </a:ext>
            </a:extLst>
          </p:cNvPr>
          <p:cNvCxnSpPr>
            <a:stCxn id="69" idx="2"/>
            <a:endCxn id="74" idx="0"/>
          </p:cNvCxnSpPr>
          <p:nvPr/>
        </p:nvCxnSpPr>
        <p:spPr>
          <a:xfrm rot="-5400000" flipH="1">
            <a:off x="4450642" y="3982500"/>
            <a:ext cx="318300" cy="5589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344;p37">
            <a:extLst>
              <a:ext uri="{FF2B5EF4-FFF2-40B4-BE49-F238E27FC236}">
                <a16:creationId xmlns:a16="http://schemas.microsoft.com/office/drawing/2014/main" id="{7A56CE0B-85BF-534C-67E0-9C701BD9C8DA}"/>
              </a:ext>
            </a:extLst>
          </p:cNvPr>
          <p:cNvCxnSpPr>
            <a:stCxn id="61" idx="2"/>
            <a:endCxn id="69" idx="0"/>
          </p:cNvCxnSpPr>
          <p:nvPr/>
        </p:nvCxnSpPr>
        <p:spPr>
          <a:xfrm rot="-5400000" flipH="1">
            <a:off x="3635467" y="3007663"/>
            <a:ext cx="482400" cy="9072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345;p37">
            <a:extLst>
              <a:ext uri="{FF2B5EF4-FFF2-40B4-BE49-F238E27FC236}">
                <a16:creationId xmlns:a16="http://schemas.microsoft.com/office/drawing/2014/main" id="{69BF78F2-67A6-FF91-9DB4-89C2D69A4D6E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rot="5400000">
            <a:off x="2765167" y="3044563"/>
            <a:ext cx="482400" cy="8334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346;p37">
            <a:extLst>
              <a:ext uri="{FF2B5EF4-FFF2-40B4-BE49-F238E27FC236}">
                <a16:creationId xmlns:a16="http://schemas.microsoft.com/office/drawing/2014/main" id="{3ABB0BDB-5F17-B60A-6ABE-62CD06F49CDE}"/>
              </a:ext>
            </a:extLst>
          </p:cNvPr>
          <p:cNvCxnSpPr/>
          <p:nvPr/>
        </p:nvCxnSpPr>
        <p:spPr>
          <a:xfrm>
            <a:off x="4963604" y="3896700"/>
            <a:ext cx="1723500" cy="12000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347;p37">
            <a:extLst>
              <a:ext uri="{FF2B5EF4-FFF2-40B4-BE49-F238E27FC236}">
                <a16:creationId xmlns:a16="http://schemas.microsoft.com/office/drawing/2014/main" id="{3C619C0F-4EA0-8B66-07B5-3DCEFABA6A07}"/>
              </a:ext>
            </a:extLst>
          </p:cNvPr>
          <p:cNvSpPr txBox="1"/>
          <p:nvPr/>
        </p:nvSpPr>
        <p:spPr>
          <a:xfrm>
            <a:off x="8036036" y="2998475"/>
            <a:ext cx="886800" cy="2964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Artifact-1</a:t>
            </a:r>
            <a:endParaRPr sz="11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0" name="Google Shape;348;p37">
            <a:extLst>
              <a:ext uri="{FF2B5EF4-FFF2-40B4-BE49-F238E27FC236}">
                <a16:creationId xmlns:a16="http://schemas.microsoft.com/office/drawing/2014/main" id="{B624791F-1C6D-902C-DF8D-75BC495EFEF8}"/>
              </a:ext>
            </a:extLst>
          </p:cNvPr>
          <p:cNvCxnSpPr>
            <a:stCxn id="79" idx="2"/>
            <a:endCxn id="81" idx="0"/>
          </p:cNvCxnSpPr>
          <p:nvPr/>
        </p:nvCxnSpPr>
        <p:spPr>
          <a:xfrm rot="5400000">
            <a:off x="7828436" y="3059075"/>
            <a:ext cx="415200" cy="8868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349;p37">
            <a:extLst>
              <a:ext uri="{FF2B5EF4-FFF2-40B4-BE49-F238E27FC236}">
                <a16:creationId xmlns:a16="http://schemas.microsoft.com/office/drawing/2014/main" id="{3FF57370-1ED2-1A4B-6978-40FC5F8AEFAE}"/>
              </a:ext>
            </a:extLst>
          </p:cNvPr>
          <p:cNvSpPr txBox="1"/>
          <p:nvPr/>
        </p:nvSpPr>
        <p:spPr>
          <a:xfrm>
            <a:off x="7149365" y="3710054"/>
            <a:ext cx="886800" cy="2964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Artifact-2</a:t>
            </a:r>
            <a:endParaRPr sz="11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350;p37">
            <a:extLst>
              <a:ext uri="{FF2B5EF4-FFF2-40B4-BE49-F238E27FC236}">
                <a16:creationId xmlns:a16="http://schemas.microsoft.com/office/drawing/2014/main" id="{45E91D30-0826-3FD1-E739-E47FDE71B450}"/>
              </a:ext>
            </a:extLst>
          </p:cNvPr>
          <p:cNvSpPr txBox="1"/>
          <p:nvPr/>
        </p:nvSpPr>
        <p:spPr>
          <a:xfrm>
            <a:off x="9030237" y="3710054"/>
            <a:ext cx="886800" cy="2964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Artifact-3</a:t>
            </a:r>
            <a:endParaRPr sz="11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3" name="Google Shape;351;p37">
            <a:extLst>
              <a:ext uri="{FF2B5EF4-FFF2-40B4-BE49-F238E27FC236}">
                <a16:creationId xmlns:a16="http://schemas.microsoft.com/office/drawing/2014/main" id="{6109D1B0-3CA4-6D34-9E79-37BA867B9307}"/>
              </a:ext>
            </a:extLst>
          </p:cNvPr>
          <p:cNvCxnSpPr>
            <a:stCxn id="79" idx="2"/>
            <a:endCxn id="82" idx="0"/>
          </p:cNvCxnSpPr>
          <p:nvPr/>
        </p:nvCxnSpPr>
        <p:spPr>
          <a:xfrm rot="-5400000" flipH="1">
            <a:off x="8768936" y="3005375"/>
            <a:ext cx="415200" cy="994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352;p37">
            <a:extLst>
              <a:ext uri="{FF2B5EF4-FFF2-40B4-BE49-F238E27FC236}">
                <a16:creationId xmlns:a16="http://schemas.microsoft.com/office/drawing/2014/main" id="{BAA61D21-6DA4-B281-9226-90FBACC9C396}"/>
              </a:ext>
            </a:extLst>
          </p:cNvPr>
          <p:cNvSpPr txBox="1"/>
          <p:nvPr/>
        </p:nvSpPr>
        <p:spPr>
          <a:xfrm>
            <a:off x="6664729" y="4321804"/>
            <a:ext cx="886800" cy="2964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Artifact-4</a:t>
            </a:r>
            <a:endParaRPr sz="11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353;p37">
            <a:extLst>
              <a:ext uri="{FF2B5EF4-FFF2-40B4-BE49-F238E27FC236}">
                <a16:creationId xmlns:a16="http://schemas.microsoft.com/office/drawing/2014/main" id="{552C2EC4-B79E-9DB4-FCDE-6BD2428292D5}"/>
              </a:ext>
            </a:extLst>
          </p:cNvPr>
          <p:cNvSpPr txBox="1"/>
          <p:nvPr/>
        </p:nvSpPr>
        <p:spPr>
          <a:xfrm>
            <a:off x="7592779" y="4324525"/>
            <a:ext cx="886800" cy="2964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Artifact-5</a:t>
            </a:r>
            <a:endParaRPr sz="11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" name="Google Shape;354;p37">
            <a:extLst>
              <a:ext uri="{FF2B5EF4-FFF2-40B4-BE49-F238E27FC236}">
                <a16:creationId xmlns:a16="http://schemas.microsoft.com/office/drawing/2014/main" id="{EFC05EB7-9EC2-FC1A-29EA-C458B5ECB9E9}"/>
              </a:ext>
            </a:extLst>
          </p:cNvPr>
          <p:cNvSpPr txBox="1"/>
          <p:nvPr/>
        </p:nvSpPr>
        <p:spPr>
          <a:xfrm>
            <a:off x="8533093" y="4324508"/>
            <a:ext cx="886800" cy="2964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Artifact-6</a:t>
            </a:r>
            <a:endParaRPr sz="11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355;p37">
            <a:extLst>
              <a:ext uri="{FF2B5EF4-FFF2-40B4-BE49-F238E27FC236}">
                <a16:creationId xmlns:a16="http://schemas.microsoft.com/office/drawing/2014/main" id="{02732E51-F5B6-6B00-73BA-B2ED0D4D4DC7}"/>
              </a:ext>
            </a:extLst>
          </p:cNvPr>
          <p:cNvSpPr txBox="1"/>
          <p:nvPr/>
        </p:nvSpPr>
        <p:spPr>
          <a:xfrm>
            <a:off x="9529658" y="4321804"/>
            <a:ext cx="886800" cy="2964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Artifact-7</a:t>
            </a:r>
            <a:endParaRPr sz="1100" b="0" i="0" u="none" strike="noStrike" cap="none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8" name="Google Shape;356;p37">
            <a:extLst>
              <a:ext uri="{FF2B5EF4-FFF2-40B4-BE49-F238E27FC236}">
                <a16:creationId xmlns:a16="http://schemas.microsoft.com/office/drawing/2014/main" id="{A87DC86A-7AB5-E0BF-4327-FB0EE1C358B0}"/>
              </a:ext>
            </a:extLst>
          </p:cNvPr>
          <p:cNvCxnSpPr>
            <a:stCxn id="81" idx="2"/>
            <a:endCxn id="84" idx="0"/>
          </p:cNvCxnSpPr>
          <p:nvPr/>
        </p:nvCxnSpPr>
        <p:spPr>
          <a:xfrm rot="5400000">
            <a:off x="7192865" y="3921854"/>
            <a:ext cx="315300" cy="4845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357;p37">
            <a:extLst>
              <a:ext uri="{FF2B5EF4-FFF2-40B4-BE49-F238E27FC236}">
                <a16:creationId xmlns:a16="http://schemas.microsoft.com/office/drawing/2014/main" id="{F7166C77-58E8-900A-BBFB-340AE0B29E7E}"/>
              </a:ext>
            </a:extLst>
          </p:cNvPr>
          <p:cNvCxnSpPr>
            <a:stCxn id="81" idx="2"/>
            <a:endCxn id="85" idx="0"/>
          </p:cNvCxnSpPr>
          <p:nvPr/>
        </p:nvCxnSpPr>
        <p:spPr>
          <a:xfrm rot="-5400000" flipH="1">
            <a:off x="7655465" y="3943754"/>
            <a:ext cx="318000" cy="443400"/>
          </a:xfrm>
          <a:prstGeom prst="bentConnector3">
            <a:avLst>
              <a:gd name="adj1" fmla="val 50011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358;p37">
            <a:extLst>
              <a:ext uri="{FF2B5EF4-FFF2-40B4-BE49-F238E27FC236}">
                <a16:creationId xmlns:a16="http://schemas.microsoft.com/office/drawing/2014/main" id="{C8068C79-C783-7C7A-B68B-ACDB0ABC44D1}"/>
              </a:ext>
            </a:extLst>
          </p:cNvPr>
          <p:cNvCxnSpPr>
            <a:stCxn id="82" idx="2"/>
            <a:endCxn id="86" idx="0"/>
          </p:cNvCxnSpPr>
          <p:nvPr/>
        </p:nvCxnSpPr>
        <p:spPr>
          <a:xfrm rot="5400000">
            <a:off x="9066087" y="3916904"/>
            <a:ext cx="318000" cy="4971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59;p37">
            <a:extLst>
              <a:ext uri="{FF2B5EF4-FFF2-40B4-BE49-F238E27FC236}">
                <a16:creationId xmlns:a16="http://schemas.microsoft.com/office/drawing/2014/main" id="{B6760C10-17C9-9F43-B070-5C5B7CC5A339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 rot="-5400000" flipH="1">
            <a:off x="9565737" y="3914354"/>
            <a:ext cx="315300" cy="4995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360;p37">
            <a:extLst>
              <a:ext uri="{FF2B5EF4-FFF2-40B4-BE49-F238E27FC236}">
                <a16:creationId xmlns:a16="http://schemas.microsoft.com/office/drawing/2014/main" id="{5FA2BD5E-FB4A-2C99-683E-9821D8A76D17}"/>
              </a:ext>
            </a:extLst>
          </p:cNvPr>
          <p:cNvSpPr txBox="1"/>
          <p:nvPr/>
        </p:nvSpPr>
        <p:spPr>
          <a:xfrm>
            <a:off x="4897529" y="2036850"/>
            <a:ext cx="172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generalize</a:t>
            </a:r>
            <a:endParaRPr sz="1800" i="1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5674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FA80-E2A2-95B0-A4FE-BCDE42DA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Dependency Graph: Artifact Identity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DB4B-B1C2-2F46-B811-75E62B81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7</a:t>
            </a:fld>
            <a:endParaRPr lang="en-US"/>
          </a:p>
        </p:txBody>
      </p:sp>
      <p:sp>
        <p:nvSpPr>
          <p:cNvPr id="50" name="Google Shape;366;p38">
            <a:extLst>
              <a:ext uri="{FF2B5EF4-FFF2-40B4-BE49-F238E27FC236}">
                <a16:creationId xmlns:a16="http://schemas.microsoft.com/office/drawing/2014/main" id="{2983C23F-1BFC-B06C-F5EC-B8F49659ED68}"/>
              </a:ext>
            </a:extLst>
          </p:cNvPr>
          <p:cNvSpPr txBox="1"/>
          <p:nvPr/>
        </p:nvSpPr>
        <p:spPr>
          <a:xfrm>
            <a:off x="4572437" y="1768800"/>
            <a:ext cx="355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Use gitoids as artifact ids</a:t>
            </a:r>
            <a:endParaRPr kumimoji="0" sz="1800" b="0" i="1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" name="Google Shape;367;p38">
            <a:extLst>
              <a:ext uri="{FF2B5EF4-FFF2-40B4-BE49-F238E27FC236}">
                <a16:creationId xmlns:a16="http://schemas.microsoft.com/office/drawing/2014/main" id="{A96AB5BC-19E5-458F-23CE-11AF941F3ACD}"/>
              </a:ext>
            </a:extLst>
          </p:cNvPr>
          <p:cNvSpPr/>
          <p:nvPr/>
        </p:nvSpPr>
        <p:spPr>
          <a:xfrm>
            <a:off x="5341762" y="3165350"/>
            <a:ext cx="1335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Artifact-1 gitoid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2" name="Google Shape;368;p38">
            <a:extLst>
              <a:ext uri="{FF2B5EF4-FFF2-40B4-BE49-F238E27FC236}">
                <a16:creationId xmlns:a16="http://schemas.microsoft.com/office/drawing/2014/main" id="{EC101EE6-2D16-B721-6756-E8C8269019AF}"/>
              </a:ext>
            </a:extLst>
          </p:cNvPr>
          <p:cNvCxnSpPr>
            <a:stCxn id="51" idx="2"/>
            <a:endCxn id="58" idx="0"/>
          </p:cNvCxnSpPr>
          <p:nvPr/>
        </p:nvCxnSpPr>
        <p:spPr>
          <a:xfrm rot="5400000">
            <a:off x="5006512" y="2997350"/>
            <a:ext cx="532800" cy="14730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370;p38">
            <a:extLst>
              <a:ext uri="{FF2B5EF4-FFF2-40B4-BE49-F238E27FC236}">
                <a16:creationId xmlns:a16="http://schemas.microsoft.com/office/drawing/2014/main" id="{630667E2-6A74-3B25-66B5-71B1AAB1D7A7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 rot="5400000">
            <a:off x="3935887" y="4186475"/>
            <a:ext cx="484800" cy="7164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372;p38">
            <a:extLst>
              <a:ext uri="{FF2B5EF4-FFF2-40B4-BE49-F238E27FC236}">
                <a16:creationId xmlns:a16="http://schemas.microsoft.com/office/drawing/2014/main" id="{C939A197-581A-789E-640D-4F09B8821EC6}"/>
              </a:ext>
            </a:extLst>
          </p:cNvPr>
          <p:cNvCxnSpPr>
            <a:stCxn id="58" idx="2"/>
            <a:endCxn id="93" idx="0"/>
          </p:cNvCxnSpPr>
          <p:nvPr/>
        </p:nvCxnSpPr>
        <p:spPr>
          <a:xfrm rot="-5400000" flipH="1">
            <a:off x="4658287" y="4180475"/>
            <a:ext cx="484800" cy="7284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374;p38">
            <a:extLst>
              <a:ext uri="{FF2B5EF4-FFF2-40B4-BE49-F238E27FC236}">
                <a16:creationId xmlns:a16="http://schemas.microsoft.com/office/drawing/2014/main" id="{EA338271-8597-4A65-6068-1613312A512E}"/>
              </a:ext>
            </a:extLst>
          </p:cNvPr>
          <p:cNvCxnSpPr>
            <a:stCxn id="51" idx="2"/>
            <a:endCxn id="59" idx="0"/>
          </p:cNvCxnSpPr>
          <p:nvPr/>
        </p:nvCxnSpPr>
        <p:spPr>
          <a:xfrm rot="-5400000" flipH="1">
            <a:off x="6464812" y="3012050"/>
            <a:ext cx="532800" cy="14436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376;p38">
            <a:extLst>
              <a:ext uri="{FF2B5EF4-FFF2-40B4-BE49-F238E27FC236}">
                <a16:creationId xmlns:a16="http://schemas.microsoft.com/office/drawing/2014/main" id="{F6A0CBFB-D287-ED9B-6112-9EC19496AC5A}"/>
              </a:ext>
            </a:extLst>
          </p:cNvPr>
          <p:cNvCxnSpPr>
            <a:stCxn id="59" idx="2"/>
            <a:endCxn id="94" idx="0"/>
          </p:cNvCxnSpPr>
          <p:nvPr/>
        </p:nvCxnSpPr>
        <p:spPr>
          <a:xfrm rot="5400000">
            <a:off x="6850962" y="4185125"/>
            <a:ext cx="484800" cy="7191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378;p38">
            <a:extLst>
              <a:ext uri="{FF2B5EF4-FFF2-40B4-BE49-F238E27FC236}">
                <a16:creationId xmlns:a16="http://schemas.microsoft.com/office/drawing/2014/main" id="{F2F68BDD-E934-CB87-33E4-1059BCBA865B}"/>
              </a:ext>
            </a:extLst>
          </p:cNvPr>
          <p:cNvCxnSpPr>
            <a:stCxn id="59" idx="2"/>
            <a:endCxn id="95" idx="0"/>
          </p:cNvCxnSpPr>
          <p:nvPr/>
        </p:nvCxnSpPr>
        <p:spPr>
          <a:xfrm rot="-5400000" flipH="1">
            <a:off x="7618362" y="4136825"/>
            <a:ext cx="484800" cy="8157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369;p38">
            <a:extLst>
              <a:ext uri="{FF2B5EF4-FFF2-40B4-BE49-F238E27FC236}">
                <a16:creationId xmlns:a16="http://schemas.microsoft.com/office/drawing/2014/main" id="{E2E70BE9-3F64-6942-EC41-C919E6166D63}"/>
              </a:ext>
            </a:extLst>
          </p:cNvPr>
          <p:cNvSpPr/>
          <p:nvPr/>
        </p:nvSpPr>
        <p:spPr>
          <a:xfrm>
            <a:off x="3868837" y="4000175"/>
            <a:ext cx="1335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Artifact-2 gitoid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375;p38">
            <a:extLst>
              <a:ext uri="{FF2B5EF4-FFF2-40B4-BE49-F238E27FC236}">
                <a16:creationId xmlns:a16="http://schemas.microsoft.com/office/drawing/2014/main" id="{992F0979-7F32-15FA-3D43-DCE5BA38580F}"/>
              </a:ext>
            </a:extLst>
          </p:cNvPr>
          <p:cNvSpPr/>
          <p:nvPr/>
        </p:nvSpPr>
        <p:spPr>
          <a:xfrm>
            <a:off x="6785262" y="4000175"/>
            <a:ext cx="1335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Artifact-3 gitoid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371;p38">
            <a:extLst>
              <a:ext uri="{FF2B5EF4-FFF2-40B4-BE49-F238E27FC236}">
                <a16:creationId xmlns:a16="http://schemas.microsoft.com/office/drawing/2014/main" id="{B4E66C12-B682-822A-0560-81DAA5ECB6C9}"/>
              </a:ext>
            </a:extLst>
          </p:cNvPr>
          <p:cNvSpPr/>
          <p:nvPr/>
        </p:nvSpPr>
        <p:spPr>
          <a:xfrm>
            <a:off x="3152512" y="4787100"/>
            <a:ext cx="1335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Artifact-4 gitoid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3" name="Google Shape;373;p38">
            <a:extLst>
              <a:ext uri="{FF2B5EF4-FFF2-40B4-BE49-F238E27FC236}">
                <a16:creationId xmlns:a16="http://schemas.microsoft.com/office/drawing/2014/main" id="{14197AF1-F9C4-3231-F535-0EC0F6EED43F}"/>
              </a:ext>
            </a:extLst>
          </p:cNvPr>
          <p:cNvSpPr/>
          <p:nvPr/>
        </p:nvSpPr>
        <p:spPr>
          <a:xfrm>
            <a:off x="4559637" y="4787100"/>
            <a:ext cx="1410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Artifact-5 gitoid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377;p38">
            <a:extLst>
              <a:ext uri="{FF2B5EF4-FFF2-40B4-BE49-F238E27FC236}">
                <a16:creationId xmlns:a16="http://schemas.microsoft.com/office/drawing/2014/main" id="{C2946B33-C0B6-FE09-CA3A-9232D377425C}"/>
              </a:ext>
            </a:extLst>
          </p:cNvPr>
          <p:cNvSpPr/>
          <p:nvPr/>
        </p:nvSpPr>
        <p:spPr>
          <a:xfrm>
            <a:off x="6041763" y="4787100"/>
            <a:ext cx="13839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Artifact-6 gitoid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379;p38">
            <a:extLst>
              <a:ext uri="{FF2B5EF4-FFF2-40B4-BE49-F238E27FC236}">
                <a16:creationId xmlns:a16="http://schemas.microsoft.com/office/drawing/2014/main" id="{9EED5267-A0E7-8DF5-6ADA-0DA651DE968C}"/>
              </a:ext>
            </a:extLst>
          </p:cNvPr>
          <p:cNvSpPr/>
          <p:nvPr/>
        </p:nvSpPr>
        <p:spPr>
          <a:xfrm>
            <a:off x="7497487" y="4787100"/>
            <a:ext cx="15420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Artifact-7 gitoid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02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FA80-E2A2-95B0-A4FE-BCDE42DA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Dependency Graph: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DB4B-B1C2-2F46-B811-75E62B81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8</a:t>
            </a:fld>
            <a:endParaRPr lang="en-US"/>
          </a:p>
        </p:txBody>
      </p:sp>
      <p:sp>
        <p:nvSpPr>
          <p:cNvPr id="63" name="Google Shape;385;p39">
            <a:extLst>
              <a:ext uri="{FF2B5EF4-FFF2-40B4-BE49-F238E27FC236}">
                <a16:creationId xmlns:a16="http://schemas.microsoft.com/office/drawing/2014/main" id="{B7342294-7073-390B-680D-E1989B55C851}"/>
              </a:ext>
            </a:extLst>
          </p:cNvPr>
          <p:cNvSpPr/>
          <p:nvPr/>
        </p:nvSpPr>
        <p:spPr>
          <a:xfrm>
            <a:off x="4157625" y="3977537"/>
            <a:ext cx="1335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Artifact-1 gitoid 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cxnSp>
        <p:nvCxnSpPr>
          <p:cNvPr id="64" name="Google Shape;386;p39">
            <a:extLst>
              <a:ext uri="{FF2B5EF4-FFF2-40B4-BE49-F238E27FC236}">
                <a16:creationId xmlns:a16="http://schemas.microsoft.com/office/drawing/2014/main" id="{B0A192A2-E76E-E87C-C38A-BDB3CC58FD70}"/>
              </a:ext>
            </a:extLst>
          </p:cNvPr>
          <p:cNvCxnSpPr>
            <a:stCxn id="63" idx="2"/>
            <a:endCxn id="69" idx="0"/>
          </p:cNvCxnSpPr>
          <p:nvPr/>
        </p:nvCxnSpPr>
        <p:spPr>
          <a:xfrm rot="5400000">
            <a:off x="3822375" y="3809537"/>
            <a:ext cx="532800" cy="14730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388;p39">
            <a:extLst>
              <a:ext uri="{FF2B5EF4-FFF2-40B4-BE49-F238E27FC236}">
                <a16:creationId xmlns:a16="http://schemas.microsoft.com/office/drawing/2014/main" id="{D48B80E5-F9D3-48E2-190B-F9581CF9336E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 rot="5400000">
            <a:off x="2751750" y="4998662"/>
            <a:ext cx="484800" cy="7164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390;p39">
            <a:extLst>
              <a:ext uri="{FF2B5EF4-FFF2-40B4-BE49-F238E27FC236}">
                <a16:creationId xmlns:a16="http://schemas.microsoft.com/office/drawing/2014/main" id="{EDF1926B-3E1C-92B7-7001-E0E041AA4FDF}"/>
              </a:ext>
            </a:extLst>
          </p:cNvPr>
          <p:cNvCxnSpPr>
            <a:stCxn id="69" idx="2"/>
            <a:endCxn id="72" idx="0"/>
          </p:cNvCxnSpPr>
          <p:nvPr/>
        </p:nvCxnSpPr>
        <p:spPr>
          <a:xfrm rot="16200000" flipH="1">
            <a:off x="3474150" y="4992662"/>
            <a:ext cx="484800" cy="7284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392;p39">
            <a:extLst>
              <a:ext uri="{FF2B5EF4-FFF2-40B4-BE49-F238E27FC236}">
                <a16:creationId xmlns:a16="http://schemas.microsoft.com/office/drawing/2014/main" id="{9BDF567D-3C23-9663-DE84-7A06317E27D7}"/>
              </a:ext>
            </a:extLst>
          </p:cNvPr>
          <p:cNvCxnSpPr>
            <a:stCxn id="70" idx="2"/>
            <a:endCxn id="73" idx="0"/>
          </p:cNvCxnSpPr>
          <p:nvPr/>
        </p:nvCxnSpPr>
        <p:spPr>
          <a:xfrm rot="5400000">
            <a:off x="5666825" y="4997312"/>
            <a:ext cx="484800" cy="7191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395;p39">
            <a:extLst>
              <a:ext uri="{FF2B5EF4-FFF2-40B4-BE49-F238E27FC236}">
                <a16:creationId xmlns:a16="http://schemas.microsoft.com/office/drawing/2014/main" id="{50B3A86B-553B-3F79-9032-E968B14B837E}"/>
              </a:ext>
            </a:extLst>
          </p:cNvPr>
          <p:cNvCxnSpPr>
            <a:stCxn id="70" idx="2"/>
            <a:endCxn id="74" idx="0"/>
          </p:cNvCxnSpPr>
          <p:nvPr/>
        </p:nvCxnSpPr>
        <p:spPr>
          <a:xfrm rot="16200000" flipH="1">
            <a:off x="6434225" y="4949012"/>
            <a:ext cx="484800" cy="8157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387;p39">
            <a:extLst>
              <a:ext uri="{FF2B5EF4-FFF2-40B4-BE49-F238E27FC236}">
                <a16:creationId xmlns:a16="http://schemas.microsoft.com/office/drawing/2014/main" id="{B56A48FC-C014-CFF6-431F-D85705E044CF}"/>
              </a:ext>
            </a:extLst>
          </p:cNvPr>
          <p:cNvSpPr/>
          <p:nvPr/>
        </p:nvSpPr>
        <p:spPr>
          <a:xfrm>
            <a:off x="2684700" y="4812362"/>
            <a:ext cx="1335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Artifact-2 gitoid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393;p39">
            <a:extLst>
              <a:ext uri="{FF2B5EF4-FFF2-40B4-BE49-F238E27FC236}">
                <a16:creationId xmlns:a16="http://schemas.microsoft.com/office/drawing/2014/main" id="{9B3A081C-7B1C-DE3A-EE87-8CF9A7A9D7A9}"/>
              </a:ext>
            </a:extLst>
          </p:cNvPr>
          <p:cNvSpPr/>
          <p:nvPr/>
        </p:nvSpPr>
        <p:spPr>
          <a:xfrm>
            <a:off x="5601125" y="4812362"/>
            <a:ext cx="1335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Artifact-3 gitoid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389;p39">
            <a:extLst>
              <a:ext uri="{FF2B5EF4-FFF2-40B4-BE49-F238E27FC236}">
                <a16:creationId xmlns:a16="http://schemas.microsoft.com/office/drawing/2014/main" id="{319CD919-CAFA-3C6E-E863-5FC17854E94F}"/>
              </a:ext>
            </a:extLst>
          </p:cNvPr>
          <p:cNvSpPr/>
          <p:nvPr/>
        </p:nvSpPr>
        <p:spPr>
          <a:xfrm>
            <a:off x="1968375" y="5599287"/>
            <a:ext cx="1335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Artifact-4 gitoid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391;p39">
            <a:extLst>
              <a:ext uri="{FF2B5EF4-FFF2-40B4-BE49-F238E27FC236}">
                <a16:creationId xmlns:a16="http://schemas.microsoft.com/office/drawing/2014/main" id="{276B1342-616D-BCF9-ED86-F4AFD5788857}"/>
              </a:ext>
            </a:extLst>
          </p:cNvPr>
          <p:cNvSpPr/>
          <p:nvPr/>
        </p:nvSpPr>
        <p:spPr>
          <a:xfrm>
            <a:off x="3375500" y="5599287"/>
            <a:ext cx="1410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Artifact-5 gitoid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394;p39">
            <a:extLst>
              <a:ext uri="{FF2B5EF4-FFF2-40B4-BE49-F238E27FC236}">
                <a16:creationId xmlns:a16="http://schemas.microsoft.com/office/drawing/2014/main" id="{7BAE8729-834F-0607-8B5E-43965736CAD2}"/>
              </a:ext>
            </a:extLst>
          </p:cNvPr>
          <p:cNvSpPr/>
          <p:nvPr/>
        </p:nvSpPr>
        <p:spPr>
          <a:xfrm>
            <a:off x="4857626" y="5599287"/>
            <a:ext cx="13839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Artifact-6 gitoid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396;p39">
            <a:extLst>
              <a:ext uri="{FF2B5EF4-FFF2-40B4-BE49-F238E27FC236}">
                <a16:creationId xmlns:a16="http://schemas.microsoft.com/office/drawing/2014/main" id="{ADEED060-9F52-C3F0-52F9-CB6CC3A08588}"/>
              </a:ext>
            </a:extLst>
          </p:cNvPr>
          <p:cNvSpPr/>
          <p:nvPr/>
        </p:nvSpPr>
        <p:spPr>
          <a:xfrm>
            <a:off x="6313350" y="5599287"/>
            <a:ext cx="15420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Artifact-7 gitoid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cxnSp>
        <p:nvCxnSpPr>
          <p:cNvPr id="75" name="Google Shape;397;p39">
            <a:extLst>
              <a:ext uri="{FF2B5EF4-FFF2-40B4-BE49-F238E27FC236}">
                <a16:creationId xmlns:a16="http://schemas.microsoft.com/office/drawing/2014/main" id="{25CD548B-1CFF-C2BA-C19E-EB584A7F92AF}"/>
              </a:ext>
            </a:extLst>
          </p:cNvPr>
          <p:cNvCxnSpPr>
            <a:endCxn id="82" idx="2"/>
          </p:cNvCxnSpPr>
          <p:nvPr/>
        </p:nvCxnSpPr>
        <p:spPr>
          <a:xfrm rot="10800000">
            <a:off x="2906575" y="3492862"/>
            <a:ext cx="421200" cy="179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  <p:grpSp>
        <p:nvGrpSpPr>
          <p:cNvPr id="76" name="Google Shape;399;p39">
            <a:extLst>
              <a:ext uri="{FF2B5EF4-FFF2-40B4-BE49-F238E27FC236}">
                <a16:creationId xmlns:a16="http://schemas.microsoft.com/office/drawing/2014/main" id="{4DBB047B-CA07-932A-4FAD-152A6ADFCB15}"/>
              </a:ext>
            </a:extLst>
          </p:cNvPr>
          <p:cNvGrpSpPr/>
          <p:nvPr/>
        </p:nvGrpSpPr>
        <p:grpSpPr>
          <a:xfrm>
            <a:off x="1867650" y="1850362"/>
            <a:ext cx="2073600" cy="1642500"/>
            <a:chOff x="191250" y="672725"/>
            <a:chExt cx="2073600" cy="1642500"/>
          </a:xfrm>
        </p:grpSpPr>
        <p:grpSp>
          <p:nvGrpSpPr>
            <p:cNvPr id="77" name="Google Shape;400;p39">
              <a:extLst>
                <a:ext uri="{FF2B5EF4-FFF2-40B4-BE49-F238E27FC236}">
                  <a16:creationId xmlns:a16="http://schemas.microsoft.com/office/drawing/2014/main" id="{897605EE-CF8D-C501-451F-6D1D3F6E9172}"/>
                </a:ext>
              </a:extLst>
            </p:cNvPr>
            <p:cNvGrpSpPr/>
            <p:nvPr/>
          </p:nvGrpSpPr>
          <p:grpSpPr>
            <a:xfrm>
              <a:off x="191250" y="1072925"/>
              <a:ext cx="2073600" cy="1242300"/>
              <a:chOff x="5289275" y="1840750"/>
              <a:chExt cx="2073600" cy="1242300"/>
            </a:xfrm>
          </p:grpSpPr>
          <p:grpSp>
            <p:nvGrpSpPr>
              <p:cNvPr id="79" name="Google Shape;401;p39">
                <a:extLst>
                  <a:ext uri="{FF2B5EF4-FFF2-40B4-BE49-F238E27FC236}">
                    <a16:creationId xmlns:a16="http://schemas.microsoft.com/office/drawing/2014/main" id="{62329C35-461A-E87B-B7D9-40C834A77CE8}"/>
                  </a:ext>
                </a:extLst>
              </p:cNvPr>
              <p:cNvGrpSpPr/>
              <p:nvPr/>
            </p:nvGrpSpPr>
            <p:grpSpPr>
              <a:xfrm>
                <a:off x="5306375" y="1840750"/>
                <a:ext cx="2056500" cy="1242300"/>
                <a:chOff x="5306375" y="1840750"/>
                <a:chExt cx="2056500" cy="1242300"/>
              </a:xfrm>
            </p:grpSpPr>
            <p:sp>
              <p:nvSpPr>
                <p:cNvPr id="82" name="Google Shape;398;p39">
                  <a:extLst>
                    <a:ext uri="{FF2B5EF4-FFF2-40B4-BE49-F238E27FC236}">
                      <a16:creationId xmlns:a16="http://schemas.microsoft.com/office/drawing/2014/main" id="{8533C46A-50A6-C951-2C65-3C8A41DBFF84}"/>
                    </a:ext>
                  </a:extLst>
                </p:cNvPr>
                <p:cNvSpPr/>
                <p:nvPr/>
              </p:nvSpPr>
              <p:spPr>
                <a:xfrm>
                  <a:off x="5310150" y="1840750"/>
                  <a:ext cx="2036100" cy="12423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3" name="Google Shape;402;p39">
                  <a:extLst>
                    <a:ext uri="{FF2B5EF4-FFF2-40B4-BE49-F238E27FC236}">
                      <a16:creationId xmlns:a16="http://schemas.microsoft.com/office/drawing/2014/main" id="{64377827-7CBC-F027-C11A-9E89C7D8C950}"/>
                    </a:ext>
                  </a:extLst>
                </p:cNvPr>
                <p:cNvCxnSpPr/>
                <p:nvPr/>
              </p:nvCxnSpPr>
              <p:spPr>
                <a:xfrm rot="10800000" flipH="1">
                  <a:off x="5306375" y="2094475"/>
                  <a:ext cx="2056500" cy="1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0" name="Google Shape;403;p39">
                <a:extLst>
                  <a:ext uri="{FF2B5EF4-FFF2-40B4-BE49-F238E27FC236}">
                    <a16:creationId xmlns:a16="http://schemas.microsoft.com/office/drawing/2014/main" id="{7D6A4986-5BC3-29CB-920E-D3EE62D76C99}"/>
                  </a:ext>
                </a:extLst>
              </p:cNvPr>
              <p:cNvSpPr/>
              <p:nvPr/>
            </p:nvSpPr>
            <p:spPr>
              <a:xfrm>
                <a:off x="5289275" y="1878613"/>
                <a:ext cx="16740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${size}\0</a:t>
                </a:r>
                <a:endParaRPr kumimoji="0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1" name="Google Shape;404;p39">
                <a:extLst>
                  <a:ext uri="{FF2B5EF4-FFF2-40B4-BE49-F238E27FC236}">
                    <a16:creationId xmlns:a16="http://schemas.microsoft.com/office/drawing/2014/main" id="{1E06823E-63DB-67FB-253E-4237255126AC}"/>
                  </a:ext>
                </a:extLst>
              </p:cNvPr>
              <p:cNvSpPr/>
              <p:nvPr/>
            </p:nvSpPr>
            <p:spPr>
              <a:xfrm>
                <a:off x="5306375" y="2106900"/>
                <a:ext cx="1977000" cy="8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${a-4 </a:t>
                </a:r>
                <a:r>
                  <a:rPr kumimoji="0" lang="en" sz="1000" b="1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gitoid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}\n</a:t>
                </a:r>
                <a:endParaRPr kumimoji="0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${a-5 </a:t>
                </a:r>
                <a:r>
                  <a:rPr kumimoji="0" lang="en" sz="1000" b="1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gitoid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}\n</a:t>
                </a:r>
                <a:endParaRPr kumimoji="0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78" name="Google Shape;405;p39">
              <a:extLst>
                <a:ext uri="{FF2B5EF4-FFF2-40B4-BE49-F238E27FC236}">
                  <a16:creationId xmlns:a16="http://schemas.microsoft.com/office/drawing/2014/main" id="{B717346E-03F8-776A-13EB-05E32E5332C6}"/>
                </a:ext>
              </a:extLst>
            </p:cNvPr>
            <p:cNvSpPr txBox="1"/>
            <p:nvPr/>
          </p:nvSpPr>
          <p:spPr>
            <a:xfrm>
              <a:off x="250800" y="672725"/>
              <a:ext cx="195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rPr>
                <a:t>Artifact-2’s GitBOM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406;p39">
            <a:extLst>
              <a:ext uri="{FF2B5EF4-FFF2-40B4-BE49-F238E27FC236}">
                <a16:creationId xmlns:a16="http://schemas.microsoft.com/office/drawing/2014/main" id="{B6CC5E18-1D0C-D1CC-E19E-42350AE20438}"/>
              </a:ext>
            </a:extLst>
          </p:cNvPr>
          <p:cNvGrpSpPr/>
          <p:nvPr/>
        </p:nvGrpSpPr>
        <p:grpSpPr>
          <a:xfrm>
            <a:off x="3986575" y="2572600"/>
            <a:ext cx="1558225" cy="400200"/>
            <a:chOff x="2310175" y="1394963"/>
            <a:chExt cx="1558225" cy="400200"/>
          </a:xfrm>
        </p:grpSpPr>
        <p:sp>
          <p:nvSpPr>
            <p:cNvPr id="85" name="Google Shape;407;p39">
              <a:extLst>
                <a:ext uri="{FF2B5EF4-FFF2-40B4-BE49-F238E27FC236}">
                  <a16:creationId xmlns:a16="http://schemas.microsoft.com/office/drawing/2014/main" id="{350892AC-13E7-B904-AFCA-461621DB5845}"/>
                </a:ext>
              </a:extLst>
            </p:cNvPr>
            <p:cNvSpPr txBox="1"/>
            <p:nvPr/>
          </p:nvSpPr>
          <p:spPr>
            <a:xfrm>
              <a:off x="2484500" y="1394963"/>
              <a:ext cx="13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9688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Lexical order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9688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408;p39">
              <a:extLst>
                <a:ext uri="{FF2B5EF4-FFF2-40B4-BE49-F238E27FC236}">
                  <a16:creationId xmlns:a16="http://schemas.microsoft.com/office/drawing/2014/main" id="{0ADFE0DF-1BF4-8D55-5D96-7DD79BE18157}"/>
                </a:ext>
              </a:extLst>
            </p:cNvPr>
            <p:cNvSpPr/>
            <p:nvPr/>
          </p:nvSpPr>
          <p:spPr>
            <a:xfrm flipH="1">
              <a:off x="2310175" y="1444025"/>
              <a:ext cx="129000" cy="302100"/>
            </a:xfrm>
            <a:prstGeom prst="leftBrace">
              <a:avLst>
                <a:gd name="adj1" fmla="val 50000"/>
                <a:gd name="adj2" fmla="val 48577"/>
              </a:avLst>
            </a:prstGeom>
            <a:noFill/>
            <a:ln w="9525" cap="flat" cmpd="sng">
              <a:solidFill>
                <a:srgbClr val="0096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87" name="Google Shape;409;p39">
            <a:extLst>
              <a:ext uri="{FF2B5EF4-FFF2-40B4-BE49-F238E27FC236}">
                <a16:creationId xmlns:a16="http://schemas.microsoft.com/office/drawing/2014/main" id="{FD0D5D1F-0014-7FF3-1400-1E13B58A7E6B}"/>
              </a:ext>
            </a:extLst>
          </p:cNvPr>
          <p:cNvCxnSpPr>
            <a:stCxn id="63" idx="2"/>
            <a:endCxn id="70" idx="0"/>
          </p:cNvCxnSpPr>
          <p:nvPr/>
        </p:nvCxnSpPr>
        <p:spPr>
          <a:xfrm rot="16200000" flipH="1">
            <a:off x="5280675" y="3824237"/>
            <a:ext cx="532800" cy="14436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410;p39">
            <a:extLst>
              <a:ext uri="{FF2B5EF4-FFF2-40B4-BE49-F238E27FC236}">
                <a16:creationId xmlns:a16="http://schemas.microsoft.com/office/drawing/2014/main" id="{FEA29FFB-DB8B-174B-95BF-5204CDFE4C6E}"/>
              </a:ext>
            </a:extLst>
          </p:cNvPr>
          <p:cNvCxnSpPr>
            <a:endCxn id="97" idx="1"/>
          </p:cNvCxnSpPr>
          <p:nvPr/>
        </p:nvCxnSpPr>
        <p:spPr>
          <a:xfrm rot="10800000" flipH="1">
            <a:off x="6274625" y="4969012"/>
            <a:ext cx="2086800" cy="283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  <p:grpSp>
        <p:nvGrpSpPr>
          <p:cNvPr id="89" name="Google Shape;412;p39">
            <a:extLst>
              <a:ext uri="{FF2B5EF4-FFF2-40B4-BE49-F238E27FC236}">
                <a16:creationId xmlns:a16="http://schemas.microsoft.com/office/drawing/2014/main" id="{712FF897-4622-DD3E-4AFC-375F7B27AA6A}"/>
              </a:ext>
            </a:extLst>
          </p:cNvPr>
          <p:cNvGrpSpPr/>
          <p:nvPr/>
        </p:nvGrpSpPr>
        <p:grpSpPr>
          <a:xfrm>
            <a:off x="8344325" y="3928487"/>
            <a:ext cx="2073600" cy="1609275"/>
            <a:chOff x="6667925" y="2750850"/>
            <a:chExt cx="2073600" cy="1609275"/>
          </a:xfrm>
        </p:grpSpPr>
        <p:grpSp>
          <p:nvGrpSpPr>
            <p:cNvPr id="90" name="Google Shape;413;p39">
              <a:extLst>
                <a:ext uri="{FF2B5EF4-FFF2-40B4-BE49-F238E27FC236}">
                  <a16:creationId xmlns:a16="http://schemas.microsoft.com/office/drawing/2014/main" id="{0562C67C-5CA8-7EA3-2EEE-2B80EDF7EE94}"/>
                </a:ext>
              </a:extLst>
            </p:cNvPr>
            <p:cNvGrpSpPr/>
            <p:nvPr/>
          </p:nvGrpSpPr>
          <p:grpSpPr>
            <a:xfrm>
              <a:off x="6667925" y="3117825"/>
              <a:ext cx="2073600" cy="1242300"/>
              <a:chOff x="5289275" y="1840750"/>
              <a:chExt cx="2073600" cy="1242300"/>
            </a:xfrm>
          </p:grpSpPr>
          <p:grpSp>
            <p:nvGrpSpPr>
              <p:cNvPr id="92" name="Google Shape;414;p39">
                <a:extLst>
                  <a:ext uri="{FF2B5EF4-FFF2-40B4-BE49-F238E27FC236}">
                    <a16:creationId xmlns:a16="http://schemas.microsoft.com/office/drawing/2014/main" id="{220B5279-BAED-3A5F-9E63-86B33D1312D5}"/>
                  </a:ext>
                </a:extLst>
              </p:cNvPr>
              <p:cNvGrpSpPr/>
              <p:nvPr/>
            </p:nvGrpSpPr>
            <p:grpSpPr>
              <a:xfrm>
                <a:off x="5306375" y="1840750"/>
                <a:ext cx="2056500" cy="1242300"/>
                <a:chOff x="5306375" y="1840750"/>
                <a:chExt cx="2056500" cy="1242300"/>
              </a:xfrm>
            </p:grpSpPr>
            <p:sp>
              <p:nvSpPr>
                <p:cNvPr id="98" name="Google Shape;415;p39">
                  <a:extLst>
                    <a:ext uri="{FF2B5EF4-FFF2-40B4-BE49-F238E27FC236}">
                      <a16:creationId xmlns:a16="http://schemas.microsoft.com/office/drawing/2014/main" id="{FAD5A952-E3BB-CE80-C6AA-8A6A11B6D9B0}"/>
                    </a:ext>
                  </a:extLst>
                </p:cNvPr>
                <p:cNvSpPr/>
                <p:nvPr/>
              </p:nvSpPr>
              <p:spPr>
                <a:xfrm>
                  <a:off x="5310150" y="1840750"/>
                  <a:ext cx="2036100" cy="12423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9" name="Google Shape;416;p39">
                  <a:extLst>
                    <a:ext uri="{FF2B5EF4-FFF2-40B4-BE49-F238E27FC236}">
                      <a16:creationId xmlns:a16="http://schemas.microsoft.com/office/drawing/2014/main" id="{CF591D89-BE94-B47A-7EAC-74EC4383B8A5}"/>
                    </a:ext>
                  </a:extLst>
                </p:cNvPr>
                <p:cNvCxnSpPr/>
                <p:nvPr/>
              </p:nvCxnSpPr>
              <p:spPr>
                <a:xfrm rot="10800000" flipH="1">
                  <a:off x="5306375" y="2094475"/>
                  <a:ext cx="2056500" cy="1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6" name="Google Shape;417;p39">
                <a:extLst>
                  <a:ext uri="{FF2B5EF4-FFF2-40B4-BE49-F238E27FC236}">
                    <a16:creationId xmlns:a16="http://schemas.microsoft.com/office/drawing/2014/main" id="{D02B0546-8F12-A047-8082-ACE971609451}"/>
                  </a:ext>
                </a:extLst>
              </p:cNvPr>
              <p:cNvSpPr/>
              <p:nvPr/>
            </p:nvSpPr>
            <p:spPr>
              <a:xfrm>
                <a:off x="5289275" y="1878613"/>
                <a:ext cx="16740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${size}\0</a:t>
                </a:r>
                <a:endParaRPr kumimoji="0" sz="1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97" name="Google Shape;411;p39">
                <a:extLst>
                  <a:ext uri="{FF2B5EF4-FFF2-40B4-BE49-F238E27FC236}">
                    <a16:creationId xmlns:a16="http://schemas.microsoft.com/office/drawing/2014/main" id="{61BFA952-3124-7FE6-8D6A-3CC6D8EBE0F2}"/>
                  </a:ext>
                </a:extLst>
              </p:cNvPr>
              <p:cNvSpPr/>
              <p:nvPr/>
            </p:nvSpPr>
            <p:spPr>
              <a:xfrm>
                <a:off x="5306375" y="2106900"/>
                <a:ext cx="1977000" cy="8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${a-6 gitoid}\n</a:t>
                </a:r>
                <a:endParaRPr kumimoji="0" sz="1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${a-7 gitoid}\n</a:t>
                </a:r>
                <a:endParaRPr kumimoji="0" sz="1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91" name="Google Shape;418;p39">
              <a:extLst>
                <a:ext uri="{FF2B5EF4-FFF2-40B4-BE49-F238E27FC236}">
                  <a16:creationId xmlns:a16="http://schemas.microsoft.com/office/drawing/2014/main" id="{6E3438CC-2DB6-763E-D70B-BD404F3F9D3B}"/>
                </a:ext>
              </a:extLst>
            </p:cNvPr>
            <p:cNvSpPr txBox="1"/>
            <p:nvPr/>
          </p:nvSpPr>
          <p:spPr>
            <a:xfrm>
              <a:off x="6727475" y="2750850"/>
              <a:ext cx="195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rPr>
                <a:t>Artifact-3’s GitBOM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26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FA80-E2A2-95B0-A4FE-BCDE42DA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Dependency Graph: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DB4B-B1C2-2F46-B811-75E62B81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33BA-9A82-48DD-9786-28BCD74EEC7C}" type="slidenum">
              <a:rPr lang="en-US" smtClean="0"/>
              <a:t>9</a:t>
            </a:fld>
            <a:endParaRPr lang="en-US"/>
          </a:p>
        </p:txBody>
      </p:sp>
      <p:sp>
        <p:nvSpPr>
          <p:cNvPr id="63" name="Google Shape;385;p39">
            <a:extLst>
              <a:ext uri="{FF2B5EF4-FFF2-40B4-BE49-F238E27FC236}">
                <a16:creationId xmlns:a16="http://schemas.microsoft.com/office/drawing/2014/main" id="{B7342294-7073-390B-680D-E1989B55C851}"/>
              </a:ext>
            </a:extLst>
          </p:cNvPr>
          <p:cNvSpPr/>
          <p:nvPr/>
        </p:nvSpPr>
        <p:spPr>
          <a:xfrm>
            <a:off x="4157625" y="3977537"/>
            <a:ext cx="1335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Artifact-1 gitoid 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cxnSp>
        <p:nvCxnSpPr>
          <p:cNvPr id="64" name="Google Shape;386;p39">
            <a:extLst>
              <a:ext uri="{FF2B5EF4-FFF2-40B4-BE49-F238E27FC236}">
                <a16:creationId xmlns:a16="http://schemas.microsoft.com/office/drawing/2014/main" id="{B0A192A2-E76E-E87C-C38A-BDB3CC58FD70}"/>
              </a:ext>
            </a:extLst>
          </p:cNvPr>
          <p:cNvCxnSpPr>
            <a:stCxn id="63" idx="2"/>
            <a:endCxn id="69" idx="0"/>
          </p:cNvCxnSpPr>
          <p:nvPr/>
        </p:nvCxnSpPr>
        <p:spPr>
          <a:xfrm rot="5400000">
            <a:off x="3822375" y="3809537"/>
            <a:ext cx="532800" cy="14730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388;p39">
            <a:extLst>
              <a:ext uri="{FF2B5EF4-FFF2-40B4-BE49-F238E27FC236}">
                <a16:creationId xmlns:a16="http://schemas.microsoft.com/office/drawing/2014/main" id="{D48B80E5-F9D3-48E2-190B-F9581CF9336E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 rot="5400000">
            <a:off x="2751750" y="4998662"/>
            <a:ext cx="484800" cy="7164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390;p39">
            <a:extLst>
              <a:ext uri="{FF2B5EF4-FFF2-40B4-BE49-F238E27FC236}">
                <a16:creationId xmlns:a16="http://schemas.microsoft.com/office/drawing/2014/main" id="{EDF1926B-3E1C-92B7-7001-E0E041AA4FDF}"/>
              </a:ext>
            </a:extLst>
          </p:cNvPr>
          <p:cNvCxnSpPr>
            <a:stCxn id="69" idx="2"/>
            <a:endCxn id="72" idx="0"/>
          </p:cNvCxnSpPr>
          <p:nvPr/>
        </p:nvCxnSpPr>
        <p:spPr>
          <a:xfrm rot="16200000" flipH="1">
            <a:off x="3474150" y="4992662"/>
            <a:ext cx="484800" cy="7284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392;p39">
            <a:extLst>
              <a:ext uri="{FF2B5EF4-FFF2-40B4-BE49-F238E27FC236}">
                <a16:creationId xmlns:a16="http://schemas.microsoft.com/office/drawing/2014/main" id="{9BDF567D-3C23-9663-DE84-7A06317E27D7}"/>
              </a:ext>
            </a:extLst>
          </p:cNvPr>
          <p:cNvCxnSpPr>
            <a:stCxn id="70" idx="2"/>
            <a:endCxn id="73" idx="0"/>
          </p:cNvCxnSpPr>
          <p:nvPr/>
        </p:nvCxnSpPr>
        <p:spPr>
          <a:xfrm rot="5400000">
            <a:off x="5666825" y="4997312"/>
            <a:ext cx="484800" cy="7191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395;p39">
            <a:extLst>
              <a:ext uri="{FF2B5EF4-FFF2-40B4-BE49-F238E27FC236}">
                <a16:creationId xmlns:a16="http://schemas.microsoft.com/office/drawing/2014/main" id="{50B3A86B-553B-3F79-9032-E968B14B837E}"/>
              </a:ext>
            </a:extLst>
          </p:cNvPr>
          <p:cNvCxnSpPr>
            <a:stCxn id="70" idx="2"/>
            <a:endCxn id="74" idx="0"/>
          </p:cNvCxnSpPr>
          <p:nvPr/>
        </p:nvCxnSpPr>
        <p:spPr>
          <a:xfrm rot="16200000" flipH="1">
            <a:off x="6434225" y="4949012"/>
            <a:ext cx="484800" cy="8157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387;p39">
            <a:extLst>
              <a:ext uri="{FF2B5EF4-FFF2-40B4-BE49-F238E27FC236}">
                <a16:creationId xmlns:a16="http://schemas.microsoft.com/office/drawing/2014/main" id="{B56A48FC-C014-CFF6-431F-D85705E044CF}"/>
              </a:ext>
            </a:extLst>
          </p:cNvPr>
          <p:cNvSpPr/>
          <p:nvPr/>
        </p:nvSpPr>
        <p:spPr>
          <a:xfrm>
            <a:off x="2684700" y="4812362"/>
            <a:ext cx="1335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Artifact-2 gitoid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393;p39">
            <a:extLst>
              <a:ext uri="{FF2B5EF4-FFF2-40B4-BE49-F238E27FC236}">
                <a16:creationId xmlns:a16="http://schemas.microsoft.com/office/drawing/2014/main" id="{9B3A081C-7B1C-DE3A-EE87-8CF9A7A9D7A9}"/>
              </a:ext>
            </a:extLst>
          </p:cNvPr>
          <p:cNvSpPr/>
          <p:nvPr/>
        </p:nvSpPr>
        <p:spPr>
          <a:xfrm>
            <a:off x="5601125" y="4812362"/>
            <a:ext cx="1335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Artifact-3 gitoid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389;p39">
            <a:extLst>
              <a:ext uri="{FF2B5EF4-FFF2-40B4-BE49-F238E27FC236}">
                <a16:creationId xmlns:a16="http://schemas.microsoft.com/office/drawing/2014/main" id="{319CD919-CAFA-3C6E-E863-5FC17854E94F}"/>
              </a:ext>
            </a:extLst>
          </p:cNvPr>
          <p:cNvSpPr/>
          <p:nvPr/>
        </p:nvSpPr>
        <p:spPr>
          <a:xfrm>
            <a:off x="1968375" y="5599287"/>
            <a:ext cx="1335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Artifact-4 gitoid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391;p39">
            <a:extLst>
              <a:ext uri="{FF2B5EF4-FFF2-40B4-BE49-F238E27FC236}">
                <a16:creationId xmlns:a16="http://schemas.microsoft.com/office/drawing/2014/main" id="{276B1342-616D-BCF9-ED86-F4AFD5788857}"/>
              </a:ext>
            </a:extLst>
          </p:cNvPr>
          <p:cNvSpPr/>
          <p:nvPr/>
        </p:nvSpPr>
        <p:spPr>
          <a:xfrm>
            <a:off x="3375500" y="5599287"/>
            <a:ext cx="14103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Artifact-5 gitoid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394;p39">
            <a:extLst>
              <a:ext uri="{FF2B5EF4-FFF2-40B4-BE49-F238E27FC236}">
                <a16:creationId xmlns:a16="http://schemas.microsoft.com/office/drawing/2014/main" id="{7BAE8729-834F-0607-8B5E-43965736CAD2}"/>
              </a:ext>
            </a:extLst>
          </p:cNvPr>
          <p:cNvSpPr/>
          <p:nvPr/>
        </p:nvSpPr>
        <p:spPr>
          <a:xfrm>
            <a:off x="4857626" y="5599287"/>
            <a:ext cx="13839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Artifact-6 gitoid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396;p39">
            <a:extLst>
              <a:ext uri="{FF2B5EF4-FFF2-40B4-BE49-F238E27FC236}">
                <a16:creationId xmlns:a16="http://schemas.microsoft.com/office/drawing/2014/main" id="{ADEED060-9F52-C3F0-52F9-CB6CC3A08588}"/>
              </a:ext>
            </a:extLst>
          </p:cNvPr>
          <p:cNvSpPr/>
          <p:nvPr/>
        </p:nvSpPr>
        <p:spPr>
          <a:xfrm>
            <a:off x="6313350" y="5599287"/>
            <a:ext cx="1542000" cy="302100"/>
          </a:xfrm>
          <a:prstGeom prst="rect">
            <a:avLst/>
          </a:prstGeom>
          <a:noFill/>
          <a:ln w="19050" cap="flat" cmpd="sng">
            <a:solidFill>
              <a:srgbClr val="FF5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>
                <a:latin typeface="Arial"/>
                <a:cs typeface="Arial"/>
                <a:sym typeface="Arial"/>
              </a:rPr>
              <a:t>Artifact-7 gitoid</a:t>
            </a:r>
            <a:endParaRPr sz="1200" kern="0">
              <a:latin typeface="Arial"/>
              <a:cs typeface="Arial"/>
              <a:sym typeface="Arial"/>
            </a:endParaRPr>
          </a:p>
        </p:txBody>
      </p:sp>
      <p:cxnSp>
        <p:nvCxnSpPr>
          <p:cNvPr id="75" name="Google Shape;397;p39">
            <a:extLst>
              <a:ext uri="{FF2B5EF4-FFF2-40B4-BE49-F238E27FC236}">
                <a16:creationId xmlns:a16="http://schemas.microsoft.com/office/drawing/2014/main" id="{25CD548B-1CFF-C2BA-C19E-EB584A7F92AF}"/>
              </a:ext>
            </a:extLst>
          </p:cNvPr>
          <p:cNvCxnSpPr>
            <a:endCxn id="82" idx="2"/>
          </p:cNvCxnSpPr>
          <p:nvPr/>
        </p:nvCxnSpPr>
        <p:spPr>
          <a:xfrm rot="10800000">
            <a:off x="2906575" y="3492862"/>
            <a:ext cx="421200" cy="179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  <p:grpSp>
        <p:nvGrpSpPr>
          <p:cNvPr id="76" name="Google Shape;399;p39">
            <a:extLst>
              <a:ext uri="{FF2B5EF4-FFF2-40B4-BE49-F238E27FC236}">
                <a16:creationId xmlns:a16="http://schemas.microsoft.com/office/drawing/2014/main" id="{4DBB047B-CA07-932A-4FAD-152A6ADFCB15}"/>
              </a:ext>
            </a:extLst>
          </p:cNvPr>
          <p:cNvGrpSpPr/>
          <p:nvPr/>
        </p:nvGrpSpPr>
        <p:grpSpPr>
          <a:xfrm>
            <a:off x="1867650" y="1850362"/>
            <a:ext cx="2073600" cy="1642500"/>
            <a:chOff x="191250" y="672725"/>
            <a:chExt cx="2073600" cy="1642500"/>
          </a:xfrm>
        </p:grpSpPr>
        <p:grpSp>
          <p:nvGrpSpPr>
            <p:cNvPr id="77" name="Google Shape;400;p39">
              <a:extLst>
                <a:ext uri="{FF2B5EF4-FFF2-40B4-BE49-F238E27FC236}">
                  <a16:creationId xmlns:a16="http://schemas.microsoft.com/office/drawing/2014/main" id="{897605EE-CF8D-C501-451F-6D1D3F6E9172}"/>
                </a:ext>
              </a:extLst>
            </p:cNvPr>
            <p:cNvGrpSpPr/>
            <p:nvPr/>
          </p:nvGrpSpPr>
          <p:grpSpPr>
            <a:xfrm>
              <a:off x="191250" y="1072925"/>
              <a:ext cx="2073600" cy="1242300"/>
              <a:chOff x="5289275" y="1840750"/>
              <a:chExt cx="2073600" cy="1242300"/>
            </a:xfrm>
          </p:grpSpPr>
          <p:grpSp>
            <p:nvGrpSpPr>
              <p:cNvPr id="79" name="Google Shape;401;p39">
                <a:extLst>
                  <a:ext uri="{FF2B5EF4-FFF2-40B4-BE49-F238E27FC236}">
                    <a16:creationId xmlns:a16="http://schemas.microsoft.com/office/drawing/2014/main" id="{62329C35-461A-E87B-B7D9-40C834A77CE8}"/>
                  </a:ext>
                </a:extLst>
              </p:cNvPr>
              <p:cNvGrpSpPr/>
              <p:nvPr/>
            </p:nvGrpSpPr>
            <p:grpSpPr>
              <a:xfrm>
                <a:off x="5306375" y="1840750"/>
                <a:ext cx="2056500" cy="1242300"/>
                <a:chOff x="5306375" y="1840750"/>
                <a:chExt cx="2056500" cy="1242300"/>
              </a:xfrm>
            </p:grpSpPr>
            <p:sp>
              <p:nvSpPr>
                <p:cNvPr id="82" name="Google Shape;398;p39">
                  <a:extLst>
                    <a:ext uri="{FF2B5EF4-FFF2-40B4-BE49-F238E27FC236}">
                      <a16:creationId xmlns:a16="http://schemas.microsoft.com/office/drawing/2014/main" id="{8533C46A-50A6-C951-2C65-3C8A41DBFF84}"/>
                    </a:ext>
                  </a:extLst>
                </p:cNvPr>
                <p:cNvSpPr/>
                <p:nvPr/>
              </p:nvSpPr>
              <p:spPr>
                <a:xfrm>
                  <a:off x="5310150" y="1840750"/>
                  <a:ext cx="2036100" cy="12423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3" name="Google Shape;402;p39">
                  <a:extLst>
                    <a:ext uri="{FF2B5EF4-FFF2-40B4-BE49-F238E27FC236}">
                      <a16:creationId xmlns:a16="http://schemas.microsoft.com/office/drawing/2014/main" id="{64377827-7CBC-F027-C11A-9E89C7D8C950}"/>
                    </a:ext>
                  </a:extLst>
                </p:cNvPr>
                <p:cNvCxnSpPr/>
                <p:nvPr/>
              </p:nvCxnSpPr>
              <p:spPr>
                <a:xfrm rot="10800000" flipH="1">
                  <a:off x="5306375" y="2094475"/>
                  <a:ext cx="2056500" cy="1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0" name="Google Shape;403;p39">
                <a:extLst>
                  <a:ext uri="{FF2B5EF4-FFF2-40B4-BE49-F238E27FC236}">
                    <a16:creationId xmlns:a16="http://schemas.microsoft.com/office/drawing/2014/main" id="{7D6A4986-5BC3-29CB-920E-D3EE62D76C99}"/>
                  </a:ext>
                </a:extLst>
              </p:cNvPr>
              <p:cNvSpPr/>
              <p:nvPr/>
            </p:nvSpPr>
            <p:spPr>
              <a:xfrm>
                <a:off x="5289275" y="1878613"/>
                <a:ext cx="16740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${size}\0</a:t>
                </a:r>
                <a:endParaRPr kumimoji="0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1" name="Google Shape;404;p39">
                <a:extLst>
                  <a:ext uri="{FF2B5EF4-FFF2-40B4-BE49-F238E27FC236}">
                    <a16:creationId xmlns:a16="http://schemas.microsoft.com/office/drawing/2014/main" id="{1E06823E-63DB-67FB-253E-4237255126AC}"/>
                  </a:ext>
                </a:extLst>
              </p:cNvPr>
              <p:cNvSpPr/>
              <p:nvPr/>
            </p:nvSpPr>
            <p:spPr>
              <a:xfrm>
                <a:off x="5306375" y="2106900"/>
                <a:ext cx="1977000" cy="8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${a-4 </a:t>
                </a:r>
                <a:r>
                  <a:rPr kumimoji="0" lang="en" sz="1000" b="1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gitoid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}\n</a:t>
                </a:r>
                <a:endParaRPr kumimoji="0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${a-5 </a:t>
                </a:r>
                <a:r>
                  <a:rPr kumimoji="0" lang="en" sz="1000" b="1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gitoid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}\n</a:t>
                </a:r>
                <a:endParaRPr kumimoji="0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78" name="Google Shape;405;p39">
              <a:extLst>
                <a:ext uri="{FF2B5EF4-FFF2-40B4-BE49-F238E27FC236}">
                  <a16:creationId xmlns:a16="http://schemas.microsoft.com/office/drawing/2014/main" id="{B717346E-03F8-776A-13EB-05E32E5332C6}"/>
                </a:ext>
              </a:extLst>
            </p:cNvPr>
            <p:cNvSpPr txBox="1"/>
            <p:nvPr/>
          </p:nvSpPr>
          <p:spPr>
            <a:xfrm>
              <a:off x="250800" y="672725"/>
              <a:ext cx="195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rPr>
                <a:t>Artifact-2’s GitBOM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406;p39">
            <a:extLst>
              <a:ext uri="{FF2B5EF4-FFF2-40B4-BE49-F238E27FC236}">
                <a16:creationId xmlns:a16="http://schemas.microsoft.com/office/drawing/2014/main" id="{B6CC5E18-1D0C-D1CC-E19E-42350AE20438}"/>
              </a:ext>
            </a:extLst>
          </p:cNvPr>
          <p:cNvGrpSpPr/>
          <p:nvPr/>
        </p:nvGrpSpPr>
        <p:grpSpPr>
          <a:xfrm>
            <a:off x="3986575" y="2572600"/>
            <a:ext cx="1558225" cy="400200"/>
            <a:chOff x="2310175" y="1394963"/>
            <a:chExt cx="1558225" cy="400200"/>
          </a:xfrm>
        </p:grpSpPr>
        <p:sp>
          <p:nvSpPr>
            <p:cNvPr id="85" name="Google Shape;407;p39">
              <a:extLst>
                <a:ext uri="{FF2B5EF4-FFF2-40B4-BE49-F238E27FC236}">
                  <a16:creationId xmlns:a16="http://schemas.microsoft.com/office/drawing/2014/main" id="{350892AC-13E7-B904-AFCA-461621DB5845}"/>
                </a:ext>
              </a:extLst>
            </p:cNvPr>
            <p:cNvSpPr txBox="1"/>
            <p:nvPr/>
          </p:nvSpPr>
          <p:spPr>
            <a:xfrm>
              <a:off x="2484500" y="1394963"/>
              <a:ext cx="13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9688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Lexical order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9688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408;p39">
              <a:extLst>
                <a:ext uri="{FF2B5EF4-FFF2-40B4-BE49-F238E27FC236}">
                  <a16:creationId xmlns:a16="http://schemas.microsoft.com/office/drawing/2014/main" id="{0ADFE0DF-1BF4-8D55-5D96-7DD79BE18157}"/>
                </a:ext>
              </a:extLst>
            </p:cNvPr>
            <p:cNvSpPr/>
            <p:nvPr/>
          </p:nvSpPr>
          <p:spPr>
            <a:xfrm flipH="1">
              <a:off x="2310175" y="1444025"/>
              <a:ext cx="129000" cy="302100"/>
            </a:xfrm>
            <a:prstGeom prst="leftBrace">
              <a:avLst>
                <a:gd name="adj1" fmla="val 50000"/>
                <a:gd name="adj2" fmla="val 48577"/>
              </a:avLst>
            </a:prstGeom>
            <a:noFill/>
            <a:ln w="9525" cap="flat" cmpd="sng">
              <a:solidFill>
                <a:srgbClr val="0096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87" name="Google Shape;409;p39">
            <a:extLst>
              <a:ext uri="{FF2B5EF4-FFF2-40B4-BE49-F238E27FC236}">
                <a16:creationId xmlns:a16="http://schemas.microsoft.com/office/drawing/2014/main" id="{FD0D5D1F-0014-7FF3-1400-1E13B58A7E6B}"/>
              </a:ext>
            </a:extLst>
          </p:cNvPr>
          <p:cNvCxnSpPr>
            <a:stCxn id="63" idx="2"/>
            <a:endCxn id="70" idx="0"/>
          </p:cNvCxnSpPr>
          <p:nvPr/>
        </p:nvCxnSpPr>
        <p:spPr>
          <a:xfrm rot="16200000" flipH="1">
            <a:off x="5280675" y="3824237"/>
            <a:ext cx="532800" cy="14436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410;p39">
            <a:extLst>
              <a:ext uri="{FF2B5EF4-FFF2-40B4-BE49-F238E27FC236}">
                <a16:creationId xmlns:a16="http://schemas.microsoft.com/office/drawing/2014/main" id="{FEA29FFB-DB8B-174B-95BF-5204CDFE4C6E}"/>
              </a:ext>
            </a:extLst>
          </p:cNvPr>
          <p:cNvCxnSpPr>
            <a:endCxn id="97" idx="1"/>
          </p:cNvCxnSpPr>
          <p:nvPr/>
        </p:nvCxnSpPr>
        <p:spPr>
          <a:xfrm rot="10800000" flipH="1">
            <a:off x="6274625" y="4969012"/>
            <a:ext cx="2086800" cy="283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  <p:grpSp>
        <p:nvGrpSpPr>
          <p:cNvPr id="89" name="Google Shape;412;p39">
            <a:extLst>
              <a:ext uri="{FF2B5EF4-FFF2-40B4-BE49-F238E27FC236}">
                <a16:creationId xmlns:a16="http://schemas.microsoft.com/office/drawing/2014/main" id="{712FF897-4622-DD3E-4AFC-375F7B27AA6A}"/>
              </a:ext>
            </a:extLst>
          </p:cNvPr>
          <p:cNvGrpSpPr/>
          <p:nvPr/>
        </p:nvGrpSpPr>
        <p:grpSpPr>
          <a:xfrm>
            <a:off x="8344325" y="3928487"/>
            <a:ext cx="2073600" cy="1609275"/>
            <a:chOff x="6667925" y="2750850"/>
            <a:chExt cx="2073600" cy="1609275"/>
          </a:xfrm>
        </p:grpSpPr>
        <p:grpSp>
          <p:nvGrpSpPr>
            <p:cNvPr id="90" name="Google Shape;413;p39">
              <a:extLst>
                <a:ext uri="{FF2B5EF4-FFF2-40B4-BE49-F238E27FC236}">
                  <a16:creationId xmlns:a16="http://schemas.microsoft.com/office/drawing/2014/main" id="{0562C67C-5CA8-7EA3-2EEE-2B80EDF7EE94}"/>
                </a:ext>
              </a:extLst>
            </p:cNvPr>
            <p:cNvGrpSpPr/>
            <p:nvPr/>
          </p:nvGrpSpPr>
          <p:grpSpPr>
            <a:xfrm>
              <a:off x="6667925" y="3117825"/>
              <a:ext cx="2073600" cy="1242300"/>
              <a:chOff x="5289275" y="1840750"/>
              <a:chExt cx="2073600" cy="1242300"/>
            </a:xfrm>
          </p:grpSpPr>
          <p:grpSp>
            <p:nvGrpSpPr>
              <p:cNvPr id="92" name="Google Shape;414;p39">
                <a:extLst>
                  <a:ext uri="{FF2B5EF4-FFF2-40B4-BE49-F238E27FC236}">
                    <a16:creationId xmlns:a16="http://schemas.microsoft.com/office/drawing/2014/main" id="{220B5279-BAED-3A5F-9E63-86B33D1312D5}"/>
                  </a:ext>
                </a:extLst>
              </p:cNvPr>
              <p:cNvGrpSpPr/>
              <p:nvPr/>
            </p:nvGrpSpPr>
            <p:grpSpPr>
              <a:xfrm>
                <a:off x="5306375" y="1840750"/>
                <a:ext cx="2056500" cy="1242300"/>
                <a:chOff x="5306375" y="1840750"/>
                <a:chExt cx="2056500" cy="1242300"/>
              </a:xfrm>
            </p:grpSpPr>
            <p:sp>
              <p:nvSpPr>
                <p:cNvPr id="98" name="Google Shape;415;p39">
                  <a:extLst>
                    <a:ext uri="{FF2B5EF4-FFF2-40B4-BE49-F238E27FC236}">
                      <a16:creationId xmlns:a16="http://schemas.microsoft.com/office/drawing/2014/main" id="{FAD5A952-E3BB-CE80-C6AA-8A6A11B6D9B0}"/>
                    </a:ext>
                  </a:extLst>
                </p:cNvPr>
                <p:cNvSpPr/>
                <p:nvPr/>
              </p:nvSpPr>
              <p:spPr>
                <a:xfrm>
                  <a:off x="5310150" y="1840750"/>
                  <a:ext cx="2036100" cy="12423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9" name="Google Shape;416;p39">
                  <a:extLst>
                    <a:ext uri="{FF2B5EF4-FFF2-40B4-BE49-F238E27FC236}">
                      <a16:creationId xmlns:a16="http://schemas.microsoft.com/office/drawing/2014/main" id="{CF591D89-BE94-B47A-7EAC-74EC4383B8A5}"/>
                    </a:ext>
                  </a:extLst>
                </p:cNvPr>
                <p:cNvCxnSpPr/>
                <p:nvPr/>
              </p:nvCxnSpPr>
              <p:spPr>
                <a:xfrm rot="10800000" flipH="1">
                  <a:off x="5306375" y="2094475"/>
                  <a:ext cx="2056500" cy="1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6" name="Google Shape;417;p39">
                <a:extLst>
                  <a:ext uri="{FF2B5EF4-FFF2-40B4-BE49-F238E27FC236}">
                    <a16:creationId xmlns:a16="http://schemas.microsoft.com/office/drawing/2014/main" id="{D02B0546-8F12-A047-8082-ACE971609451}"/>
                  </a:ext>
                </a:extLst>
              </p:cNvPr>
              <p:cNvSpPr/>
              <p:nvPr/>
            </p:nvSpPr>
            <p:spPr>
              <a:xfrm>
                <a:off x="5289275" y="1878613"/>
                <a:ext cx="16740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${size}\0</a:t>
                </a:r>
                <a:endParaRPr kumimoji="0" sz="1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97" name="Google Shape;411;p39">
                <a:extLst>
                  <a:ext uri="{FF2B5EF4-FFF2-40B4-BE49-F238E27FC236}">
                    <a16:creationId xmlns:a16="http://schemas.microsoft.com/office/drawing/2014/main" id="{61BFA952-3124-7FE6-8D6A-3CC6D8EBE0F2}"/>
                  </a:ext>
                </a:extLst>
              </p:cNvPr>
              <p:cNvSpPr/>
              <p:nvPr/>
            </p:nvSpPr>
            <p:spPr>
              <a:xfrm>
                <a:off x="5306375" y="2106900"/>
                <a:ext cx="1977000" cy="8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${a-6 gitoid}\n</a:t>
                </a:r>
                <a:endParaRPr kumimoji="0" sz="1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${a-7 gitoid}\n</a:t>
                </a:r>
                <a:endParaRPr kumimoji="0" sz="1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91" name="Google Shape;418;p39">
              <a:extLst>
                <a:ext uri="{FF2B5EF4-FFF2-40B4-BE49-F238E27FC236}">
                  <a16:creationId xmlns:a16="http://schemas.microsoft.com/office/drawing/2014/main" id="{6E3438CC-2DB6-763E-D70B-BD404F3F9D3B}"/>
                </a:ext>
              </a:extLst>
            </p:cNvPr>
            <p:cNvSpPr txBox="1"/>
            <p:nvPr/>
          </p:nvSpPr>
          <p:spPr>
            <a:xfrm>
              <a:off x="6727475" y="2750850"/>
              <a:ext cx="195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rPr>
                <a:t>Artifact-3’s GitBOM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37;p40">
            <a:extLst>
              <a:ext uri="{FF2B5EF4-FFF2-40B4-BE49-F238E27FC236}">
                <a16:creationId xmlns:a16="http://schemas.microsoft.com/office/drawing/2014/main" id="{CCD1728C-4218-6850-20FB-FE53D168BD9F}"/>
              </a:ext>
            </a:extLst>
          </p:cNvPr>
          <p:cNvGrpSpPr/>
          <p:nvPr/>
        </p:nvGrpSpPr>
        <p:grpSpPr>
          <a:xfrm>
            <a:off x="6241526" y="2269962"/>
            <a:ext cx="4381271" cy="1640550"/>
            <a:chOff x="5408075" y="1099400"/>
            <a:chExt cx="3537848" cy="1640550"/>
          </a:xfrm>
        </p:grpSpPr>
        <p:grpSp>
          <p:nvGrpSpPr>
            <p:cNvPr id="48" name="Google Shape;438;p40">
              <a:extLst>
                <a:ext uri="{FF2B5EF4-FFF2-40B4-BE49-F238E27FC236}">
                  <a16:creationId xmlns:a16="http://schemas.microsoft.com/office/drawing/2014/main" id="{DA4DBFF0-2374-B3FE-4103-44244CB97EC1}"/>
                </a:ext>
              </a:extLst>
            </p:cNvPr>
            <p:cNvGrpSpPr/>
            <p:nvPr/>
          </p:nvGrpSpPr>
          <p:grpSpPr>
            <a:xfrm>
              <a:off x="5408075" y="1497650"/>
              <a:ext cx="3537848" cy="1242300"/>
              <a:chOff x="5289274" y="1840750"/>
              <a:chExt cx="2004901" cy="1242300"/>
            </a:xfrm>
          </p:grpSpPr>
          <p:grpSp>
            <p:nvGrpSpPr>
              <p:cNvPr id="50" name="Google Shape;439;p40">
                <a:extLst>
                  <a:ext uri="{FF2B5EF4-FFF2-40B4-BE49-F238E27FC236}">
                    <a16:creationId xmlns:a16="http://schemas.microsoft.com/office/drawing/2014/main" id="{ECAA5C90-B1D6-9226-E0B7-649A56DAB85A}"/>
                  </a:ext>
                </a:extLst>
              </p:cNvPr>
              <p:cNvGrpSpPr/>
              <p:nvPr/>
            </p:nvGrpSpPr>
            <p:grpSpPr>
              <a:xfrm>
                <a:off x="5306375" y="1840750"/>
                <a:ext cx="1987800" cy="1242300"/>
                <a:chOff x="5306375" y="1840750"/>
                <a:chExt cx="1987800" cy="1242300"/>
              </a:xfrm>
            </p:grpSpPr>
            <p:sp>
              <p:nvSpPr>
                <p:cNvPr id="53" name="Google Shape;440;p40">
                  <a:extLst>
                    <a:ext uri="{FF2B5EF4-FFF2-40B4-BE49-F238E27FC236}">
                      <a16:creationId xmlns:a16="http://schemas.microsoft.com/office/drawing/2014/main" id="{A2BD382C-E36E-94E9-B0AB-E04F5CD6A9C0}"/>
                    </a:ext>
                  </a:extLst>
                </p:cNvPr>
                <p:cNvSpPr/>
                <p:nvPr/>
              </p:nvSpPr>
              <p:spPr>
                <a:xfrm>
                  <a:off x="5310148" y="1840750"/>
                  <a:ext cx="1977000" cy="12423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4" name="Google Shape;441;p40">
                  <a:extLst>
                    <a:ext uri="{FF2B5EF4-FFF2-40B4-BE49-F238E27FC236}">
                      <a16:creationId xmlns:a16="http://schemas.microsoft.com/office/drawing/2014/main" id="{53ACDE91-031A-12F4-156C-032874CA9260}"/>
                    </a:ext>
                  </a:extLst>
                </p:cNvPr>
                <p:cNvCxnSpPr/>
                <p:nvPr/>
              </p:nvCxnSpPr>
              <p:spPr>
                <a:xfrm rot="10800000" flipH="1">
                  <a:off x="5306375" y="2100475"/>
                  <a:ext cx="1987800" cy="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1" name="Google Shape;442;p40">
                <a:extLst>
                  <a:ext uri="{FF2B5EF4-FFF2-40B4-BE49-F238E27FC236}">
                    <a16:creationId xmlns:a16="http://schemas.microsoft.com/office/drawing/2014/main" id="{F1AA13D9-ED9B-E67A-1363-B596734BEF9F}"/>
                  </a:ext>
                </a:extLst>
              </p:cNvPr>
              <p:cNvSpPr/>
              <p:nvPr/>
            </p:nvSpPr>
            <p:spPr>
              <a:xfrm>
                <a:off x="5289274" y="1878625"/>
                <a:ext cx="2004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${size}\0</a:t>
                </a:r>
                <a:endParaRPr kumimoji="0" sz="1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2" name="Google Shape;443;p40">
                <a:extLst>
                  <a:ext uri="{FF2B5EF4-FFF2-40B4-BE49-F238E27FC236}">
                    <a16:creationId xmlns:a16="http://schemas.microsoft.com/office/drawing/2014/main" id="{FB37363A-DD37-3C67-A6DC-458EBDE24867}"/>
                  </a:ext>
                </a:extLst>
              </p:cNvPr>
              <p:cNvSpPr/>
              <p:nvPr/>
            </p:nvSpPr>
            <p:spPr>
              <a:xfrm>
                <a:off x="5306375" y="2106900"/>
                <a:ext cx="1977000" cy="81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${a-2 </a:t>
                </a:r>
                <a:r>
                  <a:rPr kumimoji="0" lang="en" sz="1000" b="1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gitoid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r>
                  <a:rPr kumimoji="0" lang="en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bom</a:t>
                </a:r>
                <a:r>
                  <a:rPr kumimoji="0" lang="en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${a-2’s </a:t>
                </a:r>
                <a:r>
                  <a:rPr kumimoji="0" lang="en" sz="1000" b="1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GitBOM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kumimoji="0" lang="en" sz="1000" b="1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gitoid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}\n</a:t>
                </a:r>
                <a:endParaRPr kumimoji="0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blob</a:t>
                </a:r>
                <a:r>
                  <a:rPr kumimoji="0" lang="en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${a-3 </a:t>
                </a:r>
                <a:r>
                  <a:rPr kumimoji="0" lang="en" sz="1000" b="1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gitoid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r>
                  <a:rPr kumimoji="0" lang="en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bom</a:t>
                </a:r>
                <a:r>
                  <a:rPr kumimoji="0" lang="en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⎵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${a-3’s </a:t>
                </a:r>
                <a:r>
                  <a:rPr kumimoji="0" lang="en" sz="1000" b="1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GitBOM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kumimoji="0" lang="en" sz="1000" b="1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gitoid</a:t>
                </a:r>
                <a:r>
                  <a:rPr kumimoji="0" lang="en" sz="1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/>
                    <a:ea typeface="Courier New"/>
                    <a:cs typeface="Courier New"/>
                    <a:sym typeface="Courier New"/>
                  </a:rPr>
                  <a:t>}\n</a:t>
                </a:r>
                <a:endParaRPr kumimoji="0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49" name="Google Shape;444;p40">
              <a:extLst>
                <a:ext uri="{FF2B5EF4-FFF2-40B4-BE49-F238E27FC236}">
                  <a16:creationId xmlns:a16="http://schemas.microsoft.com/office/drawing/2014/main" id="{41F2EF9C-6EF6-FEAE-B7E2-A991A0FB9CF0}"/>
                </a:ext>
              </a:extLst>
            </p:cNvPr>
            <p:cNvSpPr txBox="1"/>
            <p:nvPr/>
          </p:nvSpPr>
          <p:spPr>
            <a:xfrm>
              <a:off x="6199750" y="1099400"/>
              <a:ext cx="195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cs typeface="Arial"/>
                  <a:sym typeface="Arial"/>
                </a:rPr>
                <a:t>Artifact-1’s GitBOM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55" name="Google Shape;445;p40">
            <a:extLst>
              <a:ext uri="{FF2B5EF4-FFF2-40B4-BE49-F238E27FC236}">
                <a16:creationId xmlns:a16="http://schemas.microsoft.com/office/drawing/2014/main" id="{529D436D-D6EE-70B0-2C5B-27784D1DAAB3}"/>
              </a:ext>
            </a:extLst>
          </p:cNvPr>
          <p:cNvCxnSpPr>
            <a:endCxn id="52" idx="1"/>
          </p:cNvCxnSpPr>
          <p:nvPr/>
        </p:nvCxnSpPr>
        <p:spPr>
          <a:xfrm rot="10800000" flipH="1">
            <a:off x="4827495" y="3341762"/>
            <a:ext cx="1451400" cy="10785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5923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9020</TotalTime>
  <Words>1790</Words>
  <Application>Microsoft Office PowerPoint</Application>
  <PresentationFormat>Widescreen</PresentationFormat>
  <Paragraphs>502</Paragraphs>
  <Slides>35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Courier New</vt:lpstr>
      <vt:lpstr>Montserrat Medium</vt:lpstr>
      <vt:lpstr>Office Theme</vt:lpstr>
      <vt:lpstr>llvm-gitbom Building Software Artifact Dependency Graphs for Vulnerability Detection</vt:lpstr>
      <vt:lpstr>Agenda</vt:lpstr>
      <vt:lpstr>Have you heard of?</vt:lpstr>
      <vt:lpstr>Supply Chain Vulnerabilities: What’s baked in the pie?</vt:lpstr>
      <vt:lpstr>Ingredients: Artifact Dependency Graph</vt:lpstr>
      <vt:lpstr>Artifact Dependency Graph: Generalize</vt:lpstr>
      <vt:lpstr>Artifact Dependency Graph: Artifact Identity</vt:lpstr>
      <vt:lpstr>Artifact Dependency Graph: Inputs</vt:lpstr>
      <vt:lpstr>Artifact Dependency Graph: Inputs</vt:lpstr>
      <vt:lpstr>llvm-gitbom: Operation and Usage</vt:lpstr>
      <vt:lpstr>Why llvm-gitbom?</vt:lpstr>
      <vt:lpstr>GitBOM: Tooling Infrastructure</vt:lpstr>
      <vt:lpstr>Llvm-gitbom: Generate GitBOM data</vt:lpstr>
      <vt:lpstr>llvm-gitbom</vt:lpstr>
      <vt:lpstr>GitBOM document</vt:lpstr>
      <vt:lpstr>GitBOM document (Example)</vt:lpstr>
      <vt:lpstr>Embedding GitBOM identifier</vt:lpstr>
      <vt:lpstr>.note.gitbom</vt:lpstr>
      <vt:lpstr>llvm-gitbom: Benchmarking</vt:lpstr>
      <vt:lpstr>OpenSSL (libcrypto.so, libssl.so)</vt:lpstr>
      <vt:lpstr>Linux Kernel</vt:lpstr>
      <vt:lpstr>llvm-gitbom: Application to CVE Detection</vt:lpstr>
      <vt:lpstr>CVE Detection using GitBOM (PoC)</vt:lpstr>
      <vt:lpstr>PowerPoint Presentation</vt:lpstr>
      <vt:lpstr>How to create an accurate CVE Database</vt:lpstr>
      <vt:lpstr>OpenSSL CVE-info Repository</vt:lpstr>
      <vt:lpstr>Sample Tag info to track CVE commits</vt:lpstr>
      <vt:lpstr>Compilation of CVE info</vt:lpstr>
      <vt:lpstr>PowerPoint Presentation</vt:lpstr>
      <vt:lpstr>OpenSSL: CVE Search </vt:lpstr>
      <vt:lpstr>OpenSSL: CVE Search </vt:lpstr>
      <vt:lpstr>llvm-gitbom: Demo</vt:lpstr>
      <vt:lpstr>PowerPoint Presentation</vt:lpstr>
      <vt:lpstr>Summary and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Llvm-gitbom</dc:title>
  <dc:creator>Bharathi Seshadri (bseshadr)</dc:creator>
  <cp:lastModifiedBy>Bharathi Seshadri (bseshadr)</cp:lastModifiedBy>
  <cp:revision>56</cp:revision>
  <dcterms:created xsi:type="dcterms:W3CDTF">2022-07-05T09:42:11Z</dcterms:created>
  <dcterms:modified xsi:type="dcterms:W3CDTF">2022-11-07T05:36:53Z</dcterms:modified>
</cp:coreProperties>
</file>