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7" r:id="rId6"/>
    <p:sldId id="269" r:id="rId7"/>
    <p:sldId id="270" r:id="rId8"/>
    <p:sldId id="271" r:id="rId9"/>
    <p:sldId id="272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20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4D2E2-2BA2-9CAF-7B4F-99DEA2904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F1FE90-1B53-0692-2D3D-C06CE0B82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525CD-6255-84F1-A88E-6698968C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504-31CD-473C-9F18-18E3ACC35C85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8316AB-8E72-4D1D-C283-12AE9A25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7824A6-D3D6-2D83-532F-1A95A8FC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2C28-09CB-4833-939B-E2B785592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60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0C223-69BC-4B71-6B44-17B7F11B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F4F949-4CB8-B2DA-4E31-0901BFA7C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9F5C6-0124-E37D-3710-B7129DDB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504-31CD-473C-9F18-18E3ACC35C85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A214F-D97C-ABB0-0361-84CED781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96AF2D-C06C-C79A-0D65-1124FCB8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2C28-09CB-4833-939B-E2B785592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7F97A9-4BCC-5767-D4A9-52C04F5AA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14DBAA-C82F-2092-ACBA-E97BCED85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21A3E0-FDDA-F224-90AB-D4FB79A6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504-31CD-473C-9F18-18E3ACC35C85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2B3D5D-A3FC-4FB6-1795-7DCABC2F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63F61D-4257-14C9-626C-E5622F2D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2C28-09CB-4833-939B-E2B785592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20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20983-7D7E-3A56-9DB5-DCA2B5B8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001BC7-4D94-2FB4-6E44-2C09C30B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3F6C0B-A665-E647-51DF-A1D6E24C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504-31CD-473C-9F18-18E3ACC35C85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4D5662-2645-D800-C5F0-C55CD6E0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FFB610-18A5-2652-E024-232E8ACA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2C28-09CB-4833-939B-E2B785592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14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B82AD-1DDE-D34A-8690-7AEA6B00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92B346-F696-BAF6-7305-70A24843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DB13EE-C5EB-81E4-9B25-74AD4F1B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504-31CD-473C-9F18-18E3ACC35C85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D3F02E-837E-FE47-7897-636C500D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CEFC3A-E211-D7EC-22A6-3284433A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2C28-09CB-4833-939B-E2B785592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22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31002-CDC6-E33E-C865-0CE5E0DD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1A5A20-941D-1098-755B-8BBEF85F1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1184BB-B75F-9C35-BE27-C29EDE065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68A1D3-0B91-6361-674B-D71BD009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504-31CD-473C-9F18-18E3ACC35C85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351441-D825-AE1C-9087-6E3498B0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702E9E-6BA5-DA7A-DB0E-A8AA0B4F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2C28-09CB-4833-939B-E2B785592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87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37F81-7ED8-A3DC-42DF-D60F5EC8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2173D4-80EE-936C-5CC7-B560297AF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CD178A-C666-EA73-AE55-72CF50710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404ADF-A628-AC8B-44FF-3D9DE5C65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74473E1-6EF8-011A-DD2A-68882DDF1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035034-A433-02E6-E420-03E8793B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504-31CD-473C-9F18-18E3ACC35C85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86746B8-ED0A-5D47-20C1-A9586ABE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32A2DEB-7ADA-724C-2FA5-8F86546F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2C28-09CB-4833-939B-E2B785592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02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C07B8-510B-04B8-8D94-DC94491C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609194-96C7-233F-32AE-C5C7C8D7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504-31CD-473C-9F18-18E3ACC35C85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53A7B0-6DC1-C060-9CAF-C6C388F2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0ADAE0-6B3B-75AA-BA15-3C079BF7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2C28-09CB-4833-939B-E2B785592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3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EC8E85-D19F-274E-D170-FEA1020D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504-31CD-473C-9F18-18E3ACC35C85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5C697B-EB35-6813-4A82-08348466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E4D5C0-2F83-9314-455C-9A3B904C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2C28-09CB-4833-939B-E2B785592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99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919E1-1F3F-A62D-FE6A-84D0A34D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06B535-74E4-9093-A236-AFECB65D9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91B265-8FBF-4C20-F107-51B17E43F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0BDBE7-E74A-04A8-E9A7-07D63617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504-31CD-473C-9F18-18E3ACC35C85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7CE2F1-A917-0B96-3A2F-E85518B8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9A0440-BCC5-9D81-9EF1-5AA996E7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2C28-09CB-4833-939B-E2B785592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22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FF0AE-459E-3FF3-C643-599D2850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722ECA-1D9E-9835-48F6-7D99253D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7B66FD-F3FC-2A4B-CA55-23EEDA17D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ABEAD2-3D66-84A4-44D3-9991C94E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B504-31CD-473C-9F18-18E3ACC35C85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2125C6-9473-8A5D-ACC5-AC166507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BEABE6-2A53-41FA-C10B-5D1B60CC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A2C28-09CB-4833-939B-E2B785592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27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1CC0DF4-FA1B-CCD0-C491-B36D5FD2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19AFC8-BA2B-D5A2-6717-7B9F6DC2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BA2FDC-58A0-2050-2915-D4391867B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2B504-31CD-473C-9F18-18E3ACC35C85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33B2B7-249E-1400-AFAA-4EF687B6C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C7098D-8451-3C18-A1AC-DF282014C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2C28-09CB-4833-939B-E2B785592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58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0610CB94-273E-1E6E-B3E0-5C1E0CBDF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9280"/>
            <a:ext cx="9144000" cy="69141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廖昱凱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2CD13B-332B-7D4E-4A60-248A12F6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5" y="1948720"/>
            <a:ext cx="11422069" cy="201958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E4AC96-DB05-C86D-C8C5-29439675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FD0-9458-4930-A597-DC5EC139C7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27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AF620-48C1-F112-9CBF-38455855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43" y="142514"/>
            <a:ext cx="6204788" cy="1133812"/>
          </a:xfrm>
        </p:spPr>
        <p:txBody>
          <a:bodyPr/>
          <a:lstStyle/>
          <a:p>
            <a:pPr algn="l"/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Results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53B267-5F37-A1AF-47F3-00C3A534E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85" y="1230914"/>
            <a:ext cx="6098429" cy="472860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B82B523-FAFA-E818-9D38-75CA58A44FEA}"/>
              </a:ext>
            </a:extLst>
          </p:cNvPr>
          <p:cNvSpPr txBox="1"/>
          <p:nvPr/>
        </p:nvSpPr>
        <p:spPr>
          <a:xfrm>
            <a:off x="2585120" y="3062292"/>
            <a:ext cx="461665" cy="106584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altLang="zh-TW" dirty="0"/>
              <a:t>True label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A90DAA-D5DD-8ACA-9B7A-17A50C7A6B36}"/>
              </a:ext>
            </a:extLst>
          </p:cNvPr>
          <p:cNvSpPr txBox="1"/>
          <p:nvPr/>
        </p:nvSpPr>
        <p:spPr>
          <a:xfrm>
            <a:off x="5301615" y="5959518"/>
            <a:ext cx="158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Predicted label</a:t>
            </a:r>
            <a:endParaRPr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36B82B-8341-A342-7E59-80AB725C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FD0-9458-4930-A597-DC5EC139C7B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48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9C9DA-348F-6591-DC77-CACAFC8F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92636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Features + XGBOOST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E694E5-8863-CA15-61E6-3283E85F2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8540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DenseNet121 Extract features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(15478, 1024)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XGBClassifier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max_depth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50,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n_estimators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500)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accuracy of CNN Features + XGBOOST is: 0.98755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0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AF620-48C1-F112-9CBF-38455855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43" y="142514"/>
            <a:ext cx="6204788" cy="1133812"/>
          </a:xfrm>
        </p:spPr>
        <p:txBody>
          <a:bodyPr/>
          <a:lstStyle/>
          <a:p>
            <a:pPr algn="l"/>
            <a:r>
              <a:rPr lang="en-US" altLang="zh-TW" b="0" i="0" dirty="0">
                <a:solidFill>
                  <a:srgbClr val="000000"/>
                </a:solidFill>
                <a:effectLst/>
                <a:latin typeface="Inter"/>
              </a:rPr>
              <a:t>Final Results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F8C8DD8-6A41-3B5E-0167-6E90DAB4C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48082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83D9FD3-BB9A-D9B9-C4D5-FE71B0BF935E}"/>
              </a:ext>
            </a:extLst>
          </p:cNvPr>
          <p:cNvSpPr txBox="1"/>
          <p:nvPr/>
        </p:nvSpPr>
        <p:spPr>
          <a:xfrm>
            <a:off x="2444115" y="6252210"/>
            <a:ext cx="730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The score is the average of the individual AUCs of each predicted column.</a:t>
            </a:r>
            <a:endParaRPr lang="zh-TW" altLang="en-US" dirty="0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43B2E983-AEEE-4C12-01C5-D8F509FB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FD0-9458-4930-A597-DC5EC139C7B6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21728E04-4601-2041-8EB3-AA53FCCE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73" y="1276326"/>
            <a:ext cx="11364911" cy="1200318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E2A39AFC-1694-B1F1-27B3-5A77EFC69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78" y="2476083"/>
            <a:ext cx="11326806" cy="685896"/>
          </a:xfrm>
          <a:prstGeom prst="rect">
            <a:avLst/>
          </a:prstGeom>
        </p:spPr>
      </p:pic>
      <p:sp>
        <p:nvSpPr>
          <p:cNvPr id="37" name="箭號: 向左 36">
            <a:extLst>
              <a:ext uri="{FF2B5EF4-FFF2-40B4-BE49-F238E27FC236}">
                <a16:creationId xmlns:a16="http://schemas.microsoft.com/office/drawing/2014/main" id="{33B0190A-8094-9521-7BEC-4092B2866007}"/>
              </a:ext>
            </a:extLst>
          </p:cNvPr>
          <p:cNvSpPr/>
          <p:nvPr/>
        </p:nvSpPr>
        <p:spPr>
          <a:xfrm>
            <a:off x="3177540" y="2029556"/>
            <a:ext cx="622935" cy="34238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向左 37">
            <a:extLst>
              <a:ext uri="{FF2B5EF4-FFF2-40B4-BE49-F238E27FC236}">
                <a16:creationId xmlns:a16="http://schemas.microsoft.com/office/drawing/2014/main" id="{F43A089E-6F59-EF73-1C33-BA90FE4C1CA2}"/>
              </a:ext>
            </a:extLst>
          </p:cNvPr>
          <p:cNvSpPr/>
          <p:nvPr/>
        </p:nvSpPr>
        <p:spPr>
          <a:xfrm>
            <a:off x="3177540" y="2714330"/>
            <a:ext cx="622935" cy="34238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44A3E16-D137-B4E7-8AA6-4E21512932A4}"/>
              </a:ext>
            </a:extLst>
          </p:cNvPr>
          <p:cNvSpPr txBox="1"/>
          <p:nvPr/>
        </p:nvSpPr>
        <p:spPr>
          <a:xfrm>
            <a:off x="3926205" y="202955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DenseNet121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XGBOOST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83FE7C4-0ECA-2A9A-CD1A-C45C657848E7}"/>
              </a:ext>
            </a:extLst>
          </p:cNvPr>
          <p:cNvSpPr txBox="1"/>
          <p:nvPr/>
        </p:nvSpPr>
        <p:spPr>
          <a:xfrm>
            <a:off x="3926205" y="271433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DenseNet121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56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DE100-C4B2-0F5B-C796-3044C760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the competition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7772C7-D775-6C7D-7F9E-E1954EB6D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520"/>
            <a:ext cx="10515600" cy="487235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competition will distinguish between leaves which are healthy, those which are infected with apple rust, those that have apple scab, and those with more than one disease.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score is the average of the individual AUCs of each predicted column.</a:t>
            </a:r>
          </a:p>
          <a:p>
            <a:pPr>
              <a:lnSpc>
                <a:spcPct val="200000"/>
              </a:lnSpc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002F2D-2744-A2B3-1A4E-D754B5D9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FD0-9458-4930-A597-DC5EC139C7B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346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A0F87-6991-A4E8-ECFA-01AC529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1ECB8-CD60-5D48-6E13-9B29D980A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056"/>
            <a:ext cx="9980296" cy="5167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Train.csv(1821*5)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foreign key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Combinations: whether infected with two or more diseases(0 or 1)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Healthy: whether healthy(0 or 1)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Rust: whether infected with apple rust(0 or 1)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Scab: whether infected with apple scab(0 or 1)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Images: a folder containing the train and test images, in jpg format(train:1821, test:1821).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2B5BE1-D430-9999-D616-3F39AA3D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FD0-9458-4930-A597-DC5EC139C7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99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AF620-48C1-F112-9CBF-38455855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308051"/>
            <a:ext cx="7702118" cy="1325563"/>
          </a:xfrm>
        </p:spPr>
        <p:txBody>
          <a:bodyPr/>
          <a:lstStyle/>
          <a:p>
            <a:r>
              <a:rPr lang="en-US" altLang="zh-TW" b="1" dirty="0"/>
              <a:t>Images Data Augmentation</a:t>
            </a:r>
            <a:endParaRPr lang="zh-TW" altLang="en-US" b="1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983CCC-8BE5-9F08-0DBC-95161949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530" y="1530744"/>
            <a:ext cx="8576939" cy="52243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/>
              <a:t>tf.keras.preprocessing.image.ImageDataGenerator</a:t>
            </a:r>
            <a:r>
              <a:rPr lang="en-US" altLang="zh-TW" dirty="0"/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rotation_range</a:t>
            </a:r>
            <a:r>
              <a:rPr lang="en-US" altLang="zh-TW" dirty="0"/>
              <a:t> = 0.35,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zoom_range</a:t>
            </a:r>
            <a:r>
              <a:rPr lang="en-US" altLang="zh-TW" dirty="0"/>
              <a:t> = 0.2,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horizontal_flip</a:t>
            </a:r>
            <a:r>
              <a:rPr lang="en-US" altLang="zh-TW" dirty="0"/>
              <a:t> = True,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vertical_flip</a:t>
            </a:r>
            <a:r>
              <a:rPr lang="en-US" altLang="zh-TW" dirty="0"/>
              <a:t> = True,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shear_range</a:t>
            </a:r>
            <a:r>
              <a:rPr lang="en-US" altLang="zh-TW" dirty="0"/>
              <a:t> = 0.2,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width_shift_range</a:t>
            </a:r>
            <a:r>
              <a:rPr lang="en-US" altLang="zh-TW" dirty="0"/>
              <a:t> = 0.15,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height_shift_range</a:t>
            </a:r>
            <a:r>
              <a:rPr lang="en-US" altLang="zh-TW" dirty="0"/>
              <a:t> = 0.15,)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02C0F5C-3DC7-BC15-4045-83995CF7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FD0-9458-4930-A597-DC5EC139C7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72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AF620-48C1-F112-9CBF-38455855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308051"/>
            <a:ext cx="7462088" cy="1325563"/>
          </a:xfrm>
        </p:spPr>
        <p:txBody>
          <a:bodyPr/>
          <a:lstStyle/>
          <a:p>
            <a:r>
              <a:rPr lang="en-US" altLang="zh-TW" b="1" dirty="0"/>
              <a:t>Images Data Augmentation</a:t>
            </a:r>
            <a:endParaRPr lang="zh-TW" altLang="en-US" b="1" dirty="0"/>
          </a:p>
        </p:txBody>
      </p:sp>
      <p:pic>
        <p:nvPicPr>
          <p:cNvPr id="7" name="內容版面配置區 6" descr="一張含有 螢幕擷取畫面, 鮮豔, 綠色 的圖片&#10;&#10;自動產生的描述">
            <a:extLst>
              <a:ext uri="{FF2B5EF4-FFF2-40B4-BE49-F238E27FC236}">
                <a16:creationId xmlns:a16="http://schemas.microsoft.com/office/drawing/2014/main" id="{69116E4B-606B-7CF8-895A-2D3C59B1A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04" y="1325004"/>
            <a:ext cx="7190392" cy="4793595"/>
          </a:xfr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DA6810F4-616A-C69A-29A3-4A81438645DE}"/>
              </a:ext>
            </a:extLst>
          </p:cNvPr>
          <p:cNvSpPr/>
          <p:nvPr/>
        </p:nvSpPr>
        <p:spPr>
          <a:xfrm>
            <a:off x="2991775" y="1540858"/>
            <a:ext cx="6303145" cy="22194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731AC73-1B4F-F62A-F779-43222EACAA32}"/>
              </a:ext>
            </a:extLst>
          </p:cNvPr>
          <p:cNvSpPr/>
          <p:nvPr/>
        </p:nvSpPr>
        <p:spPr>
          <a:xfrm>
            <a:off x="2991775" y="3760275"/>
            <a:ext cx="6303145" cy="22194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27AF456-290D-BFF5-9219-68C88A41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FD0-9458-4930-A597-DC5EC139C7B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96F446-EC46-2ABB-6B08-1EC3183DE995}"/>
              </a:ext>
            </a:extLst>
          </p:cNvPr>
          <p:cNvSpPr txBox="1"/>
          <p:nvPr/>
        </p:nvSpPr>
        <p:spPr>
          <a:xfrm>
            <a:off x="4430077" y="6246495"/>
            <a:ext cx="33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Train.shape</a:t>
            </a:r>
            <a:r>
              <a:rPr lang="en-US" altLang="zh-TW" dirty="0"/>
              <a:t> = (18210, 100, 100, 3)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17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AF620-48C1-F112-9CBF-38455855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409513"/>
            <a:ext cx="7822133" cy="1325563"/>
          </a:xfrm>
        </p:spPr>
        <p:txBody>
          <a:bodyPr/>
          <a:lstStyle/>
          <a:p>
            <a:r>
              <a:rPr lang="en-US" altLang="zh-TW" b="1" dirty="0"/>
              <a:t>Preprocessing Dataset Images</a:t>
            </a:r>
            <a:endParaRPr lang="zh-TW" altLang="en-US" b="1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9EA716-3DCF-7D70-45D8-1A9A917A4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TW" dirty="0"/>
              <a:t>Split data (test size = 0.15):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x_train.shape</a:t>
            </a:r>
            <a:r>
              <a:rPr lang="en-US" altLang="zh-TW" dirty="0"/>
              <a:t> = (15478, 100, 100, 3)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x_test.shape</a:t>
            </a:r>
            <a:r>
              <a:rPr lang="en-US" altLang="zh-TW" dirty="0"/>
              <a:t> = (2732, 100, 100, 3)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y_train.shape</a:t>
            </a:r>
            <a:r>
              <a:rPr lang="en-US" altLang="zh-TW" dirty="0"/>
              <a:t> = (15478, 4)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TW" dirty="0"/>
              <a:t>		</a:t>
            </a:r>
            <a:r>
              <a:rPr lang="en-US" altLang="zh-TW" dirty="0" err="1"/>
              <a:t>y_test.shape</a:t>
            </a:r>
            <a:r>
              <a:rPr lang="en-US" altLang="zh-TW" dirty="0"/>
              <a:t> = (2732, 4)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F88D14F-4308-4030-990A-F93C1B85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FD0-9458-4930-A597-DC5EC139C7B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861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AF620-48C1-F112-9CBF-38455855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308051"/>
            <a:ext cx="6527005" cy="1325563"/>
          </a:xfrm>
        </p:spPr>
        <p:txBody>
          <a:bodyPr/>
          <a:lstStyle/>
          <a:p>
            <a:pPr algn="l"/>
            <a:r>
              <a:rPr lang="en-US" altLang="zh-TW" b="0" i="0" dirty="0">
                <a:solidFill>
                  <a:srgbClr val="000000"/>
                </a:solidFill>
                <a:effectLst/>
                <a:latin typeface="Inter"/>
              </a:rPr>
              <a:t>Build Model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106C21-0A2B-60CF-14E6-C78421275424}"/>
              </a:ext>
            </a:extLst>
          </p:cNvPr>
          <p:cNvSpPr txBox="1"/>
          <p:nvPr/>
        </p:nvSpPr>
        <p:spPr>
          <a:xfrm>
            <a:off x="1486852" y="1754505"/>
            <a:ext cx="91373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/>
              <a:t>Transformer learning: DenseNet121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981E95D-228A-90E4-3171-FBB4346A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318" y="2647057"/>
            <a:ext cx="7411484" cy="327705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FB4BEA-2A54-1CF7-E6C4-B7B21B36B0CE}"/>
              </a:ext>
            </a:extLst>
          </p:cNvPr>
          <p:cNvSpPr txBox="1"/>
          <p:nvPr/>
        </p:nvSpPr>
        <p:spPr>
          <a:xfrm>
            <a:off x="10864651" y="3147408"/>
            <a:ext cx="114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Rate = 0.5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918764-DBFA-196F-BB02-785823EA91F4}"/>
              </a:ext>
            </a:extLst>
          </p:cNvPr>
          <p:cNvSpPr txBox="1"/>
          <p:nvPr/>
        </p:nvSpPr>
        <p:spPr>
          <a:xfrm>
            <a:off x="9268287" y="4872739"/>
            <a:ext cx="95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09E9DA6-E946-3CA6-FED2-0B4365A9593B}"/>
              </a:ext>
            </a:extLst>
          </p:cNvPr>
          <p:cNvSpPr txBox="1"/>
          <p:nvPr/>
        </p:nvSpPr>
        <p:spPr>
          <a:xfrm>
            <a:off x="9268285" y="4218095"/>
            <a:ext cx="95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10AABE9-498D-134B-4E8D-04172EF1B3B1}"/>
              </a:ext>
            </a:extLst>
          </p:cNvPr>
          <p:cNvSpPr txBox="1"/>
          <p:nvPr/>
        </p:nvSpPr>
        <p:spPr>
          <a:xfrm>
            <a:off x="9268285" y="5551225"/>
            <a:ext cx="95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softmax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BCF7DD6-EE02-4E6F-B889-F75C95B4E772}"/>
              </a:ext>
            </a:extLst>
          </p:cNvPr>
          <p:cNvCxnSpPr/>
          <p:nvPr/>
        </p:nvCxnSpPr>
        <p:spPr>
          <a:xfrm flipH="1">
            <a:off x="8362762" y="3802609"/>
            <a:ext cx="77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9388C5C-EA75-4FA9-1871-31139C6E31B0}"/>
              </a:ext>
            </a:extLst>
          </p:cNvPr>
          <p:cNvCxnSpPr/>
          <p:nvPr/>
        </p:nvCxnSpPr>
        <p:spPr>
          <a:xfrm flipH="1">
            <a:off x="8362762" y="4398666"/>
            <a:ext cx="77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FBC28C8-87D9-0EBE-4B87-E1AC50C5AA14}"/>
              </a:ext>
            </a:extLst>
          </p:cNvPr>
          <p:cNvCxnSpPr/>
          <p:nvPr/>
        </p:nvCxnSpPr>
        <p:spPr>
          <a:xfrm flipH="1">
            <a:off x="8362763" y="5057405"/>
            <a:ext cx="77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483596F-DF8D-D1AE-78AE-1CAF1F26C459}"/>
              </a:ext>
            </a:extLst>
          </p:cNvPr>
          <p:cNvCxnSpPr/>
          <p:nvPr/>
        </p:nvCxnSpPr>
        <p:spPr>
          <a:xfrm flipH="1">
            <a:off x="8362763" y="5735891"/>
            <a:ext cx="77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A78F2E3-967F-2507-46E2-FF23CB7D2460}"/>
              </a:ext>
            </a:extLst>
          </p:cNvPr>
          <p:cNvSpPr txBox="1"/>
          <p:nvPr/>
        </p:nvSpPr>
        <p:spPr>
          <a:xfrm>
            <a:off x="1486852" y="6233883"/>
            <a:ext cx="6733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err="1"/>
              <a:t>Optimizer:Adam</a:t>
            </a:r>
            <a:r>
              <a:rPr lang="en-US" altLang="zh-TW" sz="2200" dirty="0"/>
              <a:t>, loss: categorical </a:t>
            </a:r>
            <a:r>
              <a:rPr lang="en-US" altLang="zh-TW" sz="2200" dirty="0" err="1"/>
              <a:t>crossentropy</a:t>
            </a:r>
            <a:endParaRPr lang="zh-TW" altLang="en-US" sz="2200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E8AFF0C-D004-32B0-B1CB-9ADE2F2CF078}"/>
              </a:ext>
            </a:extLst>
          </p:cNvPr>
          <p:cNvCxnSpPr/>
          <p:nvPr/>
        </p:nvCxnSpPr>
        <p:spPr>
          <a:xfrm flipH="1">
            <a:off x="10098217" y="3332074"/>
            <a:ext cx="77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FB6B804-688B-46D7-AA31-1490897A1B78}"/>
              </a:ext>
            </a:extLst>
          </p:cNvPr>
          <p:cNvCxnSpPr/>
          <p:nvPr/>
        </p:nvCxnSpPr>
        <p:spPr>
          <a:xfrm flipH="1">
            <a:off x="10098217" y="4130269"/>
            <a:ext cx="77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CECC1FF-1617-3B50-8CC6-6B717EF6AD81}"/>
              </a:ext>
            </a:extLst>
          </p:cNvPr>
          <p:cNvCxnSpPr/>
          <p:nvPr/>
        </p:nvCxnSpPr>
        <p:spPr>
          <a:xfrm flipH="1">
            <a:off x="10098217" y="4757014"/>
            <a:ext cx="77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1487B9B-AD8A-1F8D-C62D-786EC7019982}"/>
              </a:ext>
            </a:extLst>
          </p:cNvPr>
          <p:cNvCxnSpPr/>
          <p:nvPr/>
        </p:nvCxnSpPr>
        <p:spPr>
          <a:xfrm flipH="1">
            <a:off x="10098217" y="5429479"/>
            <a:ext cx="77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D2A73AC-08EF-4042-1015-EF3BE4ED3D1C}"/>
              </a:ext>
            </a:extLst>
          </p:cNvPr>
          <p:cNvSpPr txBox="1"/>
          <p:nvPr/>
        </p:nvSpPr>
        <p:spPr>
          <a:xfrm>
            <a:off x="9268284" y="3616672"/>
            <a:ext cx="95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sigmoid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FF7B211-F437-7995-A657-A66012D8F480}"/>
              </a:ext>
            </a:extLst>
          </p:cNvPr>
          <p:cNvSpPr txBox="1"/>
          <p:nvPr/>
        </p:nvSpPr>
        <p:spPr>
          <a:xfrm>
            <a:off x="10864648" y="4604616"/>
            <a:ext cx="114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Rate = 0.3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26AB72D-F65D-9A79-2004-191FD36ECF46}"/>
              </a:ext>
            </a:extLst>
          </p:cNvPr>
          <p:cNvSpPr txBox="1"/>
          <p:nvPr/>
        </p:nvSpPr>
        <p:spPr>
          <a:xfrm>
            <a:off x="10864649" y="3955009"/>
            <a:ext cx="114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Rate = 0.3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5D8C907-0F13-7318-F199-7A2670BF6BEE}"/>
              </a:ext>
            </a:extLst>
          </p:cNvPr>
          <p:cNvSpPr txBox="1"/>
          <p:nvPr/>
        </p:nvSpPr>
        <p:spPr>
          <a:xfrm>
            <a:off x="10864647" y="5250646"/>
            <a:ext cx="114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Rate = 0.3</a:t>
            </a:r>
            <a:endParaRPr lang="zh-TW" altLang="en-US" dirty="0"/>
          </a:p>
        </p:txBody>
      </p:sp>
      <p:sp>
        <p:nvSpPr>
          <p:cNvPr id="34" name="投影片編號版面配置區 33">
            <a:extLst>
              <a:ext uri="{FF2B5EF4-FFF2-40B4-BE49-F238E27FC236}">
                <a16:creationId xmlns:a16="http://schemas.microsoft.com/office/drawing/2014/main" id="{51F998AB-78E3-9A01-7181-1AD1CE66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FD0-9458-4930-A597-DC5EC139C7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70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AF620-48C1-F112-9CBF-38455855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308051"/>
            <a:ext cx="6527005" cy="1325563"/>
          </a:xfrm>
        </p:spPr>
        <p:txBody>
          <a:bodyPr/>
          <a:lstStyle/>
          <a:p>
            <a:pPr algn="l"/>
            <a:r>
              <a:rPr lang="en-US" altLang="zh-TW" dirty="0">
                <a:solidFill>
                  <a:srgbClr val="000000"/>
                </a:solidFill>
                <a:latin typeface="Inter"/>
              </a:rPr>
              <a:t>Train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Inter"/>
              </a:rPr>
              <a:t> Model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106C21-0A2B-60CF-14E6-C78421275424}"/>
              </a:ext>
            </a:extLst>
          </p:cNvPr>
          <p:cNvSpPr txBox="1"/>
          <p:nvPr/>
        </p:nvSpPr>
        <p:spPr>
          <a:xfrm>
            <a:off x="1527333" y="1967569"/>
            <a:ext cx="91373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 err="1"/>
              <a:t>Model.fit</a:t>
            </a:r>
            <a:r>
              <a:rPr lang="en-US" altLang="zh-TW" sz="2200" dirty="0"/>
              <a:t>(epochs = 30,</a:t>
            </a:r>
          </a:p>
          <a:p>
            <a:pPr lvl="3">
              <a:lnSpc>
                <a:spcPct val="200000"/>
              </a:lnSpc>
            </a:pPr>
            <a:r>
              <a:rPr lang="en-US" altLang="zh-TW" sz="2200" dirty="0"/>
              <a:t> </a:t>
            </a:r>
            <a:r>
              <a:rPr lang="en-US" altLang="zh-TW" sz="2200" dirty="0" err="1"/>
              <a:t>batch_size</a:t>
            </a:r>
            <a:r>
              <a:rPr lang="en-US" altLang="zh-TW" sz="2200" dirty="0"/>
              <a:t> = 32,</a:t>
            </a:r>
          </a:p>
          <a:p>
            <a:pPr lvl="3">
              <a:lnSpc>
                <a:spcPct val="200000"/>
              </a:lnSpc>
            </a:pPr>
            <a:r>
              <a:rPr lang="en-US" altLang="zh-TW" sz="2200" dirty="0"/>
              <a:t> </a:t>
            </a:r>
            <a:r>
              <a:rPr lang="en-US" altLang="zh-TW" sz="2200" dirty="0" err="1"/>
              <a:t>ReduceLROnPlateau</a:t>
            </a:r>
            <a:r>
              <a:rPr lang="en-US" altLang="zh-TW" sz="2200" dirty="0"/>
              <a:t>(monitor = loss, factor = 0.1),</a:t>
            </a:r>
          </a:p>
          <a:p>
            <a:pPr lvl="3">
              <a:lnSpc>
                <a:spcPct val="200000"/>
              </a:lnSpc>
            </a:pPr>
            <a:r>
              <a:rPr lang="en-US" altLang="zh-TW" sz="2200" dirty="0"/>
              <a:t> </a:t>
            </a:r>
            <a:r>
              <a:rPr lang="en-US" altLang="zh-TW" sz="2200" dirty="0" err="1"/>
              <a:t>EarlyStopping</a:t>
            </a:r>
            <a:r>
              <a:rPr lang="en-US" altLang="zh-TW" sz="2200" dirty="0"/>
              <a:t>(monitor = loss, patience = 3))</a:t>
            </a:r>
          </a:p>
          <a:p>
            <a:pPr lvl="3"/>
            <a:endParaRPr lang="en-US" altLang="zh-TW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FE1A75-8836-DE83-CA43-85C31F6F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FD0-9458-4930-A597-DC5EC139C7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07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AF620-48C1-F112-9CBF-384558558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308051"/>
            <a:ext cx="6527005" cy="1325563"/>
          </a:xfrm>
        </p:spPr>
        <p:txBody>
          <a:bodyPr/>
          <a:lstStyle/>
          <a:p>
            <a:pPr algn="l"/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Results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E8D5F8-17C2-74CE-271E-F825AFF3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975"/>
            <a:ext cx="12192000" cy="3868879"/>
          </a:xfrm>
          <a:prstGeom prst="rect">
            <a:avLst/>
          </a:prstGeom>
        </p:spPr>
      </p:pic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A75C628D-AB6F-8F90-5CE1-8D1FE69DC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42707"/>
              </p:ext>
            </p:extLst>
          </p:nvPr>
        </p:nvGraphicFramePr>
        <p:xfrm>
          <a:off x="2032000" y="561467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366660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339013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1405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40693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6034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Precision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recall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F1-score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3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0.0669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0.9876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0.9876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0.9876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0.9876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15853"/>
                  </a:ext>
                </a:extLst>
              </a:tr>
            </a:tbl>
          </a:graphicData>
        </a:graphic>
      </p:graphicFrame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7F0D3CAB-70CD-66A7-2309-6A7F8733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1FD0-9458-4930-A597-DC5EC139C7B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07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5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447</Words>
  <Application>Microsoft Office PowerPoint</Application>
  <PresentationFormat>寬螢幕</PresentationFormat>
  <Paragraphs>82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Inter</vt:lpstr>
      <vt:lpstr>標楷體</vt:lpstr>
      <vt:lpstr>Arial</vt:lpstr>
      <vt:lpstr>Times New Roman</vt:lpstr>
      <vt:lpstr>Wingdings</vt:lpstr>
      <vt:lpstr>Office 佈景主題</vt:lpstr>
      <vt:lpstr>PowerPoint 簡報</vt:lpstr>
      <vt:lpstr>Goal of the competition</vt:lpstr>
      <vt:lpstr>Dataset Description</vt:lpstr>
      <vt:lpstr>Images Data Augmentation</vt:lpstr>
      <vt:lpstr>Images Data Augmentation</vt:lpstr>
      <vt:lpstr>Preprocessing Dataset Images</vt:lpstr>
      <vt:lpstr>Build Model</vt:lpstr>
      <vt:lpstr>Train Model</vt:lpstr>
      <vt:lpstr>Final Results</vt:lpstr>
      <vt:lpstr>Final Results</vt:lpstr>
      <vt:lpstr>CNN Features + XGBOOST</vt:lpstr>
      <vt:lpstr>Final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廖昱凱</dc:creator>
  <cp:lastModifiedBy>廖昱凱</cp:lastModifiedBy>
  <cp:revision>2</cp:revision>
  <dcterms:created xsi:type="dcterms:W3CDTF">2023-05-31T11:25:40Z</dcterms:created>
  <dcterms:modified xsi:type="dcterms:W3CDTF">2023-05-31T13:06:09Z</dcterms:modified>
</cp:coreProperties>
</file>