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1" r:id="rId4"/>
    <p:sldId id="272" r:id="rId5"/>
    <p:sldId id="263" r:id="rId6"/>
    <p:sldId id="265" r:id="rId7"/>
    <p:sldId id="266" r:id="rId8"/>
    <p:sldId id="268" r:id="rId9"/>
    <p:sldId id="273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7" r:id="rId19"/>
    <p:sldId id="288" r:id="rId20"/>
    <p:sldId id="285" r:id="rId21"/>
    <p:sldId id="286" r:id="rId22"/>
    <p:sldId id="28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A018A1-EAD8-489F-A3C9-9DDB782804B5}" type="datetimeFigureOut">
              <a:rPr lang="zh-TW" altLang="en-US" smtClean="0"/>
              <a:pPr/>
              <a:t>2022/12/29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103551C-A72C-476C-ACD5-F36C76916E8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16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4F6A63-C3B5-644F-67CD-88ABD3718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ABC63F-8C00-97DA-4AF6-7B572E3E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939BB-15B6-0EA6-BFB5-8DEA18CE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AC9B89-5D9E-6EB0-3AE8-B016982C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40446-3329-8182-3B89-A813929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FAFA6-E3BA-38E4-5323-62B706E4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2FEEE2-B888-6FA3-212F-9AC8773A9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118EC-BC4C-4739-38B5-1AED0FC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05DFB-B443-D520-2687-84B95495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F348E-896A-BEDD-CAD2-23DF4A9E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4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E504-CA2E-CAF1-A22D-16A37597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6EB5B1-459E-3B36-CB09-E7E853897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2CE5CB-5290-55C7-C2C6-4E0832B9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B2AF1-34EA-16DA-0F83-8F2405B5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E93B1B-F1BD-1E91-91F8-02F3E762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24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1D9FE-9049-BCEF-5319-2023B2C2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9B6D5-0A51-AAC9-8C05-FF35B9F8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AA42B-DE79-AAEC-143B-B0F6FF8E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8F5D70-A941-BC19-D73F-23BBEEEAF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3C2413-CE17-5218-A844-B8B0605A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5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69967-4F0B-28F9-0AC2-AF01DA32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CA417B-6FFC-CB6F-7617-A71CAAFB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C3B39-44E0-61A2-D2FD-5539F8ED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97B25-13F3-36A4-6D62-52190FC2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C2C685-CD6E-B87F-E6B2-1594125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68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45B13-B6A8-C6F0-02E6-9D83D352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042F6E-9888-DCE7-51F8-7FAD0D3B7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17B6C4-439C-4512-2E82-0AB0A91A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D22956-F7BF-56AE-BD3B-7FCCF3EF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D19470-B908-C20A-C586-A3F8AE39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1BD8BC-32E5-8FC7-462B-018C455C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4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48A77-98A3-030A-9374-4F72365D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B3C8DB-7254-3937-6A76-5346BAF0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B1F3BF-408A-2397-EA4F-371AD4D02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637ABD-0C0A-7620-B408-4B6A7CEC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5CB9E3-4235-5259-E6DC-71E20FA5D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0B2D3E-88F9-BA58-6EEA-E051431E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F540AE-0404-7952-610A-E05CBF0D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4713E4-EAE6-479A-1491-71B86968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8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77DD9-F9AD-8D85-1BB1-B9C0EFE9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519260-EFAB-652D-6C0C-3E3BA4C0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41B499-14E1-03C1-5E96-558DBD65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248AF7-F8AD-4422-3D69-E24B27CE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5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6F6C32-B5CD-C127-96C3-C7D49A09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9C7687-299D-A3B0-F1B7-C7DF840C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6CB733-CFA6-28BC-4E06-2BE3C829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31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D229A-236C-9740-33F3-DF0235C7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13E3A-6911-E426-F132-EEA34EF4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F65A3F-A7A7-CFE5-F3E5-A0A8B200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2F1CC4-7DC1-914D-2996-22060D02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02FE16-C7F9-7351-E2A2-DD4141B1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93E43D-FF51-B4D9-DDBE-CC679B7C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3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A9053-E7A2-1924-B4AA-7515B90B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403FC7-DA5E-25D8-D318-FB4613BE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09D208-CB2A-64B3-4296-DF87AB45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69649-765C-0F6E-25AB-0E76B4D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08A01A-CEEB-BD79-CC12-5CFCBCE5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666326-04FA-967B-5670-5B6A23E4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2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556250-F5FE-C7EF-B116-E0B362D3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E1FC04-94BB-9595-CD52-C2045D83D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175913-B59C-B95C-2A1F-97B3DC1B7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DE48-1733-4F26-A1B5-40B5309C2642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741EB3-48CE-B75B-BA79-E85F3A425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B19F49-5B42-792D-49B4-7BE338B22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7F6A-E55D-401C-A64C-DB030E5EE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40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F967FA4-29F4-BD8A-235C-4B61E3A5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13" y="1380167"/>
            <a:ext cx="9143567" cy="30746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6ED5F5D-AD36-71BF-1484-8714E4943B3B}"/>
              </a:ext>
            </a:extLst>
          </p:cNvPr>
          <p:cNvSpPr txBox="1"/>
          <p:nvPr/>
        </p:nvSpPr>
        <p:spPr>
          <a:xfrm>
            <a:off x="4149231" y="4961594"/>
            <a:ext cx="3893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黃碩偉</a:t>
            </a:r>
            <a:r>
              <a:rPr lang="zh-TW" altLang="en-US" sz="3200" dirty="0">
                <a:latin typeface="Rockwell Extra Bold" panose="02060903040505020403" pitchFamily="18" charset="0"/>
              </a:rPr>
              <a:t>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7111018008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廖昱凱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7111018026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545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7DCB7-9EF5-8A11-DF49-D7F2A33C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734" y="679451"/>
            <a:ext cx="3058528" cy="477086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遺失值處理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1EA78-80F0-B29F-EEBD-113FA9EA3EE3}"/>
              </a:ext>
            </a:extLst>
          </p:cNvPr>
          <p:cNvSpPr txBox="1"/>
          <p:nvPr/>
        </p:nvSpPr>
        <p:spPr>
          <a:xfrm>
            <a:off x="3398918" y="1764089"/>
            <a:ext cx="53941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類別變數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遺失值為無此屬性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E.g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200" b="0" i="0" dirty="0" err="1">
                <a:solidFill>
                  <a:srgbClr val="121212"/>
                </a:solidFill>
                <a:effectLst/>
                <a:latin typeface="-apple-system"/>
              </a:rPr>
              <a:t>PoolQC</a:t>
            </a:r>
            <a:r>
              <a:rPr lang="en-US" altLang="zh-TW" sz="2200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游泳池質量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直接填入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“None”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單純遺失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用其眾數填補。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541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E3DD64C-6A26-1A81-F616-5F41B487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022" y="612776"/>
            <a:ext cx="3029953" cy="477086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遺失值處理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98A959-A789-686F-D244-57293A627227}"/>
              </a:ext>
            </a:extLst>
          </p:cNvPr>
          <p:cNvSpPr txBox="1"/>
          <p:nvPr/>
        </p:nvSpPr>
        <p:spPr>
          <a:xfrm>
            <a:off x="1325477" y="1868907"/>
            <a:ext cx="9541044" cy="4053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連續變數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遺失值為無此屬性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sz="2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E.g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2200" b="0" i="0" dirty="0" err="1">
                <a:solidFill>
                  <a:srgbClr val="121212"/>
                </a:solidFill>
                <a:effectLst/>
                <a:latin typeface="-apple-system"/>
              </a:rPr>
              <a:t>GarageArea</a:t>
            </a:r>
            <a:r>
              <a:rPr lang="en-US" altLang="zh-TW" sz="2200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車庫面積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直接補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單純遺失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尋找與其相關的變數，用其為分組依據，遺失值填入分組的中位數。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01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F6FA6-8DFC-211C-21D9-676E7964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076" y="492543"/>
            <a:ext cx="3559844" cy="768267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變數性質轉換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D26616-4A82-5B4D-B277-86E267371780}"/>
              </a:ext>
            </a:extLst>
          </p:cNvPr>
          <p:cNvSpPr txBox="1"/>
          <p:nvPr/>
        </p:nvSpPr>
        <p:spPr>
          <a:xfrm>
            <a:off x="1019172" y="1788282"/>
            <a:ext cx="10153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將型態為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Rank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的資料的資料類別轉為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sz="2200" dirty="0">
                <a:ea typeface="標楷體" panose="03000509000000000000" pitchFamily="65" charset="-120"/>
              </a:rPr>
              <a:t>str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，這樣有助於之後做</a:t>
            </a:r>
            <a:r>
              <a:rPr lang="en-US" altLang="zh-TW" sz="2200" dirty="0">
                <a:ea typeface="標楷體" panose="03000509000000000000" pitchFamily="65" charset="-120"/>
              </a:rPr>
              <a:t>one hot encoding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4D80169-16A0-BDBE-ACA6-BC87FD899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35563"/>
              </p:ext>
            </p:extLst>
          </p:nvPr>
        </p:nvGraphicFramePr>
        <p:xfrm>
          <a:off x="2031999" y="245648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49655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36240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811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原始資料類別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轉換後的資料類別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3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MSSubClass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住宅類型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int64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object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9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YearBuilt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住宅建造年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int32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object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8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YearRemodAdd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改建年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int64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object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GarageYrBlt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車庫建造年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float64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object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8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MoSold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賣出月份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int64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object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YrSold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賣出年份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int64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object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68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1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06D94-F841-5CDA-9A26-C23F0DB6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513" y="576223"/>
            <a:ext cx="3608973" cy="605422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資料類型轉換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5D03531-90F3-3CF0-B901-7BC1BF8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18153"/>
              </p:ext>
            </p:extLst>
          </p:nvPr>
        </p:nvGraphicFramePr>
        <p:xfrm>
          <a:off x="705852" y="3801978"/>
          <a:ext cx="3874167" cy="2352282"/>
        </p:xfrm>
        <a:graphic>
          <a:graphicData uri="http://schemas.openxmlformats.org/drawingml/2006/table">
            <a:tbl>
              <a:tblPr firstRow="1" firstCol="1" lastCol="1" bandRow="1">
                <a:tableStyleId>{35758FB7-9AC5-4552-8A53-C91805E547FA}</a:tableStyleId>
              </a:tblPr>
              <a:tblGrid>
                <a:gridCol w="1291389">
                  <a:extLst>
                    <a:ext uri="{9D8B030D-6E8A-4147-A177-3AD203B41FA5}">
                      <a16:colId xmlns:a16="http://schemas.microsoft.com/office/drawing/2014/main" val="2478787223"/>
                    </a:ext>
                  </a:extLst>
                </a:gridCol>
                <a:gridCol w="1291389">
                  <a:extLst>
                    <a:ext uri="{9D8B030D-6E8A-4147-A177-3AD203B41FA5}">
                      <a16:colId xmlns:a16="http://schemas.microsoft.com/office/drawing/2014/main" val="3003873578"/>
                    </a:ext>
                  </a:extLst>
                </a:gridCol>
                <a:gridCol w="1291389">
                  <a:extLst>
                    <a:ext uri="{9D8B030D-6E8A-4147-A177-3AD203B41FA5}">
                      <a16:colId xmlns:a16="http://schemas.microsoft.com/office/drawing/2014/main" val="2873082108"/>
                    </a:ext>
                  </a:extLst>
                </a:gridCol>
              </a:tblGrid>
              <a:tr h="392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MSZoning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數量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中位數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16416"/>
                  </a:ext>
                </a:extLst>
              </a:tr>
              <a:tr h="392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 (all)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74700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944601"/>
                  </a:ext>
                </a:extLst>
              </a:tr>
              <a:tr h="392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120500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9157192"/>
                  </a:ext>
                </a:extLst>
              </a:tr>
              <a:tr h="392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136500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4413457"/>
                  </a:ext>
                </a:extLst>
              </a:tr>
              <a:tr h="392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174000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8114059"/>
                  </a:ext>
                </a:extLst>
              </a:tr>
              <a:tr h="3920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FV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205950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17936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32121C3-4B99-9ED1-837E-135651302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6286"/>
              </p:ext>
            </p:extLst>
          </p:nvPr>
        </p:nvGraphicFramePr>
        <p:xfrm>
          <a:off x="7720263" y="3977172"/>
          <a:ext cx="3765885" cy="2001894"/>
        </p:xfrm>
        <a:graphic>
          <a:graphicData uri="http://schemas.openxmlformats.org/drawingml/2006/table">
            <a:tbl>
              <a:tblPr firstRow="1" firstCol="1" lastCol="1" bandRow="1">
                <a:tableStyleId>{35758FB7-9AC5-4552-8A53-C91805E547FA}</a:tableStyleId>
              </a:tblPr>
              <a:tblGrid>
                <a:gridCol w="1255295">
                  <a:extLst>
                    <a:ext uri="{9D8B030D-6E8A-4147-A177-3AD203B41FA5}">
                      <a16:colId xmlns:a16="http://schemas.microsoft.com/office/drawing/2014/main" val="3983097870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1663977947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1551779528"/>
                    </a:ext>
                  </a:extLst>
                </a:gridCol>
              </a:tblGrid>
              <a:tr h="4991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MSZoning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SalePrice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中位數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983598"/>
                  </a:ext>
                </a:extLst>
              </a:tr>
              <a:tr h="3756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74700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2149800"/>
                  </a:ext>
                </a:extLst>
              </a:tr>
              <a:tr h="3756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234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122000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7741278"/>
                  </a:ext>
                </a:extLst>
              </a:tr>
              <a:tr h="3756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174000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456169"/>
                  </a:ext>
                </a:extLst>
              </a:tr>
              <a:tr h="37568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205950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595388"/>
                  </a:ext>
                </a:extLst>
              </a:tr>
            </a:tbl>
          </a:graphicData>
        </a:graphic>
      </p:graphicFrame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C76E623D-4B87-97A8-7261-77A9AE848F46}"/>
              </a:ext>
            </a:extLst>
          </p:cNvPr>
          <p:cNvSpPr/>
          <p:nvPr/>
        </p:nvSpPr>
        <p:spPr>
          <a:xfrm>
            <a:off x="5432257" y="4605140"/>
            <a:ext cx="1532021" cy="7459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7C07A82-65FF-810D-F02E-2874EBDF13D7}"/>
              </a:ext>
            </a:extLst>
          </p:cNvPr>
          <p:cNvSpPr txBox="1"/>
          <p:nvPr/>
        </p:nvSpPr>
        <p:spPr>
          <a:xfrm>
            <a:off x="2352422" y="1569196"/>
            <a:ext cx="7691690" cy="20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>
                <a:latin typeface="+mn-ea"/>
              </a:rPr>
              <a:t>將類別資料中的有序資料依</a:t>
            </a:r>
            <a:r>
              <a:rPr lang="en-US" altLang="zh-TW" sz="2200" dirty="0" err="1"/>
              <a:t>SalePrice</a:t>
            </a:r>
            <a:r>
              <a:rPr lang="zh-TW" altLang="en-US" sz="2200" dirty="0">
                <a:latin typeface="+mn-ea"/>
              </a:rPr>
              <a:t>的中位數轉為</a:t>
            </a:r>
            <a:r>
              <a:rPr lang="en-US" altLang="zh-TW" sz="2200" dirty="0"/>
              <a:t>Rank</a:t>
            </a:r>
            <a:r>
              <a:rPr lang="zh-TW" altLang="en-US" sz="2200" dirty="0">
                <a:latin typeface="+mn-ea"/>
              </a:rPr>
              <a:t>。</a:t>
            </a:r>
            <a:endParaRPr lang="en-US" altLang="zh-TW" sz="22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>
                <a:latin typeface="+mn-ea"/>
              </a:rPr>
              <a:t>將時間變數進行</a:t>
            </a:r>
            <a:r>
              <a:rPr lang="en-US" altLang="zh-TW" sz="2200" b="0" i="0" dirty="0">
                <a:solidFill>
                  <a:srgbClr val="303233"/>
                </a:solidFill>
                <a:effectLst/>
                <a:latin typeface="+mj-lt"/>
              </a:rPr>
              <a:t>Label Encoding</a:t>
            </a:r>
            <a:r>
              <a:rPr lang="zh-TW" altLang="en-US" sz="2200" b="0" i="0" dirty="0">
                <a:solidFill>
                  <a:srgbClr val="303233"/>
                </a:solidFill>
                <a:effectLst/>
                <a:latin typeface="+mn-ea"/>
              </a:rPr>
              <a:t>。</a:t>
            </a:r>
            <a:endParaRPr lang="en-US" altLang="zh-TW" sz="2200" b="0" i="0" dirty="0">
              <a:solidFill>
                <a:srgbClr val="303233"/>
              </a:solidFill>
              <a:effectLst/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200" dirty="0">
                <a:solidFill>
                  <a:srgbClr val="303233"/>
                </a:solidFill>
                <a:latin typeface="+mn-ea"/>
              </a:rPr>
              <a:t>將剩餘的類別資料進行</a:t>
            </a:r>
            <a:r>
              <a:rPr lang="en-US" altLang="zh-TW" sz="2200" dirty="0">
                <a:solidFill>
                  <a:srgbClr val="303233"/>
                </a:solidFill>
              </a:rPr>
              <a:t>One Hot Encoding</a:t>
            </a:r>
            <a:r>
              <a:rPr lang="zh-TW" altLang="en-US" sz="2200" dirty="0">
                <a:solidFill>
                  <a:srgbClr val="303233"/>
                </a:solidFill>
                <a:latin typeface="+mn-ea"/>
              </a:rPr>
              <a:t>。</a:t>
            </a:r>
            <a:endParaRPr lang="zh-TW" altLang="en-US" sz="2200" dirty="0">
              <a:latin typeface="+mn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844803D-D4BF-64A5-6AC0-611439F9F0E0}"/>
              </a:ext>
            </a:extLst>
          </p:cNvPr>
          <p:cNvSpPr txBox="1"/>
          <p:nvPr/>
        </p:nvSpPr>
        <p:spPr>
          <a:xfrm>
            <a:off x="617621" y="3320533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E.g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73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16128-6177-47A4-423F-32956B7F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23" y="1531317"/>
            <a:ext cx="7644063" cy="45962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2200" dirty="0"/>
              <a:t>Lasso</a:t>
            </a:r>
          </a:p>
          <a:p>
            <a:pPr>
              <a:lnSpc>
                <a:spcPct val="20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其中選出的較重要模型將可合併變數合併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2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E.g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b="0" i="0" dirty="0" err="1">
                <a:solidFill>
                  <a:srgbClr val="202124"/>
                </a:solidFill>
                <a:effectLst/>
                <a:latin typeface="Roboto Mono"/>
              </a:rPr>
              <a:t>TotalBsmtSF</a:t>
            </a:r>
            <a:r>
              <a:rPr lang="en-US" altLang="zh-TW" sz="2200" b="0" i="0" dirty="0">
                <a:solidFill>
                  <a:srgbClr val="202124"/>
                </a:solidFill>
                <a:effectLst/>
                <a:latin typeface="Roboto Mono"/>
              </a:rPr>
              <a:t> + 1stFlrSF + 2ndFlrSF</a:t>
            </a:r>
            <a:r>
              <a:rPr lang="zh-TW" altLang="en-US" sz="2200" b="0" i="0" dirty="0">
                <a:solidFill>
                  <a:srgbClr val="202124"/>
                </a:solidFill>
                <a:effectLst/>
                <a:latin typeface="Roboto Mono"/>
              </a:rPr>
              <a:t> </a:t>
            </a:r>
            <a:r>
              <a:rPr lang="en-US" altLang="zh-TW" sz="2200" b="0" i="0" dirty="0">
                <a:solidFill>
                  <a:srgbClr val="202124"/>
                </a:solidFill>
                <a:effectLst/>
                <a:latin typeface="Roboto Mono"/>
              </a:rPr>
              <a:t>=</a:t>
            </a:r>
            <a:r>
              <a:rPr lang="en-US" altLang="zh-TW" sz="2200" dirty="0">
                <a:solidFill>
                  <a:srgbClr val="202124"/>
                </a:solidFill>
                <a:latin typeface="Roboto Mono"/>
              </a:rPr>
              <a:t> </a:t>
            </a:r>
            <a:r>
              <a:rPr lang="en-US" altLang="zh-TW" sz="2200" dirty="0" err="1">
                <a:solidFill>
                  <a:srgbClr val="202124"/>
                </a:solidFill>
                <a:latin typeface="Roboto Mono"/>
              </a:rPr>
              <a:t>TotalHouseSF</a:t>
            </a:r>
            <a:r>
              <a:rPr lang="zh-TW" altLang="en-US" sz="2200" b="0" i="0" dirty="0">
                <a:solidFill>
                  <a:srgbClr val="202124"/>
                </a:solidFill>
                <a:effectLst/>
                <a:latin typeface="Roboto Mono"/>
              </a:rPr>
              <a:t> </a:t>
            </a:r>
            <a:r>
              <a:rPr lang="en-US" altLang="zh-TW" sz="2200" b="0" i="0" dirty="0">
                <a:solidFill>
                  <a:srgbClr val="202124"/>
                </a:solidFill>
                <a:effectLst/>
                <a:latin typeface="Roboto Mono"/>
              </a:rPr>
              <a:t>)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B196DF0-A944-819A-825F-A60E5C29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55" y="397006"/>
            <a:ext cx="1350420" cy="781886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選模</a:t>
            </a:r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F64C91B0-F61F-C712-873B-7EBC5B33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856" y="-530892"/>
            <a:ext cx="3740417" cy="77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1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00A8A-F710-D70C-E78F-966D4E6B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560" y="1025108"/>
            <a:ext cx="1358566" cy="821991"/>
          </a:xfrm>
        </p:spPr>
        <p:txBody>
          <a:bodyPr>
            <a:normAutofit/>
          </a:bodyPr>
          <a:lstStyle/>
          <a:p>
            <a:r>
              <a:rPr lang="en-US" altLang="zh-TW" b="1" dirty="0"/>
              <a:t>PCA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85D58E-095D-9034-7694-177A2D442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070839"/>
              </p:ext>
            </p:extLst>
          </p:nvPr>
        </p:nvGraphicFramePr>
        <p:xfrm>
          <a:off x="1762626" y="3063240"/>
          <a:ext cx="30439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95">
                  <a:extLst>
                    <a:ext uri="{9D8B030D-6E8A-4147-A177-3AD203B41FA5}">
                      <a16:colId xmlns:a16="http://schemas.microsoft.com/office/drawing/2014/main" val="3368782509"/>
                    </a:ext>
                  </a:extLst>
                </a:gridCol>
                <a:gridCol w="1521995">
                  <a:extLst>
                    <a:ext uri="{9D8B030D-6E8A-4147-A177-3AD203B41FA5}">
                      <a16:colId xmlns:a16="http://schemas.microsoft.com/office/drawing/2014/main" val="2416763230"/>
                    </a:ext>
                  </a:extLst>
                </a:gridCol>
              </a:tblGrid>
              <a:tr h="33847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Train_X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Test_X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8388"/>
                  </a:ext>
                </a:extLst>
              </a:tr>
              <a:tr h="338472">
                <a:tc>
                  <a:txBody>
                    <a:bodyPr/>
                    <a:lstStyle/>
                    <a:p>
                      <a:r>
                        <a:rPr lang="en-US" altLang="zh-TW" dirty="0"/>
                        <a:t>(1460, 232)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(1459, 232)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5064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0B8493-F6D5-FC50-F54E-0B884D91A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200235"/>
              </p:ext>
            </p:extLst>
          </p:nvPr>
        </p:nvGraphicFramePr>
        <p:xfrm>
          <a:off x="7385386" y="3063240"/>
          <a:ext cx="30439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95">
                  <a:extLst>
                    <a:ext uri="{9D8B030D-6E8A-4147-A177-3AD203B41FA5}">
                      <a16:colId xmlns:a16="http://schemas.microsoft.com/office/drawing/2014/main" val="3368782509"/>
                    </a:ext>
                  </a:extLst>
                </a:gridCol>
                <a:gridCol w="1521995">
                  <a:extLst>
                    <a:ext uri="{9D8B030D-6E8A-4147-A177-3AD203B41FA5}">
                      <a16:colId xmlns:a16="http://schemas.microsoft.com/office/drawing/2014/main" val="2416763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Train_X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Test_X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8388"/>
                  </a:ext>
                </a:extLst>
              </a:tr>
              <a:tr h="338472">
                <a:tc>
                  <a:txBody>
                    <a:bodyPr/>
                    <a:lstStyle/>
                    <a:p>
                      <a:r>
                        <a:rPr lang="en-US" altLang="zh-TW" dirty="0"/>
                        <a:t>(1458, 205)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(1459, 205)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50646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EDD90F11-37F4-14A2-6286-922F059DBC62}"/>
              </a:ext>
            </a:extLst>
          </p:cNvPr>
          <p:cNvSpPr/>
          <p:nvPr/>
        </p:nvSpPr>
        <p:spPr>
          <a:xfrm>
            <a:off x="5269832" y="3160295"/>
            <a:ext cx="1636294" cy="52938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40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44A5F-5EB0-B590-3E21-A241FEE0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163" y="310899"/>
            <a:ext cx="1399674" cy="854075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42927-A1F4-A2FD-19FC-F65A19AF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16" y="1344362"/>
            <a:ext cx="6677526" cy="47757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0" i="0" dirty="0" err="1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LinearRegression</a:t>
            </a:r>
            <a:endParaRPr lang="en-US" altLang="zh-TW" b="0" i="0" dirty="0">
              <a:solidFill>
                <a:srgbClr val="121212"/>
              </a:solidFill>
              <a:effectLst/>
              <a:ea typeface="標楷體" panose="03000509000000000000" pitchFamily="65" charset="-120"/>
            </a:endParaRPr>
          </a:p>
          <a:p>
            <a:r>
              <a:rPr lang="en-US" altLang="zh-TW" b="0" i="0" dirty="0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Ridge</a:t>
            </a:r>
          </a:p>
          <a:p>
            <a:r>
              <a:rPr lang="en-US" altLang="zh-TW" b="0" i="0" dirty="0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Lasso</a:t>
            </a:r>
          </a:p>
          <a:p>
            <a:r>
              <a:rPr lang="en-US" altLang="zh-TW" b="0" i="0" dirty="0" err="1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RandomForest</a:t>
            </a:r>
            <a:endParaRPr lang="en-US" altLang="zh-TW" b="0" i="0" dirty="0">
              <a:solidFill>
                <a:srgbClr val="121212"/>
              </a:solidFill>
              <a:effectLst/>
              <a:ea typeface="標楷體" panose="03000509000000000000" pitchFamily="65" charset="-120"/>
            </a:endParaRPr>
          </a:p>
          <a:p>
            <a:r>
              <a:rPr lang="en-US" altLang="zh-TW" b="0" i="0" dirty="0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Support Vector Regression(SVR) </a:t>
            </a:r>
          </a:p>
          <a:p>
            <a:r>
              <a:rPr lang="en-US" altLang="zh-TW" b="0" i="0" dirty="0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Linear Support Vector Regression(LSVR) </a:t>
            </a:r>
          </a:p>
          <a:p>
            <a:r>
              <a:rPr lang="en-US" altLang="zh-TW" b="0" i="0" dirty="0" err="1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ElasticNet</a:t>
            </a:r>
            <a:endParaRPr lang="en-US" altLang="zh-TW" b="0" i="0" dirty="0">
              <a:solidFill>
                <a:srgbClr val="121212"/>
              </a:solidFill>
              <a:effectLst/>
              <a:ea typeface="標楷體" panose="03000509000000000000" pitchFamily="65" charset="-120"/>
            </a:endParaRPr>
          </a:p>
          <a:p>
            <a:r>
              <a:rPr lang="en-US" altLang="zh-TW" b="0" i="0" dirty="0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Stochastic Gradient Descent(</a:t>
            </a:r>
            <a:r>
              <a:rPr lang="en-US" altLang="zh-TW" b="0" i="0" dirty="0" err="1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SGDRegressor</a:t>
            </a:r>
            <a:r>
              <a:rPr lang="en-US" altLang="zh-TW" b="0" i="0" dirty="0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b="0" i="0" dirty="0" err="1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BayesianRidge</a:t>
            </a:r>
            <a:endParaRPr lang="en-US" altLang="zh-TW" b="0" i="0" dirty="0">
              <a:solidFill>
                <a:srgbClr val="121212"/>
              </a:solidFill>
              <a:effectLst/>
              <a:ea typeface="標楷體" panose="03000509000000000000" pitchFamily="65" charset="-120"/>
            </a:endParaRPr>
          </a:p>
          <a:p>
            <a:r>
              <a:rPr lang="en-US" altLang="zh-TW" b="0" i="0" dirty="0" err="1">
                <a:solidFill>
                  <a:srgbClr val="121212"/>
                </a:solidFill>
                <a:effectLst/>
                <a:ea typeface="標楷體" panose="03000509000000000000" pitchFamily="65" charset="-120"/>
              </a:rPr>
              <a:t>KernelRidge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9B06DBA-232B-5E7D-C4C2-24ECE5094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40819"/>
              </p:ext>
            </p:extLst>
          </p:nvPr>
        </p:nvGraphicFramePr>
        <p:xfrm>
          <a:off x="7328909" y="944255"/>
          <a:ext cx="4522122" cy="517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061">
                  <a:extLst>
                    <a:ext uri="{9D8B030D-6E8A-4147-A177-3AD203B41FA5}">
                      <a16:colId xmlns:a16="http://schemas.microsoft.com/office/drawing/2014/main" val="1079977034"/>
                    </a:ext>
                  </a:extLst>
                </a:gridCol>
                <a:gridCol w="2261061">
                  <a:extLst>
                    <a:ext uri="{9D8B030D-6E8A-4147-A177-3AD203B41FA5}">
                      <a16:colId xmlns:a16="http://schemas.microsoft.com/office/drawing/2014/main" val="34261747"/>
                    </a:ext>
                  </a:extLst>
                </a:gridCol>
              </a:tblGrid>
              <a:tr h="4705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61980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r>
                        <a:rPr lang="en-US" altLang="zh-TW" b="0" i="0" dirty="0" err="1">
                          <a:solidFill>
                            <a:srgbClr val="121212"/>
                          </a:solidFill>
                          <a:effectLst/>
                          <a:ea typeface="標楷體" panose="03000509000000000000" pitchFamily="65" charset="-120"/>
                        </a:rPr>
                        <a:t>LinearRegression</a:t>
                      </a:r>
                      <a:endParaRPr lang="en-US" altLang="zh-TW" b="0" i="0" dirty="0">
                        <a:solidFill>
                          <a:srgbClr val="121212"/>
                        </a:solidFill>
                        <a:effectLst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76672978123.969147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82373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r>
                        <a:rPr lang="en-US" altLang="zh-TW" dirty="0"/>
                        <a:t>Ridge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0.135217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48303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r>
                        <a:rPr lang="en-US" altLang="zh-TW" dirty="0"/>
                        <a:t>Lasso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0.133609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79297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RandomForest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0.146674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56047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r>
                        <a:rPr lang="en-US" altLang="zh-TW" dirty="0"/>
                        <a:t>SVR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0.140028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11168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r>
                        <a:rPr lang="en-US" altLang="zh-TW" dirty="0"/>
                        <a:t>LSVR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0.142038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65222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err="1">
                          <a:solidFill>
                            <a:srgbClr val="121212"/>
                          </a:solidFill>
                          <a:effectLst/>
                          <a:ea typeface="標楷體" panose="03000509000000000000" pitchFamily="65" charset="-120"/>
                        </a:rPr>
                        <a:t>ElasticNet</a:t>
                      </a:r>
                      <a:endParaRPr lang="en-US" altLang="zh-TW" b="0" i="0" dirty="0">
                        <a:solidFill>
                          <a:srgbClr val="121212"/>
                        </a:solidFill>
                        <a:effectLst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0.129139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77682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r>
                        <a:rPr lang="en-US" altLang="zh-TW" b="0" i="0" dirty="0" err="1">
                          <a:solidFill>
                            <a:srgbClr val="121212"/>
                          </a:solidFill>
                          <a:effectLst/>
                          <a:ea typeface="標楷體" panose="03000509000000000000" pitchFamily="65" charset="-120"/>
                        </a:rPr>
                        <a:t>SGDRegressor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0.145606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06510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err="1">
                          <a:solidFill>
                            <a:srgbClr val="121212"/>
                          </a:solidFill>
                          <a:effectLst/>
                          <a:ea typeface="標楷體" panose="03000509000000000000" pitchFamily="65" charset="-120"/>
                        </a:rPr>
                        <a:t>BayesianRidge</a:t>
                      </a:r>
                      <a:endParaRPr lang="en-US" altLang="zh-TW" b="0" i="0" dirty="0">
                        <a:solidFill>
                          <a:srgbClr val="121212"/>
                        </a:solidFill>
                        <a:effectLst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0.128242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06823"/>
                  </a:ext>
                </a:extLst>
              </a:tr>
              <a:tr h="470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i="0" dirty="0" err="1">
                          <a:solidFill>
                            <a:srgbClr val="121212"/>
                          </a:solidFill>
                          <a:effectLst/>
                          <a:ea typeface="標楷體" panose="03000509000000000000" pitchFamily="65" charset="-120"/>
                        </a:rPr>
                        <a:t>KernelRidge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0.122434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7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32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9E4EA-F1BD-48D7-17BD-38B287D1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99" y="1687972"/>
            <a:ext cx="3505199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Stacking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Gradient Boosting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Voting</a:t>
            </a:r>
          </a:p>
          <a:p>
            <a:pPr>
              <a:lnSpc>
                <a:spcPct val="200000"/>
              </a:lnSpc>
            </a:pPr>
            <a:r>
              <a:rPr lang="en-US" altLang="zh-TW" dirty="0"/>
              <a:t>Averaging</a:t>
            </a:r>
          </a:p>
          <a:p>
            <a:pPr>
              <a:lnSpc>
                <a:spcPct val="200000"/>
              </a:lnSpc>
            </a:pPr>
            <a:endParaRPr lang="en-US" altLang="zh-TW" dirty="0"/>
          </a:p>
          <a:p>
            <a:pPr>
              <a:lnSpc>
                <a:spcPct val="200000"/>
              </a:lnSpc>
            </a:pP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977815-FF49-3759-3681-42677F4A79BF}"/>
              </a:ext>
            </a:extLst>
          </p:cNvPr>
          <p:cNvSpPr txBox="1"/>
          <p:nvPr/>
        </p:nvSpPr>
        <p:spPr>
          <a:xfrm>
            <a:off x="3597565" y="433969"/>
            <a:ext cx="4996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Ensemble Learning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4666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D8BD6-C996-92A5-D03B-63F9C607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76" y="739992"/>
            <a:ext cx="2359444" cy="566738"/>
          </a:xfrm>
        </p:spPr>
        <p:txBody>
          <a:bodyPr>
            <a:noAutofit/>
          </a:bodyPr>
          <a:lstStyle/>
          <a:p>
            <a:r>
              <a:rPr lang="en-US" altLang="zh-TW" b="1" dirty="0">
                <a:latin typeface="+mn-lt"/>
              </a:rPr>
              <a:t>Stacking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F2C030-2E3B-3498-539D-672719B0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4" y="2075400"/>
            <a:ext cx="11241069" cy="6858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604E65-25A5-8DB4-2FEB-619C5931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" y="3076526"/>
            <a:ext cx="11136279" cy="704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5D0C42-54FF-F7E7-169E-DABE7A0A0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0" y="4096704"/>
            <a:ext cx="1144112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1D820C-5ED4-356E-AD00-13E6E27C4114}"/>
              </a:ext>
            </a:extLst>
          </p:cNvPr>
          <p:cNvSpPr txBox="1"/>
          <p:nvPr/>
        </p:nvSpPr>
        <p:spPr>
          <a:xfrm>
            <a:off x="3766636" y="661737"/>
            <a:ext cx="4658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Gradient Boosting</a:t>
            </a:r>
            <a:endParaRPr lang="zh-TW" altLang="en-US" sz="44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1EF189-85BA-33EC-C82C-84129E5EE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1" y="2231305"/>
            <a:ext cx="1121249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9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437A687-8FA7-24B9-094E-0FDF77CA3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8"/>
          <a:stretch/>
        </p:blipFill>
        <p:spPr>
          <a:xfrm>
            <a:off x="118263" y="967197"/>
            <a:ext cx="2507310" cy="49230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EDCD7B-DD35-95CC-6761-253943EC9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44" y="925117"/>
            <a:ext cx="2507310" cy="50072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8C576A2-3E60-4EC2-52D9-29763F4F4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01" y="925117"/>
            <a:ext cx="2813977" cy="50072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62E8A39-7BC0-4756-FB37-DBD834D38BA8}"/>
              </a:ext>
            </a:extLst>
          </p:cNvPr>
          <p:cNvSpPr txBox="1"/>
          <p:nvPr/>
        </p:nvSpPr>
        <p:spPr>
          <a:xfrm>
            <a:off x="9107149" y="925117"/>
            <a:ext cx="2463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變數處理</a:t>
            </a:r>
            <a:endParaRPr lang="zh-TW" altLang="en-US" sz="44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6EC34A-3CBA-5B22-7186-DC745B4E1191}"/>
              </a:ext>
            </a:extLst>
          </p:cNvPr>
          <p:cNvSpPr txBox="1"/>
          <p:nvPr/>
        </p:nvSpPr>
        <p:spPr>
          <a:xfrm>
            <a:off x="8592798" y="1859067"/>
            <a:ext cx="34917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將自變數按照數據類型分為屬量和屬質。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81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個自變數中有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38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個屬量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, 43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個屬質。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951A5C-FEB9-93F3-0643-ABB1D0DCC818}"/>
              </a:ext>
            </a:extLst>
          </p:cNvPr>
          <p:cNvSpPr txBox="1"/>
          <p:nvPr/>
        </p:nvSpPr>
        <p:spPr>
          <a:xfrm>
            <a:off x="3315751" y="5932340"/>
            <a:ext cx="16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八十一個變數類型</a:t>
            </a:r>
          </a:p>
        </p:txBody>
      </p:sp>
    </p:spTree>
    <p:extLst>
      <p:ext uri="{BB962C8B-B14F-4D97-AF65-F5344CB8AC3E}">
        <p14:creationId xmlns:p14="http://schemas.microsoft.com/office/powerpoint/2010/main" val="137502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850C546-BDEB-7FBF-4B47-C6C5333C7A7A}"/>
              </a:ext>
            </a:extLst>
          </p:cNvPr>
          <p:cNvSpPr txBox="1"/>
          <p:nvPr/>
        </p:nvSpPr>
        <p:spPr>
          <a:xfrm>
            <a:off x="5190621" y="463717"/>
            <a:ext cx="1810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/>
              <a:t>Voting</a:t>
            </a:r>
            <a:endParaRPr lang="zh-TW" altLang="en-US" sz="44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6AE351-1B4D-8F47-3ED2-6DABF26B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4" y="1868852"/>
            <a:ext cx="11422069" cy="7621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CCEAAD-AF26-12CF-0483-FF5F53D8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4" y="2869978"/>
            <a:ext cx="1134585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DCFA2-103D-9B92-11BD-B0DA78B2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472" y="596815"/>
            <a:ext cx="2687053" cy="883068"/>
          </a:xfrm>
        </p:spPr>
        <p:txBody>
          <a:bodyPr>
            <a:noAutofit/>
          </a:bodyPr>
          <a:lstStyle/>
          <a:p>
            <a:r>
              <a:rPr lang="en-US" altLang="zh-TW" b="1" dirty="0">
                <a:latin typeface="+mn-lt"/>
                <a:ea typeface="+mn-ea"/>
              </a:rPr>
              <a:t>Averaging</a:t>
            </a:r>
            <a:endParaRPr lang="zh-TW" altLang="en-US" b="1" dirty="0">
              <a:latin typeface="+mn-lt"/>
              <a:ea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DD5874E-ECDC-01D4-91BD-E86718E8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2116254"/>
            <a:ext cx="1135538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85B4E-5E93-B8D1-6689-DBF22500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897" y="764674"/>
            <a:ext cx="5102205" cy="749801"/>
          </a:xfrm>
        </p:spPr>
        <p:txBody>
          <a:bodyPr>
            <a:no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競賽成果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(12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DFE8FA-FD84-8834-DC25-1FD31114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15" y="2239400"/>
            <a:ext cx="11584017" cy="13622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0E4D575-96FE-2F88-74C7-D2196143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3" y="4101200"/>
            <a:ext cx="1138396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9641794-5BCA-2C4D-F559-B89EAAAF873A}"/>
              </a:ext>
            </a:extLst>
          </p:cNvPr>
          <p:cNvSpPr txBox="1"/>
          <p:nvPr/>
        </p:nvSpPr>
        <p:spPr>
          <a:xfrm>
            <a:off x="8467725" y="890337"/>
            <a:ext cx="3571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屬量變數分析</a:t>
            </a:r>
            <a:endParaRPr lang="zh-TW" altLang="en-US" sz="4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962105-5AF5-44B2-58B7-CE84933B8E96}"/>
              </a:ext>
            </a:extLst>
          </p:cNvPr>
          <p:cNvSpPr txBox="1"/>
          <p:nvPr/>
        </p:nvSpPr>
        <p:spPr>
          <a:xfrm>
            <a:off x="8406062" y="1890539"/>
            <a:ext cx="37859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可視化屬量變數的機率密度圖。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發現其中</a:t>
            </a:r>
            <a:r>
              <a:rPr lang="en-US" altLang="zh-TW" sz="2200" dirty="0" err="1">
                <a:ea typeface="標楷體" panose="03000509000000000000" pitchFamily="65" charset="-120"/>
              </a:rPr>
              <a:t>LotFrontage</a:t>
            </a:r>
            <a:r>
              <a:rPr lang="en-US" altLang="zh-TW" sz="2200" dirty="0">
                <a:ea typeface="標楷體" panose="03000509000000000000" pitchFamily="65" charset="-120"/>
              </a:rPr>
              <a:t>,</a:t>
            </a:r>
            <a:r>
              <a:rPr lang="zh-TW" altLang="en-US" sz="2200" dirty="0">
                <a:ea typeface="標楷體" panose="03000509000000000000" pitchFamily="65" charset="-120"/>
              </a:rPr>
              <a:t> </a:t>
            </a:r>
            <a:r>
              <a:rPr lang="en-US" altLang="zh-TW" sz="2200" dirty="0" err="1">
                <a:ea typeface="標楷體" panose="03000509000000000000" pitchFamily="65" charset="-120"/>
              </a:rPr>
              <a:t>TotalBsmtSF</a:t>
            </a:r>
            <a:r>
              <a:rPr lang="en-US" altLang="zh-TW" sz="2200" dirty="0">
                <a:ea typeface="標楷體" panose="03000509000000000000" pitchFamily="65" charset="-120"/>
              </a:rPr>
              <a:t>, 1stFlrSF, </a:t>
            </a:r>
            <a:r>
              <a:rPr lang="en-US" altLang="zh-TW" sz="2200" dirty="0" err="1">
                <a:ea typeface="標楷體" panose="03000509000000000000" pitchFamily="65" charset="-120"/>
              </a:rPr>
              <a:t>GrLivArea</a:t>
            </a:r>
            <a:r>
              <a:rPr lang="en-US" altLang="zh-TW" sz="2200" dirty="0"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接近常態分布。</a:t>
            </a:r>
          </a:p>
          <a:p>
            <a:endParaRPr lang="zh-TW" altLang="en-US" sz="2200" dirty="0"/>
          </a:p>
        </p:txBody>
      </p:sp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9CEE4D77-CB77-718E-0009-A7D35A331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8" y="0"/>
            <a:ext cx="7873758" cy="6366402"/>
          </a:xfr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609409A7-41EF-DEAB-D2B0-81321F5AB9D0}"/>
              </a:ext>
            </a:extLst>
          </p:cNvPr>
          <p:cNvSpPr txBox="1"/>
          <p:nvPr/>
        </p:nvSpPr>
        <p:spPr>
          <a:xfrm>
            <a:off x="3189727" y="6366402"/>
            <a:ext cx="2336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所有屬量變數的機率密度圖</a:t>
            </a:r>
          </a:p>
        </p:txBody>
      </p:sp>
    </p:spTree>
    <p:extLst>
      <p:ext uri="{BB962C8B-B14F-4D97-AF65-F5344CB8AC3E}">
        <p14:creationId xmlns:p14="http://schemas.microsoft.com/office/powerpoint/2010/main" val="69842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688C91-6AC2-2499-AFC1-571B30895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02"/>
            <a:ext cx="7199999" cy="5400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036A9F-19EB-EE5A-69B5-B675A94064AD}"/>
              </a:ext>
            </a:extLst>
          </p:cNvPr>
          <p:cNvSpPr txBox="1"/>
          <p:nvPr/>
        </p:nvSpPr>
        <p:spPr>
          <a:xfrm>
            <a:off x="7281841" y="1155043"/>
            <a:ext cx="3976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應變數分析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E8DA32-AADD-E724-8D40-1FA97B85A9E9}"/>
              </a:ext>
            </a:extLst>
          </p:cNvPr>
          <p:cNvSpPr txBox="1"/>
          <p:nvPr/>
        </p:nvSpPr>
        <p:spPr>
          <a:xfrm>
            <a:off x="7281841" y="1885950"/>
            <a:ext cx="4318907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圖三偏度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1.8829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，可明顯的觀察出圖形右偏。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5694DF8-C376-616B-3EE9-E5A40003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" y="576602"/>
            <a:ext cx="7200001" cy="5400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60F305-3A5E-E2EB-6B14-25E0CA4EC65E}"/>
              </a:ext>
            </a:extLst>
          </p:cNvPr>
          <p:cNvSpPr txBox="1"/>
          <p:nvPr/>
        </p:nvSpPr>
        <p:spPr>
          <a:xfrm>
            <a:off x="7281841" y="3230677"/>
            <a:ext cx="4384221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將應變數做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log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轉換後，偏度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0.1213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，成功改善右偏問題。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30A57E-A237-6672-8727-29D658DCC968}"/>
              </a:ext>
            </a:extLst>
          </p:cNvPr>
          <p:cNvSpPr txBox="1"/>
          <p:nvPr/>
        </p:nvSpPr>
        <p:spPr>
          <a:xfrm>
            <a:off x="2745843" y="5973621"/>
            <a:ext cx="1790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應變數的機率密度圖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683A28-E536-9D26-8DFD-1E2CC58D7D1B}"/>
              </a:ext>
            </a:extLst>
          </p:cNvPr>
          <p:cNvSpPr txBox="1"/>
          <p:nvPr/>
        </p:nvSpPr>
        <p:spPr>
          <a:xfrm>
            <a:off x="2368895" y="5973621"/>
            <a:ext cx="246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應變數轉換後的機率密度圖</a:t>
            </a:r>
          </a:p>
        </p:txBody>
      </p:sp>
    </p:spTree>
    <p:extLst>
      <p:ext uri="{BB962C8B-B14F-4D97-AF65-F5344CB8AC3E}">
        <p14:creationId xmlns:p14="http://schemas.microsoft.com/office/powerpoint/2010/main" val="2061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9C902B2-1C89-7419-0FB2-52EAB2ADC7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87"/>
          <a:stretch/>
        </p:blipFill>
        <p:spPr>
          <a:xfrm>
            <a:off x="0" y="729000"/>
            <a:ext cx="5049971" cy="504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EF3EB86-2211-C87C-56ED-FE4BD0C93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3"/>
          <a:stretch/>
        </p:blipFill>
        <p:spPr>
          <a:xfrm>
            <a:off x="5049971" y="729000"/>
            <a:ext cx="3986144" cy="5040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493DD2-CBB6-6A0E-7601-B268EE2F1F8A}"/>
              </a:ext>
            </a:extLst>
          </p:cNvPr>
          <p:cNvSpPr txBox="1"/>
          <p:nvPr/>
        </p:nvSpPr>
        <p:spPr>
          <a:xfrm>
            <a:off x="9209314" y="971550"/>
            <a:ext cx="2506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相關分析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F24A68-235A-F5FC-6808-02A4854F9EA2}"/>
              </a:ext>
            </a:extLst>
          </p:cNvPr>
          <p:cNvSpPr txBox="1"/>
          <p:nvPr/>
        </p:nvSpPr>
        <p:spPr>
          <a:xfrm>
            <a:off x="9209314" y="1740991"/>
            <a:ext cx="2982685" cy="337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可由圖五觀察出大部分自變數都與應變數成正相關或無相關，較少為負相關。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C0534C-5900-960C-33AF-EB325C0FC84C}"/>
              </a:ext>
            </a:extLst>
          </p:cNvPr>
          <p:cNvSpPr txBox="1"/>
          <p:nvPr/>
        </p:nvSpPr>
        <p:spPr>
          <a:xfrm>
            <a:off x="3811791" y="5975111"/>
            <a:ext cx="216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自變數與應變數的散佈圖</a:t>
            </a:r>
          </a:p>
        </p:txBody>
      </p:sp>
    </p:spTree>
    <p:extLst>
      <p:ext uri="{BB962C8B-B14F-4D97-AF65-F5344CB8AC3E}">
        <p14:creationId xmlns:p14="http://schemas.microsoft.com/office/powerpoint/2010/main" val="390522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C9D834F-1E24-6016-DB24-EFDF0EE3F6C7}"/>
              </a:ext>
            </a:extLst>
          </p:cNvPr>
          <p:cNvSpPr txBox="1"/>
          <p:nvPr/>
        </p:nvSpPr>
        <p:spPr>
          <a:xfrm>
            <a:off x="2254579" y="449179"/>
            <a:ext cx="3105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屬量變數皮爾森相關係數排名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前二十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F2999E-575C-27BC-81A3-04D3A74F380A}"/>
              </a:ext>
            </a:extLst>
          </p:cNvPr>
          <p:cNvSpPr txBox="1"/>
          <p:nvPr/>
        </p:nvSpPr>
        <p:spPr>
          <a:xfrm>
            <a:off x="6521115" y="914400"/>
            <a:ext cx="2584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相關分析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8F9917-EFEA-5608-CB83-6E524F757ED2}"/>
              </a:ext>
            </a:extLst>
          </p:cNvPr>
          <p:cNvSpPr txBox="1"/>
          <p:nvPr/>
        </p:nvSpPr>
        <p:spPr>
          <a:xfrm>
            <a:off x="6519286" y="1780674"/>
            <a:ext cx="5293894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由表一可以發現其中</a:t>
            </a:r>
            <a:r>
              <a:rPr lang="en-US" altLang="zh-TW" sz="2200" dirty="0" err="1">
                <a:ea typeface="標楷體" panose="03000509000000000000" pitchFamily="65" charset="-120"/>
              </a:rPr>
              <a:t>OverallQual</a:t>
            </a:r>
            <a:r>
              <a:rPr lang="en-US" altLang="zh-TW" sz="2200" dirty="0">
                <a:ea typeface="標楷體" panose="03000509000000000000" pitchFamily="65" charset="-120"/>
              </a:rPr>
              <a:t>, </a:t>
            </a:r>
            <a:r>
              <a:rPr lang="en-US" altLang="zh-TW" sz="2200" dirty="0" err="1">
                <a:ea typeface="標楷體" panose="03000509000000000000" pitchFamily="65" charset="-120"/>
              </a:rPr>
              <a:t>GrLivArea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和應變數成高度正相關。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D3C6D3A-367A-38A4-55CF-861D32B72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97163"/>
              </p:ext>
            </p:extLst>
          </p:nvPr>
        </p:nvGraphicFramePr>
        <p:xfrm>
          <a:off x="1518506" y="914400"/>
          <a:ext cx="4577494" cy="5598350"/>
        </p:xfrm>
        <a:graphic>
          <a:graphicData uri="http://schemas.openxmlformats.org/drawingml/2006/table">
            <a:tbl>
              <a:tblPr firstRow="1" firstCol="1" lastCol="1" bandRow="1" bandCol="1">
                <a:tableStyleId>{35758FB7-9AC5-4552-8A53-C91805E547FA}</a:tableStyleId>
              </a:tblPr>
              <a:tblGrid>
                <a:gridCol w="2288747">
                  <a:extLst>
                    <a:ext uri="{9D8B030D-6E8A-4147-A177-3AD203B41FA5}">
                      <a16:colId xmlns:a16="http://schemas.microsoft.com/office/drawing/2014/main" val="1476638363"/>
                    </a:ext>
                  </a:extLst>
                </a:gridCol>
                <a:gridCol w="2288747">
                  <a:extLst>
                    <a:ext uri="{9D8B030D-6E8A-4147-A177-3AD203B41FA5}">
                      <a16:colId xmlns:a16="http://schemas.microsoft.com/office/drawing/2014/main" val="4012436094"/>
                    </a:ext>
                  </a:extLst>
                </a:gridCol>
              </a:tblGrid>
              <a:tr h="6426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 name</a:t>
                      </a: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Pearson correlation coefficient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3683073160"/>
                  </a:ext>
                </a:extLst>
              </a:tr>
              <a:tr h="147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1242805423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OverallQual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0.79098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1437957993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GrLivArea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0.70862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3546314386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GarageCars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0.64041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2768560711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GarageArea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0.62343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1186062723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TotalBsmtSF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0.61358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2723760321"/>
                  </a:ext>
                </a:extLst>
              </a:tr>
              <a:tr h="147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1stFlrSF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0.60585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2513565328"/>
                  </a:ext>
                </a:extLst>
              </a:tr>
              <a:tr h="147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FullBath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0.56066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3316748630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TotRmsAbvGrd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0.53372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1986870288"/>
                  </a:ext>
                </a:extLst>
              </a:tr>
              <a:tr h="147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YearBuilt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2660302686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YearRemodAdd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0.5071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530677171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GarageYrBlt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0.48636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540836100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MasVnrArea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0.47749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1014642182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Fireplaces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0.46693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1394051937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BsmtFinSF1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0.38642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4037115923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LotFrontage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0.3518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2361631375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WoodDeckSF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0.32441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2881072216"/>
                  </a:ext>
                </a:extLst>
              </a:tr>
              <a:tr h="147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2ndFlrSF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0.31933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1369277029"/>
                  </a:ext>
                </a:extLst>
              </a:tr>
              <a:tr h="260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OpenPorchSF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0.31586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4251323541"/>
                  </a:ext>
                </a:extLst>
              </a:tr>
              <a:tr h="147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HalfBath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0.28411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781" marR="4781" marT="4781" marB="0" anchor="ctr"/>
                </a:tc>
                <a:extLst>
                  <a:ext uri="{0D108BD9-81ED-4DB2-BD59-A6C34878D82A}">
                    <a16:rowId xmlns:a16="http://schemas.microsoft.com/office/drawing/2014/main" val="20710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0D1C52B-5864-5732-279F-F6B1E40E608D}"/>
              </a:ext>
            </a:extLst>
          </p:cNvPr>
          <p:cNvSpPr txBox="1"/>
          <p:nvPr/>
        </p:nvSpPr>
        <p:spPr>
          <a:xfrm>
            <a:off x="3729286" y="524342"/>
            <a:ext cx="4733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屬質變數重新編碼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FFB7813-C803-964D-833B-1E07E01AA7AC}"/>
              </a:ext>
            </a:extLst>
          </p:cNvPr>
          <p:cNvSpPr txBox="1"/>
          <p:nvPr/>
        </p:nvSpPr>
        <p:spPr>
          <a:xfrm>
            <a:off x="557210" y="1664962"/>
            <a:ext cx="11077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對屬質變數進行</a:t>
            </a:r>
            <a:r>
              <a:rPr lang="en-US" altLang="zh-TW" sz="2200" dirty="0">
                <a:ea typeface="標楷體" panose="03000509000000000000" pitchFamily="65" charset="-120"/>
              </a:rPr>
              <a:t>Rank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化重新編碼，以屬質變數的每個類別之</a:t>
            </a:r>
            <a:r>
              <a:rPr lang="en-US" altLang="zh-TW" sz="2200" dirty="0" err="1">
                <a:ea typeface="標楷體" panose="03000509000000000000" pitchFamily="65" charset="-120"/>
              </a:rPr>
              <a:t>SalePrice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平均進行排序。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6E6265-F2E3-D78D-FE94-4FFBCA8D8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99193"/>
              </p:ext>
            </p:extLst>
          </p:nvPr>
        </p:nvGraphicFramePr>
        <p:xfrm>
          <a:off x="3238501" y="2809874"/>
          <a:ext cx="1885950" cy="2771778"/>
        </p:xfrm>
        <a:graphic>
          <a:graphicData uri="http://schemas.openxmlformats.org/drawingml/2006/table">
            <a:tbl>
              <a:tblPr firstRow="1" bandRow="1" bandCol="1">
                <a:tableStyleId>{7DF18680-E054-41AD-8BC1-D1AEF772440D}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667313388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GarageFinish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276298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922712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513662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178661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RFn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925833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Unf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568974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09BBE14-D93E-1E9D-0E99-A457900B1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30799"/>
              </p:ext>
            </p:extLst>
          </p:nvPr>
        </p:nvGraphicFramePr>
        <p:xfrm>
          <a:off x="6744700" y="2809873"/>
          <a:ext cx="1971676" cy="2765066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971676">
                  <a:extLst>
                    <a:ext uri="{9D8B030D-6E8A-4147-A177-3AD203B41FA5}">
                      <a16:colId xmlns:a16="http://schemas.microsoft.com/office/drawing/2014/main" val="3276933052"/>
                    </a:ext>
                  </a:extLst>
                </a:gridCol>
              </a:tblGrid>
              <a:tr h="478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GarageFinish_</a:t>
                      </a:r>
                      <a:r>
                        <a:rPr lang="en-US" altLang="zh-TW" sz="1200" u="none" strike="noStrike" dirty="0" err="1">
                          <a:effectLst/>
                        </a:rPr>
                        <a:t>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987303"/>
                  </a:ext>
                </a:extLst>
              </a:tr>
              <a:tr h="442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058874"/>
                  </a:ext>
                </a:extLst>
              </a:tr>
              <a:tr h="5175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081038"/>
                  </a:ext>
                </a:extLst>
              </a:tr>
              <a:tr h="442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899330"/>
                  </a:ext>
                </a:extLst>
              </a:tr>
              <a:tr h="442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3815998"/>
                  </a:ext>
                </a:extLst>
              </a:tr>
              <a:tr h="442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79739"/>
                  </a:ext>
                </a:extLst>
              </a:tr>
            </a:tbl>
          </a:graphicData>
        </a:graphic>
      </p:graphicFrame>
      <p:sp>
        <p:nvSpPr>
          <p:cNvPr id="7" name="箭號: 向右 6">
            <a:extLst>
              <a:ext uri="{FF2B5EF4-FFF2-40B4-BE49-F238E27FC236}">
                <a16:creationId xmlns:a16="http://schemas.microsoft.com/office/drawing/2014/main" id="{C34474FC-C2F9-2404-399F-C317CDF5B690}"/>
              </a:ext>
            </a:extLst>
          </p:cNvPr>
          <p:cNvSpPr/>
          <p:nvPr/>
        </p:nvSpPr>
        <p:spPr>
          <a:xfrm>
            <a:off x="5429249" y="3899637"/>
            <a:ext cx="1010653" cy="5855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1CA1F5-BF98-97A8-0215-CC88D51A8B63}"/>
              </a:ext>
            </a:extLst>
          </p:cNvPr>
          <p:cNvSpPr txBox="1"/>
          <p:nvPr/>
        </p:nvSpPr>
        <p:spPr>
          <a:xfrm>
            <a:off x="2652966" y="2467028"/>
            <a:ext cx="137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E.g. 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55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35470FE-CB00-8690-BCFC-848D8676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13626"/>
              </p:ext>
            </p:extLst>
          </p:nvPr>
        </p:nvGraphicFramePr>
        <p:xfrm>
          <a:off x="1321643" y="890337"/>
          <a:ext cx="5031030" cy="5598341"/>
        </p:xfrm>
        <a:graphic>
          <a:graphicData uri="http://schemas.openxmlformats.org/drawingml/2006/table">
            <a:tbl>
              <a:tblPr firstRow="1" firstCol="1" lastCol="1" bandRow="1" bandCol="1">
                <a:tableStyleId>{35758FB7-9AC5-4552-8A53-C91805E547FA}</a:tableStyleId>
              </a:tblPr>
              <a:tblGrid>
                <a:gridCol w="2514959">
                  <a:extLst>
                    <a:ext uri="{9D8B030D-6E8A-4147-A177-3AD203B41FA5}">
                      <a16:colId xmlns:a16="http://schemas.microsoft.com/office/drawing/2014/main" val="3292983464"/>
                    </a:ext>
                  </a:extLst>
                </a:gridCol>
                <a:gridCol w="2516071">
                  <a:extLst>
                    <a:ext uri="{9D8B030D-6E8A-4147-A177-3AD203B41FA5}">
                      <a16:colId xmlns:a16="http://schemas.microsoft.com/office/drawing/2014/main" val="3579589048"/>
                    </a:ext>
                  </a:extLst>
                </a:gridCol>
              </a:tblGrid>
              <a:tr h="454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Spearman correlation coefficient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3412301613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SalePrice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480168297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OverallQual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0.809829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383748028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Neighborhood_E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0.755779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3676664602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GrLivArea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0.73131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1781407919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GarageCars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0.690711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4160497189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ExterQual_E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0.684014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1007492163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KitchenQual_E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0.672849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4079187574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BsmtQual_E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0.664393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3471765567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YearBuilt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0.652682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3043582076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0.649379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818316696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FullBath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0.635957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2305257193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TotalBsmtSF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0.602725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2079317085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Alley_E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0.601206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2396846096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GarageYrBlt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0.593788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2364475474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GarageFinish_E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0.592256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1801632534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1stFlrSF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0.575408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1844791584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Foundation_E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0.57358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3097107149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YearRemodAdd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0.571159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3842470308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GarageType_E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0.547721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500046440"/>
                  </a:ext>
                </a:extLst>
              </a:tr>
              <a:tr h="2685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TotRmsAbvGrd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0.532586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863" marR="5863" marT="5863" marB="0" anchor="ctr"/>
                </a:tc>
                <a:extLst>
                  <a:ext uri="{0D108BD9-81ED-4DB2-BD59-A6C34878D82A}">
                    <a16:rowId xmlns:a16="http://schemas.microsoft.com/office/drawing/2014/main" val="220536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972B141-CC45-9AD0-2F2B-04A17CF23AC5}"/>
              </a:ext>
            </a:extLst>
          </p:cNvPr>
          <p:cNvSpPr txBox="1"/>
          <p:nvPr/>
        </p:nvSpPr>
        <p:spPr>
          <a:xfrm>
            <a:off x="2275374" y="489284"/>
            <a:ext cx="312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自變數斯皮爾曼相關係數排名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前二十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84E4BA-2243-C426-5DD0-92C2C0036326}"/>
              </a:ext>
            </a:extLst>
          </p:cNvPr>
          <p:cNvSpPr txBox="1"/>
          <p:nvPr/>
        </p:nvSpPr>
        <p:spPr>
          <a:xfrm>
            <a:off x="6577264" y="890337"/>
            <a:ext cx="24810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相關分析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D97576-5448-83B3-F802-5C662FB55889}"/>
              </a:ext>
            </a:extLst>
          </p:cNvPr>
          <p:cNvSpPr txBox="1"/>
          <p:nvPr/>
        </p:nvSpPr>
        <p:spPr>
          <a:xfrm>
            <a:off x="6577264" y="1671731"/>
            <a:ext cx="5293894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由表二可以發現除了屬量變數，屬質變數也有不少與應變數成高度相關。</a:t>
            </a:r>
          </a:p>
        </p:txBody>
      </p:sp>
    </p:spTree>
    <p:extLst>
      <p:ext uri="{BB962C8B-B14F-4D97-AF65-F5344CB8AC3E}">
        <p14:creationId xmlns:p14="http://schemas.microsoft.com/office/powerpoint/2010/main" val="103870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687D6A-FD50-DC7A-C5A2-734FDEE3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07151"/>
              </p:ext>
            </p:extLst>
          </p:nvPr>
        </p:nvGraphicFramePr>
        <p:xfrm>
          <a:off x="421357" y="879671"/>
          <a:ext cx="7800223" cy="5098657"/>
        </p:xfrm>
        <a:graphic>
          <a:graphicData uri="http://schemas.openxmlformats.org/drawingml/2006/table">
            <a:tbl>
              <a:tblPr firstRow="1" firstCol="1" lastCol="1" bandRow="1" bandCol="1">
                <a:tableStyleId>{35758FB7-9AC5-4552-8A53-C91805E547FA}</a:tableStyleId>
              </a:tblPr>
              <a:tblGrid>
                <a:gridCol w="2033085">
                  <a:extLst>
                    <a:ext uri="{9D8B030D-6E8A-4147-A177-3AD203B41FA5}">
                      <a16:colId xmlns:a16="http://schemas.microsoft.com/office/drawing/2014/main" val="737600706"/>
                    </a:ext>
                  </a:extLst>
                </a:gridCol>
                <a:gridCol w="1419726">
                  <a:extLst>
                    <a:ext uri="{9D8B030D-6E8A-4147-A177-3AD203B41FA5}">
                      <a16:colId xmlns:a16="http://schemas.microsoft.com/office/drawing/2014/main" val="1557015206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812312447"/>
                    </a:ext>
                  </a:extLst>
                </a:gridCol>
                <a:gridCol w="2679033">
                  <a:extLst>
                    <a:ext uri="{9D8B030D-6E8A-4147-A177-3AD203B41FA5}">
                      <a16:colId xmlns:a16="http://schemas.microsoft.com/office/drawing/2014/main" val="983777828"/>
                    </a:ext>
                  </a:extLst>
                </a:gridCol>
              </a:tblGrid>
              <a:tr h="377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percent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Spearman correlation coefficient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1209586808"/>
                  </a:ext>
                </a:extLst>
              </a:tr>
              <a:tr h="141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PoolQC_E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0.995205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0.510252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3349764788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MiscFeature_E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0.963014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0.289293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3648376294"/>
                  </a:ext>
                </a:extLst>
              </a:tr>
              <a:tr h="141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Alley_E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1369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0.937671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0.601206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3194783187"/>
                  </a:ext>
                </a:extLst>
              </a:tr>
              <a:tr h="141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Fence_E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0.807534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0.294945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1291088669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FireplaceQu_E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0.472603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0.241431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3513205694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LotFrontage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259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0.177397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0.409076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1935151235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GarageYrBlt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0.055479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0.593788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101979392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GarageType_E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0.055479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0.547721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3861178421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GarageFinish_E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0.055479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0.592256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1389654985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GarageQual_E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0.055479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0.197412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487762694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GarageCond_E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0.055479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0.193687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16709647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BsmtFinType2_E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0.026027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0.078553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279323427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BsmtExposure_E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0.026027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0.304819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993056229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BsmtCond_E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0.025342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0.196402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441272539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BsmtQual_E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0.025342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0.664393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366791480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BsmtFinType1_E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0.025342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0.42652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1800313270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MasVnrType_E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0.005479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0.429384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4246024996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MasVnrArea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0.005479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0.421309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396081843"/>
                  </a:ext>
                </a:extLst>
              </a:tr>
              <a:tr h="253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Electrical_E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0.000685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0.298652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63" marR="5763" marT="5763" marB="0" anchor="ctr"/>
                </a:tc>
                <a:extLst>
                  <a:ext uri="{0D108BD9-81ED-4DB2-BD59-A6C34878D82A}">
                    <a16:rowId xmlns:a16="http://schemas.microsoft.com/office/drawing/2014/main" val="282909840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529E390-0B9A-DD37-FA44-6D76702255E2}"/>
              </a:ext>
            </a:extLst>
          </p:cNvPr>
          <p:cNvSpPr txBox="1"/>
          <p:nvPr/>
        </p:nvSpPr>
        <p:spPr>
          <a:xfrm>
            <a:off x="1678762" y="484772"/>
            <a:ext cx="5285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遺失值個數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遺失值百分比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自變數與應變數斯皮爾曼相關係數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43F2A2-03BF-74E4-7C6B-C6BDB9CC0628}"/>
              </a:ext>
            </a:extLst>
          </p:cNvPr>
          <p:cNvSpPr txBox="1"/>
          <p:nvPr/>
        </p:nvSpPr>
        <p:spPr>
          <a:xfrm>
            <a:off x="8590549" y="893068"/>
            <a:ext cx="3039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遺失值處理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CC926E-CBCD-89AA-8918-9AB43AEE9C9F}"/>
              </a:ext>
            </a:extLst>
          </p:cNvPr>
          <p:cNvSpPr txBox="1"/>
          <p:nvPr/>
        </p:nvSpPr>
        <p:spPr>
          <a:xfrm>
            <a:off x="8324349" y="1696243"/>
            <a:ext cx="3777915" cy="269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可藉由表三去判斷遺失值的處理方法。如果遺失過多又與應變數較無關，則可考慮直接刪除自變數。</a:t>
            </a:r>
          </a:p>
        </p:txBody>
      </p:sp>
    </p:spTree>
    <p:extLst>
      <p:ext uri="{BB962C8B-B14F-4D97-AF65-F5344CB8AC3E}">
        <p14:creationId xmlns:p14="http://schemas.microsoft.com/office/powerpoint/2010/main" val="142085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資勘期末1.potx" id="{7689166C-C3D3-4481-BBD1-4AAFAEFBBBB9}" vid="{48A6538E-68DB-4F85-9651-1021E13699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資勘期末</Template>
  <TotalTime>0</TotalTime>
  <Words>929</Words>
  <Application>Microsoft Office PowerPoint</Application>
  <PresentationFormat>寬螢幕</PresentationFormat>
  <Paragraphs>335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-apple-system</vt:lpstr>
      <vt:lpstr>新細明體</vt:lpstr>
      <vt:lpstr>標楷體</vt:lpstr>
      <vt:lpstr>Arial</vt:lpstr>
      <vt:lpstr>Roboto Mono</vt:lpstr>
      <vt:lpstr>Rockwell Extra Bold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遺失值處理</vt:lpstr>
      <vt:lpstr>遺失值處理</vt:lpstr>
      <vt:lpstr>變數性質轉換</vt:lpstr>
      <vt:lpstr>資料類型轉換</vt:lpstr>
      <vt:lpstr>選模</vt:lpstr>
      <vt:lpstr>PCA</vt:lpstr>
      <vt:lpstr>建模</vt:lpstr>
      <vt:lpstr>PowerPoint 簡報</vt:lpstr>
      <vt:lpstr>Stacking</vt:lpstr>
      <vt:lpstr>PowerPoint 簡報</vt:lpstr>
      <vt:lpstr>PowerPoint 簡報</vt:lpstr>
      <vt:lpstr>Averaging</vt:lpstr>
      <vt:lpstr>競賽成果(12月15日)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廖昱凱</dc:creator>
  <cp:lastModifiedBy>廖昱凱</cp:lastModifiedBy>
  <cp:revision>1</cp:revision>
  <dcterms:created xsi:type="dcterms:W3CDTF">2022-12-29T07:04:13Z</dcterms:created>
  <dcterms:modified xsi:type="dcterms:W3CDTF">2022-12-29T07:04:57Z</dcterms:modified>
</cp:coreProperties>
</file>