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579" r:id="rId3"/>
    <p:sldId id="580" r:id="rId4"/>
    <p:sldId id="582" r:id="rId5"/>
    <p:sldId id="602" r:id="rId6"/>
    <p:sldId id="583" r:id="rId7"/>
    <p:sldId id="584" r:id="rId8"/>
    <p:sldId id="585" r:id="rId9"/>
    <p:sldId id="606" r:id="rId10"/>
    <p:sldId id="586" r:id="rId11"/>
    <p:sldId id="587" r:id="rId12"/>
    <p:sldId id="588" r:id="rId13"/>
    <p:sldId id="603" r:id="rId14"/>
    <p:sldId id="589" r:id="rId15"/>
    <p:sldId id="590" r:id="rId16"/>
    <p:sldId id="604" r:id="rId17"/>
    <p:sldId id="592" r:id="rId18"/>
    <p:sldId id="593" r:id="rId19"/>
    <p:sldId id="594" r:id="rId20"/>
    <p:sldId id="595" r:id="rId21"/>
    <p:sldId id="596" r:id="rId22"/>
    <p:sldId id="605" r:id="rId23"/>
    <p:sldId id="597" r:id="rId24"/>
    <p:sldId id="598" r:id="rId25"/>
    <p:sldId id="599" r:id="rId26"/>
    <p:sldId id="607" r:id="rId27"/>
    <p:sldId id="601" r:id="rId28"/>
    <p:sldId id="600" r:id="rId2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COVER" id="{727C0728-BFBA-4018-A895-7E45D940962F}">
          <p14:sldIdLst>
            <p14:sldId id="256"/>
            <p14:sldId id="579"/>
            <p14:sldId id="580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1"/>
            <p14:sldId id="600"/>
          </p14:sldIdLst>
        </p14:section>
        <p14:section name="COURSE CONTENT" id="{F4927CBE-FA17-46D1-BAAE-887D0AF2CCBF}">
          <p14:sldIdLst/>
        </p14:section>
        <p14:section name="REFERENCE" id="{82098E28-DACF-4424-86A1-E861B2DCC6F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2" d="100"/>
          <a:sy n="72" d="100"/>
        </p:scale>
        <p:origin x="-1020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E212E-13FC-4488-A226-21CA1BD2390E}" type="datetimeFigureOut">
              <a:rPr lang="en-US" smtClean="0"/>
              <a:pPr/>
              <a:t>3/5/2009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A5169-68C4-43C9-9E8D-B5BBEBC89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7730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CABF3-250F-4E8E-B7E1-A2E9756F4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au.ac.il/~msagiv/courses/wcc05/parsing1.ppt" TargetMode="External"/><Relationship Id="rId2" Type="http://schemas.openxmlformats.org/officeDocument/2006/relationships/hyperlink" Target="http://dragonbook.stanford.edu/lecture-notes/Stanford-CS143/08-Bottom-Up-Parsing.pdf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3771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2292350" algn="l"/>
                <a:tab pos="2517775" algn="l"/>
              </a:tabLst>
            </a:pPr>
            <a:r>
              <a:rPr lang="en-US" sz="2200" dirty="0" smtClean="0">
                <a:solidFill>
                  <a:schemeClr val="bg1"/>
                </a:solidFill>
                <a:latin typeface="Open Sans"/>
              </a:rPr>
              <a:t>Course	</a:t>
            </a:r>
            <a:r>
              <a:rPr lang="en-US" sz="2200">
                <a:solidFill>
                  <a:schemeClr val="bg1"/>
                </a:solidFill>
                <a:latin typeface="Open Sans"/>
              </a:rPr>
              <a:t>: </a:t>
            </a:r>
            <a:r>
              <a:rPr lang="en-US" sz="2200" smtClean="0">
                <a:solidFill>
                  <a:schemeClr val="bg1"/>
                </a:solidFill>
                <a:latin typeface="Open Sans"/>
              </a:rPr>
              <a:t>Comp6062 </a:t>
            </a:r>
            <a:r>
              <a:rPr lang="en-US" sz="2200" dirty="0">
                <a:solidFill>
                  <a:schemeClr val="bg1"/>
                </a:solidFill>
                <a:latin typeface="Open Sans"/>
              </a:rPr>
              <a:t>- Compilation </a:t>
            </a:r>
            <a:r>
              <a:rPr lang="en-US" sz="2200" dirty="0" smtClean="0">
                <a:solidFill>
                  <a:schemeClr val="bg1"/>
                </a:solidFill>
                <a:latin typeface="Open Sans"/>
              </a:rPr>
              <a:t>Techniques</a:t>
            </a:r>
          </a:p>
          <a:p>
            <a:pPr>
              <a:spcBef>
                <a:spcPct val="20000"/>
              </a:spcBef>
              <a:tabLst>
                <a:tab pos="2292350" algn="l"/>
                <a:tab pos="2517775" algn="l"/>
              </a:tabLst>
            </a:pPr>
            <a:r>
              <a:rPr lang="en-US" sz="2200" dirty="0" smtClean="0">
                <a:solidFill>
                  <a:schemeClr val="bg1"/>
                </a:solidFill>
                <a:latin typeface="Open Sans"/>
              </a:rPr>
              <a:t>Effective Period	: </a:t>
            </a:r>
            <a:r>
              <a:rPr lang="en-US" sz="2200" smtClean="0">
                <a:solidFill>
                  <a:schemeClr val="bg1"/>
                </a:solidFill>
                <a:latin typeface="Open Sans"/>
              </a:rPr>
              <a:t>September </a:t>
            </a:r>
            <a:r>
              <a:rPr lang="en-US" sz="2200" smtClean="0">
                <a:solidFill>
                  <a:schemeClr val="bg1"/>
                </a:solidFill>
                <a:latin typeface="Open Sans"/>
              </a:rPr>
              <a:t>2018</a:t>
            </a:r>
            <a:endParaRPr lang="en-US" sz="22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AU" sz="4000" smtClean="0"/>
              <a:t>Bottom Up Parsing</a:t>
            </a: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US" sz="2800" smtClean="0">
                <a:solidFill>
                  <a:schemeClr val="bg1"/>
                </a:solidFill>
              </a:rPr>
              <a:t>Session  14-15-16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228600"/>
            <a:ext cx="6000328" cy="762000"/>
          </a:xfrm>
        </p:spPr>
        <p:txBody>
          <a:bodyPr/>
          <a:lstStyle/>
          <a:p>
            <a:r>
              <a:rPr lang="en-US" altLang="ko-KR" sz="2400" dirty="0" smtClean="0">
                <a:ea typeface="굴림" pitchFamily="50" charset="-127"/>
              </a:rPr>
              <a:t>Conflict During Shift-Reduce Parsing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772400" cy="48768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200" dirty="0" smtClean="0">
                <a:ea typeface="굴림" pitchFamily="50" charset="-127"/>
              </a:rPr>
              <a:t>Shift/Reduce conflict </a:t>
            </a:r>
          </a:p>
          <a:p>
            <a:pPr lvl="1" algn="just"/>
            <a:r>
              <a:rPr lang="en-US" altLang="ko-KR" sz="2200" dirty="0" smtClean="0">
                <a:ea typeface="굴림" pitchFamily="50" charset="-127"/>
              </a:rPr>
              <a:t>Cannot decide shift or reduce </a:t>
            </a:r>
          </a:p>
          <a:p>
            <a:pPr algn="just"/>
            <a:r>
              <a:rPr lang="en-US" altLang="ko-KR" sz="2200" dirty="0" smtClean="0">
                <a:ea typeface="굴림" pitchFamily="50" charset="-127"/>
              </a:rPr>
              <a:t>Reduce/Reduce conflict </a:t>
            </a:r>
          </a:p>
          <a:p>
            <a:pPr lvl="1" algn="just"/>
            <a:r>
              <a:rPr lang="en-US" altLang="ko-KR" sz="2200" dirty="0" smtClean="0">
                <a:ea typeface="굴림" pitchFamily="50" charset="-127"/>
              </a:rPr>
              <a:t>Cannot decide which production to use for reduce </a:t>
            </a:r>
          </a:p>
          <a:p>
            <a:pPr algn="just"/>
            <a:r>
              <a:rPr lang="en-US" altLang="ko-KR" sz="2200" dirty="0" smtClean="0">
                <a:ea typeface="굴림" pitchFamily="50" charset="-127"/>
              </a:rPr>
              <a:t>e.g. </a:t>
            </a:r>
          </a:p>
          <a:p>
            <a:pPr lvl="1" algn="just"/>
            <a:r>
              <a:rPr lang="en-US" altLang="ko-KR" sz="2200" dirty="0" err="1" smtClean="0">
                <a:ea typeface="굴림" pitchFamily="50" charset="-127"/>
              </a:rPr>
              <a:t>stmt</a:t>
            </a:r>
            <a:r>
              <a:rPr lang="en-US" altLang="ko-KR" sz="2200" dirty="0" smtClean="0">
                <a:ea typeface="굴림" pitchFamily="50" charset="-127"/>
              </a:rPr>
              <a:t> → if </a:t>
            </a:r>
            <a:r>
              <a:rPr lang="en-US" altLang="ko-KR" sz="2200" dirty="0" err="1" smtClean="0">
                <a:ea typeface="굴림" pitchFamily="50" charset="-127"/>
              </a:rPr>
              <a:t>expr</a:t>
            </a:r>
            <a:r>
              <a:rPr lang="en-US" altLang="ko-KR" sz="2200" dirty="0" smtClean="0">
                <a:ea typeface="굴림" pitchFamily="50" charset="-127"/>
              </a:rPr>
              <a:t> then </a:t>
            </a:r>
            <a:r>
              <a:rPr lang="en-US" altLang="ko-KR" sz="2200" dirty="0" err="1" smtClean="0">
                <a:ea typeface="굴림" pitchFamily="50" charset="-127"/>
              </a:rPr>
              <a:t>stmt</a:t>
            </a:r>
            <a:r>
              <a:rPr lang="en-US" altLang="ko-KR" sz="2200" dirty="0" smtClean="0">
                <a:ea typeface="굴림" pitchFamily="50" charset="-127"/>
              </a:rPr>
              <a:t> </a:t>
            </a:r>
          </a:p>
          <a:p>
            <a:pPr lvl="1" algn="just">
              <a:buFontTx/>
              <a:buNone/>
            </a:pPr>
            <a:r>
              <a:rPr lang="en-US" altLang="ko-KR" sz="2200" dirty="0" smtClean="0">
                <a:ea typeface="굴림" pitchFamily="50" charset="-127"/>
              </a:rPr>
              <a:t>	| if </a:t>
            </a:r>
            <a:r>
              <a:rPr lang="en-US" altLang="ko-KR" sz="2200" dirty="0" err="1" smtClean="0">
                <a:ea typeface="굴림" pitchFamily="50" charset="-127"/>
              </a:rPr>
              <a:t>expr</a:t>
            </a:r>
            <a:r>
              <a:rPr lang="en-US" altLang="ko-KR" sz="2200" dirty="0" smtClean="0">
                <a:ea typeface="굴림" pitchFamily="50" charset="-127"/>
              </a:rPr>
              <a:t> then </a:t>
            </a:r>
            <a:r>
              <a:rPr lang="en-US" altLang="ko-KR" sz="2200" dirty="0" err="1" smtClean="0">
                <a:ea typeface="굴림" pitchFamily="50" charset="-127"/>
              </a:rPr>
              <a:t>stmt</a:t>
            </a:r>
            <a:r>
              <a:rPr lang="en-US" altLang="ko-KR" sz="2200" dirty="0" smtClean="0">
                <a:ea typeface="굴림" pitchFamily="50" charset="-127"/>
              </a:rPr>
              <a:t> else </a:t>
            </a:r>
            <a:r>
              <a:rPr lang="en-US" altLang="ko-KR" sz="2200" dirty="0" err="1" smtClean="0">
                <a:ea typeface="굴림" pitchFamily="50" charset="-127"/>
              </a:rPr>
              <a:t>stmt</a:t>
            </a:r>
            <a:r>
              <a:rPr lang="en-US" altLang="ko-KR" sz="2200" dirty="0" smtClean="0">
                <a:ea typeface="굴림" pitchFamily="50" charset="-127"/>
              </a:rPr>
              <a:t> </a:t>
            </a:r>
          </a:p>
          <a:p>
            <a:pPr lvl="1" algn="just">
              <a:buFontTx/>
              <a:buNone/>
            </a:pPr>
            <a:r>
              <a:rPr lang="en-US" altLang="ko-KR" sz="2200" dirty="0" smtClean="0">
                <a:ea typeface="굴림" pitchFamily="50" charset="-127"/>
              </a:rPr>
              <a:t>	| other </a:t>
            </a:r>
          </a:p>
          <a:p>
            <a:pPr lvl="1" algn="just">
              <a:buFontTx/>
              <a:buNone/>
            </a:pPr>
            <a:endParaRPr lang="en-US" altLang="ko-KR" sz="2200" dirty="0">
              <a:ea typeface="굴림" pitchFamily="50" charset="-127"/>
            </a:endParaRPr>
          </a:p>
          <a:p>
            <a:pPr marL="6350" lvl="1" indent="-6350" algn="just">
              <a:buFontTx/>
              <a:buNone/>
            </a:pPr>
            <a:r>
              <a:rPr lang="en-US" altLang="ko-KR" sz="2200" dirty="0" smtClean="0">
                <a:ea typeface="굴림" pitchFamily="50" charset="-127"/>
              </a:rPr>
              <a:t>stack has a handle "</a:t>
            </a:r>
            <a:r>
              <a:rPr lang="en-US" altLang="ko-KR" sz="2200" b="1" dirty="0" smtClean="0">
                <a:ea typeface="굴림" pitchFamily="50" charset="-127"/>
              </a:rPr>
              <a:t>if </a:t>
            </a:r>
            <a:r>
              <a:rPr lang="en-US" altLang="ko-KR" sz="2200" b="1" dirty="0" err="1" smtClean="0">
                <a:ea typeface="굴림" pitchFamily="50" charset="-127"/>
              </a:rPr>
              <a:t>expr</a:t>
            </a:r>
            <a:r>
              <a:rPr lang="en-US" altLang="ko-KR" sz="2200" b="1" dirty="0" smtClean="0">
                <a:ea typeface="굴림" pitchFamily="50" charset="-127"/>
              </a:rPr>
              <a:t> them </a:t>
            </a:r>
            <a:r>
              <a:rPr lang="en-US" altLang="ko-KR" sz="2200" b="1" dirty="0" err="1" smtClean="0">
                <a:ea typeface="굴림" pitchFamily="50" charset="-127"/>
              </a:rPr>
              <a:t>stmt</a:t>
            </a:r>
            <a:r>
              <a:rPr lang="en-US" altLang="ko-KR" sz="2200" b="1" dirty="0" smtClean="0">
                <a:ea typeface="굴림" pitchFamily="50" charset="-127"/>
              </a:rPr>
              <a:t>"  : </a:t>
            </a:r>
            <a:r>
              <a:rPr lang="en-US" altLang="ko-KR" sz="2200" dirty="0" smtClean="0">
                <a:ea typeface="굴림" pitchFamily="50" charset="-127"/>
              </a:rPr>
              <a:t>shift/reduce conflict </a:t>
            </a:r>
          </a:p>
          <a:p>
            <a:pPr algn="just">
              <a:buFontTx/>
              <a:buNone/>
            </a:pPr>
            <a:endParaRPr lang="en-US" altLang="ko-KR" sz="2200" dirty="0" smtClean="0">
              <a:ea typeface="굴림" pitchFamily="50" charset="-127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42D45B-EBDB-4ED5-8589-83BF68206FDD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674" y="152400"/>
            <a:ext cx="5981489" cy="7620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LR(k) Parsers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512050" cy="4818857"/>
          </a:xfrm>
        </p:spPr>
        <p:txBody>
          <a:bodyPr>
            <a:normAutofit/>
          </a:bodyPr>
          <a:lstStyle/>
          <a:p>
            <a:pPr algn="just"/>
            <a:r>
              <a:rPr lang="en-US" altLang="ko-KR" sz="2200" dirty="0" smtClean="0">
                <a:ea typeface="굴림" pitchFamily="50" charset="-127"/>
              </a:rPr>
              <a:t>Concept </a:t>
            </a:r>
          </a:p>
          <a:p>
            <a:pPr lvl="1" algn="just"/>
            <a:r>
              <a:rPr lang="en-US" altLang="ko-KR" sz="2200" dirty="0" smtClean="0">
                <a:ea typeface="굴림" pitchFamily="50" charset="-127"/>
              </a:rPr>
              <a:t>left to right scan and rightmost derivation with k </a:t>
            </a:r>
            <a:r>
              <a:rPr lang="en-US" altLang="ko-KR" sz="2200" dirty="0" err="1" smtClean="0">
                <a:ea typeface="굴림" pitchFamily="50" charset="-127"/>
              </a:rPr>
              <a:t>lookahead</a:t>
            </a:r>
            <a:r>
              <a:rPr lang="en-US" altLang="ko-KR" sz="2200" dirty="0" smtClean="0">
                <a:ea typeface="굴림" pitchFamily="50" charset="-127"/>
              </a:rPr>
              <a:t> symbols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25738" y="2895600"/>
            <a:ext cx="4741862" cy="3505200"/>
            <a:chOff x="2135188" y="2492375"/>
            <a:chExt cx="4741862" cy="3505200"/>
          </a:xfrm>
        </p:grpSpPr>
        <p:sp>
          <p:nvSpPr>
            <p:cNvPr id="12300" name="Text Box 18"/>
            <p:cNvSpPr txBox="1">
              <a:spLocks noChangeArrowheads="1"/>
            </p:cNvSpPr>
            <p:nvPr/>
          </p:nvSpPr>
          <p:spPr bwMode="auto">
            <a:xfrm>
              <a:off x="5724525" y="3644900"/>
              <a:ext cx="11525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Tahoma" pitchFamily="34" charset="0"/>
                  <a:ea typeface="굴림" pitchFamily="50" charset="-127"/>
                </a:rPr>
                <a:t>output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135188" y="2492375"/>
              <a:ext cx="3960812" cy="3505200"/>
              <a:chOff x="1979613" y="2492375"/>
              <a:chExt cx="3960812" cy="3505200"/>
            </a:xfrm>
          </p:grpSpPr>
          <p:sp>
            <p:nvSpPr>
              <p:cNvPr id="12292" name="Rectangle 4"/>
              <p:cNvSpPr>
                <a:spLocks noChangeArrowheads="1"/>
              </p:cNvSpPr>
              <p:nvPr/>
            </p:nvSpPr>
            <p:spPr bwMode="auto">
              <a:xfrm>
                <a:off x="3708400" y="3355975"/>
                <a:ext cx="1727200" cy="8651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1"/>
                <a:r>
                  <a:rPr kumimoji="1" lang="en-US" altLang="ko-KR" sz="1600">
                    <a:latin typeface="Tahoma" pitchFamily="34" charset="0"/>
                    <a:ea typeface="굴림" pitchFamily="50" charset="-127"/>
                  </a:rPr>
                  <a:t>LR</a:t>
                </a:r>
                <a:br>
                  <a:rPr kumimoji="1" lang="en-US" altLang="ko-KR" sz="1600">
                    <a:latin typeface="Tahoma" pitchFamily="34" charset="0"/>
                    <a:ea typeface="굴림" pitchFamily="50" charset="-127"/>
                  </a:rPr>
                </a:br>
                <a:r>
                  <a:rPr kumimoji="1" lang="en-US" altLang="ko-KR" sz="1600">
                    <a:latin typeface="Tahoma" pitchFamily="34" charset="0"/>
                    <a:ea typeface="굴림" pitchFamily="50" charset="-127"/>
                  </a:rPr>
                  <a:t>Parsing Program</a:t>
                </a:r>
              </a:p>
            </p:txBody>
          </p:sp>
          <p:sp>
            <p:nvSpPr>
              <p:cNvPr id="12293" name="Rectangle 5"/>
              <p:cNvSpPr>
                <a:spLocks noChangeArrowheads="1"/>
              </p:cNvSpPr>
              <p:nvPr/>
            </p:nvSpPr>
            <p:spPr bwMode="auto">
              <a:xfrm>
                <a:off x="3276600" y="4795838"/>
                <a:ext cx="2590800" cy="86518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1"/>
                <a:r>
                  <a:rPr kumimoji="1" lang="en-US" altLang="ko-KR" sz="1600">
                    <a:latin typeface="Tahoma" pitchFamily="34" charset="0"/>
                    <a:ea typeface="굴림" pitchFamily="50" charset="-127"/>
                  </a:rPr>
                  <a:t>Action/Goto Table</a:t>
                </a:r>
              </a:p>
            </p:txBody>
          </p:sp>
          <p:sp>
            <p:nvSpPr>
              <p:cNvPr id="12294" name="Line 6"/>
              <p:cNvSpPr>
                <a:spLocks noChangeShapeType="1"/>
              </p:cNvSpPr>
              <p:nvPr/>
            </p:nvSpPr>
            <p:spPr bwMode="auto">
              <a:xfrm>
                <a:off x="4572000" y="4221163"/>
                <a:ext cx="0" cy="5746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2" name="Group 7"/>
              <p:cNvGrpSpPr>
                <a:grpSpLocks/>
              </p:cNvGrpSpPr>
              <p:nvPr/>
            </p:nvGrpSpPr>
            <p:grpSpPr bwMode="auto">
              <a:xfrm>
                <a:off x="2987675" y="2492375"/>
                <a:ext cx="2952750" cy="360363"/>
                <a:chOff x="1746" y="1389"/>
                <a:chExt cx="1860" cy="227"/>
              </a:xfrm>
            </p:grpSpPr>
            <p:sp>
              <p:nvSpPr>
                <p:cNvPr id="1230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336" y="1389"/>
                  <a:ext cx="725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latinLnBrk="1">
                    <a:spcBef>
                      <a:spcPct val="50000"/>
                    </a:spcBef>
                  </a:pPr>
                  <a:r>
                    <a:rPr kumimoji="1" lang="en-US" altLang="ko-KR" sz="1600">
                      <a:latin typeface="Tahoma" pitchFamily="34" charset="0"/>
                      <a:ea typeface="굴림" pitchFamily="50" charset="-127"/>
                    </a:rPr>
                    <a:t>Input tape</a:t>
                  </a:r>
                </a:p>
              </p:txBody>
            </p:sp>
            <p:sp>
              <p:nvSpPr>
                <p:cNvPr id="12308" name="Line 9"/>
                <p:cNvSpPr>
                  <a:spLocks noChangeShapeType="1"/>
                </p:cNvSpPr>
                <p:nvPr/>
              </p:nvSpPr>
              <p:spPr bwMode="auto">
                <a:xfrm>
                  <a:off x="1746" y="1389"/>
                  <a:ext cx="18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2309" name="Line 10"/>
                <p:cNvSpPr>
                  <a:spLocks noChangeShapeType="1"/>
                </p:cNvSpPr>
                <p:nvPr/>
              </p:nvSpPr>
              <p:spPr bwMode="auto">
                <a:xfrm>
                  <a:off x="1746" y="1616"/>
                  <a:ext cx="18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" name="Group 11"/>
              <p:cNvGrpSpPr>
                <a:grpSpLocks/>
              </p:cNvGrpSpPr>
              <p:nvPr/>
            </p:nvGrpSpPr>
            <p:grpSpPr bwMode="auto">
              <a:xfrm>
                <a:off x="1979613" y="3068638"/>
                <a:ext cx="431800" cy="1800225"/>
                <a:chOff x="1247" y="1752"/>
                <a:chExt cx="272" cy="1134"/>
              </a:xfrm>
            </p:grpSpPr>
            <p:sp>
              <p:nvSpPr>
                <p:cNvPr id="12304" name="Text Box 12"/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1005" y="2069"/>
                  <a:ext cx="725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latinLnBrk="1">
                    <a:spcBef>
                      <a:spcPct val="50000"/>
                    </a:spcBef>
                  </a:pPr>
                  <a:r>
                    <a:rPr kumimoji="1" lang="en-US" altLang="ko-KR" sz="1600">
                      <a:latin typeface="Tahoma" pitchFamily="34" charset="0"/>
                      <a:ea typeface="굴림" pitchFamily="50" charset="-127"/>
                    </a:rPr>
                    <a:t>Stack</a:t>
                  </a:r>
                </a:p>
              </p:txBody>
            </p:sp>
            <p:sp>
              <p:nvSpPr>
                <p:cNvPr id="12305" name="Line 13"/>
                <p:cNvSpPr>
                  <a:spLocks noChangeShapeType="1"/>
                </p:cNvSpPr>
                <p:nvPr/>
              </p:nvSpPr>
              <p:spPr bwMode="auto">
                <a:xfrm>
                  <a:off x="1247" y="1752"/>
                  <a:ext cx="0" cy="11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2306" name="Line 14"/>
                <p:cNvSpPr>
                  <a:spLocks noChangeShapeType="1"/>
                </p:cNvSpPr>
                <p:nvPr/>
              </p:nvSpPr>
              <p:spPr bwMode="auto">
                <a:xfrm>
                  <a:off x="1519" y="1752"/>
                  <a:ext cx="0" cy="11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2297" name="Line 15"/>
              <p:cNvSpPr>
                <a:spLocks noChangeShapeType="1"/>
              </p:cNvSpPr>
              <p:nvPr/>
            </p:nvSpPr>
            <p:spPr bwMode="auto">
              <a:xfrm>
                <a:off x="3563938" y="2852738"/>
                <a:ext cx="1008062" cy="503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298" name="Line 16"/>
              <p:cNvSpPr>
                <a:spLocks noChangeShapeType="1"/>
              </p:cNvSpPr>
              <p:nvPr/>
            </p:nvSpPr>
            <p:spPr bwMode="auto">
              <a:xfrm>
                <a:off x="1979613" y="3429000"/>
                <a:ext cx="431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cxnSp>
            <p:nvCxnSpPr>
              <p:cNvPr id="12299" name="AutoShape 17"/>
              <p:cNvCxnSpPr>
                <a:cxnSpLocks noChangeShapeType="1"/>
                <a:stCxn id="12298" idx="1"/>
                <a:endCxn id="12292" idx="1"/>
              </p:cNvCxnSpPr>
              <p:nvPr/>
            </p:nvCxnSpPr>
            <p:spPr bwMode="auto">
              <a:xfrm rot="16200000" flipH="1">
                <a:off x="2879725" y="2960688"/>
                <a:ext cx="360363" cy="1296987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sp>
            <p:nvSpPr>
              <p:cNvPr id="12301" name="Text Box 19"/>
              <p:cNvSpPr txBox="1">
                <a:spLocks noChangeArrowheads="1"/>
              </p:cNvSpPr>
              <p:nvPr/>
            </p:nvSpPr>
            <p:spPr bwMode="auto">
              <a:xfrm>
                <a:off x="3779838" y="5661025"/>
                <a:ext cx="1512887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latinLnBrk="1">
                  <a:spcBef>
                    <a:spcPct val="50000"/>
                  </a:spcBef>
                </a:pPr>
                <a:r>
                  <a:rPr kumimoji="1" lang="en-US" altLang="ko-KR" sz="1600">
                    <a:latin typeface="Tahoma" pitchFamily="34" charset="0"/>
                    <a:ea typeface="굴림" pitchFamily="50" charset="-127"/>
                  </a:rPr>
                  <a:t>Parsing Table</a:t>
                </a:r>
              </a:p>
            </p:txBody>
          </p:sp>
        </p:grpSp>
      </p:grpSp>
      <p:sp>
        <p:nvSpPr>
          <p:cNvPr id="2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23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2AA8FA-0FB2-4717-B129-D51EFDF7A14F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228600"/>
            <a:ext cx="5994400" cy="457200"/>
          </a:xfrm>
        </p:spPr>
        <p:txBody>
          <a:bodyPr>
            <a:normAutofit fontScale="90000"/>
          </a:bodyPr>
          <a:lstStyle/>
          <a:p>
            <a:r>
              <a:rPr lang="en-US" altLang="ko-KR" sz="2800" dirty="0" smtClean="0">
                <a:ea typeface="굴림" pitchFamily="50" charset="-127"/>
              </a:rPr>
              <a:t>Constructing SLR (Simple LR) parser (1/9)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828800"/>
            <a:ext cx="7467600" cy="45720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ko-KR" sz="2200" dirty="0" smtClean="0">
                <a:ea typeface="굴림" pitchFamily="50" charset="-127"/>
              </a:rPr>
              <a:t>Viable Prefix 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2200" dirty="0" smtClean="0">
                <a:ea typeface="굴림" pitchFamily="50" charset="-127"/>
              </a:rPr>
              <a:t>A prefix of a right sentential form that does not continue past the rightmost handle of that sentential form. It always appears the top of the stack of the shift-reduce parser</a:t>
            </a:r>
          </a:p>
          <a:p>
            <a:pPr algn="just">
              <a:lnSpc>
                <a:spcPct val="90000"/>
              </a:lnSpc>
            </a:pPr>
            <a:endParaRPr lang="en-US" altLang="ko-KR" sz="2200" smtClean="0">
              <a:ea typeface="굴림" pitchFamily="50" charset="-127"/>
            </a:endParaRPr>
          </a:p>
          <a:p>
            <a:pPr algn="just">
              <a:lnSpc>
                <a:spcPct val="90000"/>
              </a:lnSpc>
            </a:pPr>
            <a:r>
              <a:rPr lang="en-US" altLang="ko-KR" sz="2200" smtClean="0">
                <a:ea typeface="굴림" pitchFamily="50" charset="-127"/>
              </a:rPr>
              <a:t>LR(0</a:t>
            </a:r>
            <a:r>
              <a:rPr lang="en-US" altLang="ko-KR" sz="2200" dirty="0" smtClean="0">
                <a:ea typeface="굴림" pitchFamily="50" charset="-127"/>
              </a:rPr>
              <a:t>) item of G 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2200" dirty="0" smtClean="0">
                <a:ea typeface="굴림" pitchFamily="50" charset="-127"/>
              </a:rPr>
              <a:t>A production of G with a dot at some position of the RHS </a:t>
            </a:r>
          </a:p>
          <a:p>
            <a:pPr algn="just">
              <a:lnSpc>
                <a:spcPct val="90000"/>
              </a:lnSpc>
            </a:pPr>
            <a:endParaRPr lang="en-US" altLang="ko-KR" sz="2200" smtClean="0">
              <a:ea typeface="굴림" pitchFamily="50" charset="-127"/>
            </a:endParaRPr>
          </a:p>
          <a:p>
            <a:pPr algn="just">
              <a:lnSpc>
                <a:spcPct val="90000"/>
              </a:lnSpc>
            </a:pPr>
            <a:r>
              <a:rPr lang="en-US" altLang="ko-KR" sz="2200" smtClean="0">
                <a:ea typeface="굴림" pitchFamily="50" charset="-127"/>
              </a:rPr>
              <a:t>e.g</a:t>
            </a:r>
            <a:r>
              <a:rPr lang="en-US" altLang="ko-KR" sz="2200" dirty="0" smtClean="0">
                <a:ea typeface="굴림" pitchFamily="50" charset="-127"/>
              </a:rPr>
              <a:t>. A → XYZ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2200" dirty="0" smtClean="0">
                <a:ea typeface="굴림" pitchFamily="50" charset="-127"/>
              </a:rPr>
              <a:t>	⇒ A → ·XYZ , A → X·YZ , A → XY·Z , A → XYZ</a:t>
            </a:r>
            <a:r>
              <a:rPr lang="en-US" altLang="ko-KR" sz="2200" smtClean="0">
                <a:ea typeface="굴림" pitchFamily="50" charset="-127"/>
              </a:rPr>
              <a:t>· </a:t>
            </a:r>
            <a:endParaRPr lang="en-US" altLang="ko-KR" sz="2200" dirty="0" smtClean="0">
              <a:ea typeface="굴림" pitchFamily="50" charset="-127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F18DE7-BC39-45F7-93CD-48A91FC4E5C4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228600"/>
            <a:ext cx="5994400" cy="457200"/>
          </a:xfrm>
        </p:spPr>
        <p:txBody>
          <a:bodyPr>
            <a:normAutofit fontScale="90000"/>
          </a:bodyPr>
          <a:lstStyle/>
          <a:p>
            <a:r>
              <a:rPr lang="en-US" altLang="ko-KR" sz="2800" dirty="0" smtClean="0">
                <a:ea typeface="굴림" pitchFamily="50" charset="-127"/>
              </a:rPr>
              <a:t>Constructing SLR (Simple LR) </a:t>
            </a:r>
            <a:r>
              <a:rPr lang="en-US" altLang="ko-KR" sz="2800" smtClean="0">
                <a:ea typeface="굴림" pitchFamily="50" charset="-127"/>
              </a:rPr>
              <a:t>parser (2/9</a:t>
            </a:r>
            <a:r>
              <a:rPr lang="en-US" altLang="ko-KR" sz="2800" dirty="0" smtClean="0">
                <a:ea typeface="굴림" pitchFamily="50" charset="-127"/>
              </a:rPr>
              <a:t>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848600" cy="487680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altLang="ko-KR" sz="2200" smtClean="0">
                <a:ea typeface="굴림" pitchFamily="50" charset="-127"/>
              </a:rPr>
              <a:t>Central </a:t>
            </a:r>
            <a:r>
              <a:rPr lang="en-US" altLang="ko-KR" sz="2200" dirty="0" smtClean="0">
                <a:ea typeface="굴림" pitchFamily="50" charset="-127"/>
              </a:rPr>
              <a:t>idea of SLR 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2200" dirty="0" smtClean="0">
                <a:ea typeface="굴림" pitchFamily="50" charset="-127"/>
              </a:rPr>
              <a:t>construct a DFA that recognize viable prefixed. The state of the DFA consists of a set of </a:t>
            </a:r>
            <a:r>
              <a:rPr lang="en-US" altLang="ko-KR" sz="2200" smtClean="0">
                <a:ea typeface="굴림" pitchFamily="50" charset="-127"/>
              </a:rPr>
              <a:t>items </a:t>
            </a:r>
          </a:p>
          <a:p>
            <a:pPr lvl="1" algn="just">
              <a:lnSpc>
                <a:spcPct val="90000"/>
              </a:lnSpc>
            </a:pPr>
            <a:endParaRPr lang="en-US" altLang="ko-KR" sz="2200" smtClean="0">
              <a:ea typeface="굴림" pitchFamily="50" charset="-127"/>
            </a:endParaRPr>
          </a:p>
          <a:p>
            <a:pPr algn="just">
              <a:lnSpc>
                <a:spcPct val="90000"/>
              </a:lnSpc>
            </a:pPr>
            <a:r>
              <a:rPr lang="en-US" altLang="ko-KR" sz="2200" smtClean="0">
                <a:ea typeface="굴림" pitchFamily="50" charset="-127"/>
              </a:rPr>
              <a:t>Three operations for construction </a:t>
            </a:r>
          </a:p>
          <a:p>
            <a:pPr marL="914400" lvl="1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en-US" altLang="ko-KR" sz="2200" smtClean="0">
                <a:ea typeface="굴림" pitchFamily="50" charset="-127"/>
              </a:rPr>
              <a:t>Augmenting a grammar </a:t>
            </a:r>
          </a:p>
          <a:p>
            <a:pPr marL="914400" lvl="2" indent="0" algn="just">
              <a:lnSpc>
                <a:spcPct val="90000"/>
              </a:lnSpc>
              <a:buNone/>
            </a:pPr>
            <a:r>
              <a:rPr lang="en-US" altLang="ko-KR" sz="2200" smtClean="0">
                <a:ea typeface="굴림" pitchFamily="50" charset="-127"/>
              </a:rPr>
              <a:t>Add S' → S to indicate the parser when it should stop and accept </a:t>
            </a:r>
          </a:p>
          <a:p>
            <a:pPr marL="914400" lvl="1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en-US" altLang="ko-KR" sz="2200" smtClean="0">
                <a:ea typeface="굴림" pitchFamily="50" charset="-127"/>
              </a:rPr>
              <a:t>closure operation</a:t>
            </a:r>
          </a:p>
          <a:p>
            <a:pPr marL="914400" lvl="2" indent="0" algn="just">
              <a:lnSpc>
                <a:spcPct val="90000"/>
              </a:lnSpc>
              <a:buNone/>
            </a:pPr>
            <a:r>
              <a:rPr lang="en-US" altLang="ko-KR" sz="2200" smtClean="0">
                <a:ea typeface="굴림" pitchFamily="50" charset="-127"/>
              </a:rPr>
              <a:t>Suppose I is a set of items for G, then closure(I) is the set of items constructed from I by the two rules :</a:t>
            </a:r>
          </a:p>
          <a:p>
            <a:pPr marL="1365250" lvl="3" indent="-457200" algn="just">
              <a:lnSpc>
                <a:spcPct val="90000"/>
              </a:lnSpc>
              <a:buFont typeface="+mj-lt"/>
              <a:buAutoNum type="arabicParenR"/>
            </a:pPr>
            <a:r>
              <a:rPr lang="en-US" altLang="ko-KR" smtClean="0">
                <a:ea typeface="굴림" pitchFamily="50" charset="-127"/>
              </a:rPr>
              <a:t>Every item in I is added to closure(I)</a:t>
            </a:r>
          </a:p>
          <a:p>
            <a:pPr marL="1365250" lvl="3" indent="-457200" algn="just">
              <a:lnSpc>
                <a:spcPct val="90000"/>
              </a:lnSpc>
              <a:buFont typeface="+mj-lt"/>
              <a:buAutoNum type="arabicParenR"/>
            </a:pPr>
            <a:r>
              <a:rPr lang="en-US" altLang="ko-KR" smtClean="0">
                <a:ea typeface="굴림" pitchFamily="50" charset="-127"/>
              </a:rPr>
              <a:t>If A → α·Bβ ∈ closure(I) </a:t>
            </a:r>
            <a:r>
              <a:rPr lang="ko-KR" altLang="en-US" smtClean="0">
                <a:ea typeface="굴림" pitchFamily="50" charset="-127"/>
              </a:rPr>
              <a:t>＆ </a:t>
            </a:r>
            <a:r>
              <a:rPr lang="en-US" altLang="ko-KR" smtClean="0">
                <a:ea typeface="굴림" pitchFamily="50" charset="-127"/>
              </a:rPr>
              <a:t>B → γ is a production,  then add item B → ·γ to closure(I), if it not already there. Apply this rule until no more new items can be added to closure (I).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F18DE7-BC39-45F7-93CD-48A91FC4E5C4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52400"/>
            <a:ext cx="5842000" cy="609600"/>
          </a:xfrm>
        </p:spPr>
        <p:txBody>
          <a:bodyPr>
            <a:normAutofit fontScale="90000"/>
          </a:bodyPr>
          <a:lstStyle/>
          <a:p>
            <a:r>
              <a:rPr lang="en-US" altLang="ko-KR" sz="2800" dirty="0" smtClean="0">
                <a:ea typeface="굴림" pitchFamily="50" charset="-127"/>
              </a:rPr>
              <a:t>Constructing SLR (Simple LR) </a:t>
            </a:r>
            <a:r>
              <a:rPr lang="en-US" altLang="ko-KR" sz="2800" smtClean="0">
                <a:ea typeface="굴림" pitchFamily="50" charset="-127"/>
              </a:rPr>
              <a:t>parser (3/9</a:t>
            </a:r>
            <a:r>
              <a:rPr lang="en-US" altLang="ko-KR" sz="2800" dirty="0" smtClean="0">
                <a:ea typeface="굴림" pitchFamily="50" charset="-127"/>
              </a:rPr>
              <a:t>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848600" cy="5029200"/>
          </a:xfrm>
        </p:spPr>
        <p:txBody>
          <a:bodyPr>
            <a:noAutofit/>
          </a:bodyPr>
          <a:lstStyle/>
          <a:p>
            <a:pPr marL="1139825" lvl="2" indent="-225425" algn="just">
              <a:lnSpc>
                <a:spcPct val="90000"/>
              </a:lnSpc>
            </a:pPr>
            <a:r>
              <a:rPr lang="en-US" altLang="ko-KR" smtClean="0">
                <a:ea typeface="굴림" pitchFamily="50" charset="-127"/>
              </a:rPr>
              <a:t>e.g</a:t>
            </a:r>
            <a:r>
              <a:rPr lang="en-US" altLang="ko-KR" dirty="0" smtClean="0">
                <a:ea typeface="굴림" pitchFamily="50" charset="-127"/>
              </a:rPr>
              <a:t>.  	</a:t>
            </a:r>
          </a:p>
          <a:p>
            <a:pPr marL="1139825" lvl="3" indent="-225425" algn="just">
              <a:lnSpc>
                <a:spcPct val="90000"/>
              </a:lnSpc>
              <a:buNone/>
            </a:pPr>
            <a:r>
              <a:rPr lang="en-US" altLang="ko-KR" smtClean="0">
                <a:ea typeface="굴림" pitchFamily="50" charset="-127"/>
              </a:rPr>
              <a:t>	E</a:t>
            </a:r>
            <a:r>
              <a:rPr lang="en-US" altLang="ko-KR" dirty="0" smtClean="0">
                <a:ea typeface="굴림" pitchFamily="50" charset="-127"/>
              </a:rPr>
              <a:t>' → E, E → E + T | T, T → T * F | F, F → (E) | id </a:t>
            </a:r>
          </a:p>
          <a:p>
            <a:pPr marL="1139825" lvl="3" indent="-225425" algn="just">
              <a:lnSpc>
                <a:spcPct val="90000"/>
              </a:lnSpc>
              <a:buNone/>
            </a:pPr>
            <a:r>
              <a:rPr lang="en-US" altLang="ko-KR" smtClean="0">
                <a:ea typeface="굴림" pitchFamily="50" charset="-127"/>
              </a:rPr>
              <a:t>	</a:t>
            </a:r>
          </a:p>
          <a:p>
            <a:pPr marL="1139825" lvl="3" indent="-225425" algn="just">
              <a:lnSpc>
                <a:spcPct val="90000"/>
              </a:lnSpc>
              <a:buNone/>
            </a:pPr>
            <a:r>
              <a:rPr lang="en-US" altLang="ko-KR" smtClean="0">
                <a:ea typeface="굴림" pitchFamily="50" charset="-127"/>
              </a:rPr>
              <a:t>	Start </a:t>
            </a:r>
            <a:r>
              <a:rPr lang="en-US" altLang="ko-KR" dirty="0" smtClean="0">
                <a:ea typeface="굴림" pitchFamily="50" charset="-127"/>
              </a:rPr>
              <a:t>with I = { E' → ·E}, then closure(I</a:t>
            </a:r>
            <a:r>
              <a:rPr lang="en-US" altLang="ko-KR" smtClean="0">
                <a:ea typeface="굴림" pitchFamily="50" charset="-127"/>
              </a:rPr>
              <a:t>) :</a:t>
            </a:r>
          </a:p>
          <a:p>
            <a:pPr marL="1139825" lvl="3" indent="-225425" algn="just">
              <a:lnSpc>
                <a:spcPct val="90000"/>
              </a:lnSpc>
              <a:buNone/>
            </a:pPr>
            <a:r>
              <a:rPr lang="en-US" altLang="ko-KR" smtClean="0">
                <a:ea typeface="굴림" pitchFamily="50" charset="-127"/>
              </a:rPr>
              <a:t>		E</a:t>
            </a:r>
            <a:r>
              <a:rPr lang="en-US" altLang="ko-KR" dirty="0" smtClean="0">
                <a:ea typeface="굴림" pitchFamily="50" charset="-127"/>
              </a:rPr>
              <a:t>' → </a:t>
            </a:r>
            <a:r>
              <a:rPr lang="en-US" altLang="ko-KR" smtClean="0">
                <a:ea typeface="굴림" pitchFamily="50" charset="-127"/>
              </a:rPr>
              <a:t>·E</a:t>
            </a:r>
          </a:p>
          <a:p>
            <a:pPr marL="1139825" lvl="3" indent="-225425" algn="just">
              <a:lnSpc>
                <a:spcPct val="90000"/>
              </a:lnSpc>
              <a:buNone/>
            </a:pPr>
            <a:r>
              <a:rPr lang="en-US" altLang="ko-KR" smtClean="0">
                <a:ea typeface="굴림" pitchFamily="50" charset="-127"/>
              </a:rPr>
              <a:t>		E </a:t>
            </a:r>
            <a:r>
              <a:rPr lang="en-US" altLang="ko-KR" dirty="0" smtClean="0">
                <a:ea typeface="굴림" pitchFamily="50" charset="-127"/>
              </a:rPr>
              <a:t>→ ·E </a:t>
            </a:r>
            <a:r>
              <a:rPr lang="en-US" altLang="ko-KR" smtClean="0">
                <a:ea typeface="굴림" pitchFamily="50" charset="-127"/>
              </a:rPr>
              <a:t>+ T</a:t>
            </a:r>
          </a:p>
          <a:p>
            <a:pPr marL="1139825" lvl="3" indent="-225425" algn="just">
              <a:lnSpc>
                <a:spcPct val="90000"/>
              </a:lnSpc>
              <a:buNone/>
            </a:pPr>
            <a:r>
              <a:rPr lang="en-US" altLang="ko-KR" smtClean="0">
                <a:ea typeface="굴림" pitchFamily="50" charset="-127"/>
              </a:rPr>
              <a:t>		E → ·T</a:t>
            </a:r>
          </a:p>
          <a:p>
            <a:pPr marL="1139825" lvl="3" indent="-225425" algn="just">
              <a:lnSpc>
                <a:spcPct val="90000"/>
              </a:lnSpc>
              <a:buNone/>
            </a:pPr>
            <a:r>
              <a:rPr lang="en-US" altLang="ko-KR" smtClean="0">
                <a:ea typeface="굴림" pitchFamily="50" charset="-127"/>
              </a:rPr>
              <a:t>		T </a:t>
            </a:r>
            <a:r>
              <a:rPr lang="en-US" altLang="ko-KR" dirty="0" smtClean="0">
                <a:ea typeface="굴림" pitchFamily="50" charset="-127"/>
              </a:rPr>
              <a:t>→ ·T </a:t>
            </a:r>
            <a:r>
              <a:rPr lang="en-US" altLang="ko-KR" smtClean="0">
                <a:ea typeface="굴림" pitchFamily="50" charset="-127"/>
              </a:rPr>
              <a:t>* F</a:t>
            </a:r>
          </a:p>
          <a:p>
            <a:pPr marL="1139825" lvl="3" indent="-225425" algn="just">
              <a:lnSpc>
                <a:spcPct val="90000"/>
              </a:lnSpc>
              <a:buNone/>
            </a:pPr>
            <a:r>
              <a:rPr lang="en-US" altLang="ko-KR" smtClean="0">
                <a:ea typeface="굴림" pitchFamily="50" charset="-127"/>
              </a:rPr>
              <a:t>		T </a:t>
            </a:r>
            <a:r>
              <a:rPr lang="en-US" altLang="ko-KR" dirty="0" smtClean="0">
                <a:ea typeface="굴림" pitchFamily="50" charset="-127"/>
              </a:rPr>
              <a:t>→ </a:t>
            </a:r>
            <a:r>
              <a:rPr lang="en-US" altLang="ko-KR" smtClean="0">
                <a:ea typeface="굴림" pitchFamily="50" charset="-127"/>
              </a:rPr>
              <a:t>·F</a:t>
            </a:r>
          </a:p>
          <a:p>
            <a:pPr marL="1139825" lvl="3" indent="-225425" algn="just">
              <a:lnSpc>
                <a:spcPct val="90000"/>
              </a:lnSpc>
              <a:buNone/>
            </a:pPr>
            <a:r>
              <a:rPr lang="en-US" altLang="ko-KR" smtClean="0">
                <a:ea typeface="굴림" pitchFamily="50" charset="-127"/>
              </a:rPr>
              <a:t>		F → ·(E)</a:t>
            </a:r>
          </a:p>
          <a:p>
            <a:pPr marL="1139825" lvl="3" indent="-225425" algn="just">
              <a:lnSpc>
                <a:spcPct val="90000"/>
              </a:lnSpc>
              <a:buNone/>
            </a:pPr>
            <a:r>
              <a:rPr lang="en-US" altLang="ko-KR" smtClean="0">
                <a:ea typeface="굴림" pitchFamily="50" charset="-127"/>
              </a:rPr>
              <a:t>		F </a:t>
            </a:r>
            <a:r>
              <a:rPr lang="en-US" altLang="ko-KR" dirty="0" smtClean="0">
                <a:ea typeface="굴림" pitchFamily="50" charset="-127"/>
              </a:rPr>
              <a:t>→ ·</a:t>
            </a:r>
            <a:r>
              <a:rPr lang="en-US" altLang="ko-KR" smtClean="0">
                <a:ea typeface="굴림" pitchFamily="50" charset="-127"/>
              </a:rPr>
              <a:t>id </a:t>
            </a:r>
          </a:p>
          <a:p>
            <a:pPr marL="1139825" lvl="3" indent="-225425" algn="just">
              <a:lnSpc>
                <a:spcPct val="90000"/>
              </a:lnSpc>
              <a:buNone/>
            </a:pPr>
            <a:endParaRPr lang="en-US" altLang="ko-KR" dirty="0" smtClean="0">
              <a:ea typeface="굴림" pitchFamily="50" charset="-127"/>
            </a:endParaRPr>
          </a:p>
          <a:p>
            <a:pPr marL="1139825" lvl="2" indent="-225425" algn="just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kernel items (dots are not at the left end) vs. non-kernel </a:t>
            </a:r>
            <a:r>
              <a:rPr lang="en-US" altLang="ko-KR" smtClean="0">
                <a:ea typeface="굴림" pitchFamily="50" charset="-127"/>
              </a:rPr>
              <a:t>items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F0D582-66F9-4908-843B-7B38EDB383DD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28600"/>
            <a:ext cx="5842000" cy="533400"/>
          </a:xfrm>
        </p:spPr>
        <p:txBody>
          <a:bodyPr>
            <a:normAutofit fontScale="90000"/>
          </a:bodyPr>
          <a:lstStyle/>
          <a:p>
            <a:r>
              <a:rPr lang="en-US" altLang="ko-KR" sz="2800" dirty="0" smtClean="0">
                <a:ea typeface="굴림" pitchFamily="50" charset="-127"/>
              </a:rPr>
              <a:t>Constructing SLR (Simple LR) </a:t>
            </a:r>
            <a:r>
              <a:rPr lang="en-US" altLang="ko-KR" sz="2800" smtClean="0">
                <a:ea typeface="굴림" pitchFamily="50" charset="-127"/>
              </a:rPr>
              <a:t>parser (4/9</a:t>
            </a:r>
            <a:r>
              <a:rPr lang="en-US" altLang="ko-KR" sz="2800" dirty="0" smtClean="0">
                <a:ea typeface="굴림" pitchFamily="50" charset="-127"/>
              </a:rPr>
              <a:t>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620000" cy="4724400"/>
          </a:xfrm>
        </p:spPr>
        <p:txBody>
          <a:bodyPr>
            <a:normAutofit/>
          </a:bodyPr>
          <a:lstStyle/>
          <a:p>
            <a:pPr marL="914400" lvl="1" indent="-457200" algn="just">
              <a:buFont typeface="+mj-lt"/>
              <a:buAutoNum type="arabicPeriod" startAt="3"/>
            </a:pPr>
            <a:r>
              <a:rPr lang="en-US" altLang="ko-KR" sz="2200" smtClean="0">
                <a:ea typeface="굴림" pitchFamily="50" charset="-127"/>
              </a:rPr>
              <a:t>goto operation</a:t>
            </a:r>
          </a:p>
          <a:p>
            <a:pPr lvl="2" algn="just"/>
            <a:r>
              <a:rPr lang="en-US" altLang="ko-KR" sz="2200" smtClean="0">
                <a:ea typeface="굴림" pitchFamily="50" charset="-127"/>
              </a:rPr>
              <a:t>Suppose I = item be a set of items and X be a grammar symbol, then goto(I, X) = the closure of the set of all items [A → αX·β] such that [A → α·Xβ] ∈ I</a:t>
            </a:r>
          </a:p>
          <a:p>
            <a:pPr lvl="2" algn="just"/>
            <a:r>
              <a:rPr lang="en-US" altLang="ko-KR" sz="2200" smtClean="0">
                <a:ea typeface="굴림" pitchFamily="50" charset="-127"/>
              </a:rPr>
              <a:t>E.g</a:t>
            </a:r>
            <a:r>
              <a:rPr lang="en-US" altLang="ko-KR" sz="2200" dirty="0" smtClean="0">
                <a:ea typeface="굴림" pitchFamily="50" charset="-127"/>
              </a:rPr>
              <a:t>. Suppose I = { E' → E·, E → E·+ T}, then </a:t>
            </a:r>
            <a:r>
              <a:rPr lang="en-US" altLang="ko-KR" sz="2200" dirty="0" err="1" smtClean="0">
                <a:ea typeface="굴림" pitchFamily="50" charset="-127"/>
              </a:rPr>
              <a:t>goto</a:t>
            </a:r>
            <a:r>
              <a:rPr lang="en-US" altLang="ko-KR" sz="2200" dirty="0" smtClean="0">
                <a:ea typeface="굴림" pitchFamily="50" charset="-127"/>
              </a:rPr>
              <a:t>(I, </a:t>
            </a:r>
            <a:r>
              <a:rPr lang="en-US" altLang="ko-KR" sz="2200" smtClean="0">
                <a:ea typeface="굴림" pitchFamily="50" charset="-127"/>
              </a:rPr>
              <a:t>+) :</a:t>
            </a:r>
            <a:endParaRPr lang="en-US" altLang="ko-KR" sz="2200" dirty="0" smtClean="0">
              <a:ea typeface="굴림" pitchFamily="50" charset="-127"/>
            </a:endParaRPr>
          </a:p>
          <a:p>
            <a:pPr lvl="2" algn="just">
              <a:buFontTx/>
              <a:buNone/>
            </a:pPr>
            <a:r>
              <a:rPr lang="en-US" altLang="ko-KR" sz="2200" smtClean="0">
                <a:ea typeface="굴림" pitchFamily="50" charset="-127"/>
              </a:rPr>
              <a:t>   	E </a:t>
            </a:r>
            <a:r>
              <a:rPr lang="en-US" altLang="ko-KR" sz="2200" dirty="0" smtClean="0">
                <a:ea typeface="굴림" pitchFamily="50" charset="-127"/>
              </a:rPr>
              <a:t>→ E + </a:t>
            </a:r>
            <a:r>
              <a:rPr lang="en-US" altLang="ko-KR" sz="2200" smtClean="0">
                <a:ea typeface="굴림" pitchFamily="50" charset="-127"/>
              </a:rPr>
              <a:t>·T</a:t>
            </a:r>
          </a:p>
          <a:p>
            <a:pPr lvl="2" algn="just">
              <a:buFontTx/>
              <a:buNone/>
            </a:pPr>
            <a:r>
              <a:rPr lang="en-US" altLang="ko-KR" sz="2200" smtClean="0">
                <a:ea typeface="굴림" pitchFamily="50" charset="-127"/>
              </a:rPr>
              <a:t>		T </a:t>
            </a:r>
            <a:r>
              <a:rPr lang="en-US" altLang="ko-KR" sz="2200" dirty="0" smtClean="0">
                <a:ea typeface="굴림" pitchFamily="50" charset="-127"/>
              </a:rPr>
              <a:t>→ ·T </a:t>
            </a:r>
            <a:r>
              <a:rPr lang="en-US" altLang="ko-KR" sz="2200" smtClean="0">
                <a:ea typeface="굴림" pitchFamily="50" charset="-127"/>
              </a:rPr>
              <a:t>* F</a:t>
            </a:r>
          </a:p>
          <a:p>
            <a:pPr lvl="2" algn="just">
              <a:buFontTx/>
              <a:buNone/>
            </a:pPr>
            <a:r>
              <a:rPr lang="en-US" altLang="ko-KR" sz="2200" smtClean="0">
                <a:ea typeface="굴림" pitchFamily="50" charset="-127"/>
              </a:rPr>
              <a:t>		T </a:t>
            </a:r>
            <a:r>
              <a:rPr lang="en-US" altLang="ko-KR" sz="2200" dirty="0" smtClean="0">
                <a:ea typeface="굴림" pitchFamily="50" charset="-127"/>
              </a:rPr>
              <a:t>→ </a:t>
            </a:r>
            <a:r>
              <a:rPr lang="en-US" altLang="ko-KR" sz="2200" smtClean="0">
                <a:ea typeface="굴림" pitchFamily="50" charset="-127"/>
              </a:rPr>
              <a:t>·F</a:t>
            </a:r>
          </a:p>
          <a:p>
            <a:pPr lvl="2" algn="just">
              <a:buFontTx/>
              <a:buNone/>
            </a:pPr>
            <a:r>
              <a:rPr lang="en-US" altLang="ko-KR" sz="2200" smtClean="0">
                <a:ea typeface="굴림" pitchFamily="50" charset="-127"/>
              </a:rPr>
              <a:t>		F </a:t>
            </a:r>
            <a:r>
              <a:rPr lang="en-US" altLang="ko-KR" sz="2200" dirty="0" smtClean="0">
                <a:ea typeface="굴림" pitchFamily="50" charset="-127"/>
              </a:rPr>
              <a:t>→ · </a:t>
            </a:r>
            <a:r>
              <a:rPr lang="en-US" altLang="ko-KR" sz="2200" smtClean="0">
                <a:ea typeface="굴림" pitchFamily="50" charset="-127"/>
              </a:rPr>
              <a:t>(E)</a:t>
            </a:r>
          </a:p>
          <a:p>
            <a:pPr lvl="2" algn="just">
              <a:buFontTx/>
              <a:buNone/>
            </a:pPr>
            <a:r>
              <a:rPr lang="en-US" altLang="ko-KR" sz="2200" smtClean="0">
                <a:ea typeface="굴림" pitchFamily="50" charset="-127"/>
              </a:rPr>
              <a:t>		F </a:t>
            </a:r>
            <a:r>
              <a:rPr lang="en-US" altLang="ko-KR" sz="2200" dirty="0" smtClean="0">
                <a:ea typeface="굴림" pitchFamily="50" charset="-127"/>
              </a:rPr>
              <a:t>→ </a:t>
            </a:r>
            <a:r>
              <a:rPr lang="en-US" altLang="ko-KR" sz="2200" smtClean="0">
                <a:ea typeface="굴림" pitchFamily="50" charset="-127"/>
              </a:rPr>
              <a:t>·id</a:t>
            </a:r>
            <a:endParaRPr lang="en-US" altLang="ko-KR" sz="2200" dirty="0" smtClean="0">
              <a:ea typeface="굴림" pitchFamily="50" charset="-127"/>
            </a:endParaRPr>
          </a:p>
          <a:p>
            <a:pPr lvl="1"/>
            <a:endParaRPr lang="en-US" altLang="ko-KR" sz="2200" dirty="0" smtClean="0">
              <a:ea typeface="굴림" pitchFamily="50" charset="-127"/>
            </a:endParaRPr>
          </a:p>
          <a:p>
            <a:pPr lvl="1"/>
            <a:endParaRPr lang="en-US" altLang="ko-KR" sz="2200" dirty="0" smtClean="0">
              <a:ea typeface="굴림" pitchFamily="50" charset="-127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F0CD69-18C1-4B0F-BB92-E144699958A5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769704" y="152399"/>
            <a:ext cx="6209196" cy="496957"/>
          </a:xfrm>
        </p:spPr>
        <p:txBody>
          <a:bodyPr>
            <a:normAutofit fontScale="90000"/>
          </a:bodyPr>
          <a:lstStyle/>
          <a:p>
            <a:r>
              <a:rPr lang="en-US" altLang="ko-KR" sz="2800" dirty="0" smtClean="0">
                <a:ea typeface="굴림" pitchFamily="50" charset="-127"/>
              </a:rPr>
              <a:t>Constructing SLR (Simple LR) </a:t>
            </a:r>
            <a:r>
              <a:rPr lang="en-US" altLang="ko-KR" sz="2800" smtClean="0">
                <a:ea typeface="굴림" pitchFamily="50" charset="-127"/>
              </a:rPr>
              <a:t>parser (5/9</a:t>
            </a:r>
            <a:r>
              <a:rPr lang="en-US" altLang="ko-KR" sz="2800" dirty="0" smtClean="0">
                <a:ea typeface="굴림" pitchFamily="50" charset="-127"/>
              </a:rPr>
              <a:t>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0" y="838200"/>
            <a:ext cx="6019800" cy="106680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altLang="ko-KR" dirty="0" smtClean="0">
                <a:ea typeface="굴림" pitchFamily="50" charset="-127"/>
              </a:rPr>
              <a:t>Draw state diagram for the following </a:t>
            </a:r>
            <a:r>
              <a:rPr lang="en-US" altLang="ko-KR" smtClean="0">
                <a:ea typeface="굴림" pitchFamily="50" charset="-127"/>
              </a:rPr>
              <a:t>augmented grammar</a:t>
            </a:r>
          </a:p>
          <a:p>
            <a:pPr marL="0" indent="0" algn="just">
              <a:buNone/>
            </a:pPr>
            <a:r>
              <a:rPr lang="en-US" altLang="ko-KR" smtClean="0">
                <a:ea typeface="굴림" pitchFamily="50" charset="-127"/>
              </a:rPr>
              <a:t>e.g</a:t>
            </a:r>
            <a:r>
              <a:rPr lang="en-US" altLang="ko-KR" dirty="0" smtClean="0">
                <a:ea typeface="굴림" pitchFamily="50" charset="-127"/>
              </a:rPr>
              <a:t>.  E' → E , E → E + T | T, T → T * F | F, F → (E) | id </a:t>
            </a:r>
          </a:p>
        </p:txBody>
      </p:sp>
      <p:sp>
        <p:nvSpPr>
          <p:cNvPr id="7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6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15A189-75E2-4280-98E0-7CE1BEEBE2A2}" type="slidenum">
              <a:rPr lang="en-US" smtClean="0"/>
              <a:pPr/>
              <a:t>16</a:t>
            </a:fld>
            <a:endParaRPr lang="en-US" dirty="0" smtClean="0"/>
          </a:p>
        </p:txBody>
      </p:sp>
      <p:grpSp>
        <p:nvGrpSpPr>
          <p:cNvPr id="281" name="Group 280"/>
          <p:cNvGrpSpPr/>
          <p:nvPr/>
        </p:nvGrpSpPr>
        <p:grpSpPr>
          <a:xfrm>
            <a:off x="1066800" y="1828800"/>
            <a:ext cx="8001000" cy="4953000"/>
            <a:chOff x="1066800" y="1828800"/>
            <a:chExt cx="8001000" cy="4953000"/>
          </a:xfrm>
        </p:grpSpPr>
        <p:sp>
          <p:nvSpPr>
            <p:cNvPr id="16440" name="Text Box 56"/>
            <p:cNvSpPr txBox="1">
              <a:spLocks noChangeArrowheads="1"/>
            </p:cNvSpPr>
            <p:nvPr/>
          </p:nvSpPr>
          <p:spPr bwMode="auto">
            <a:xfrm>
              <a:off x="1295401" y="4051063"/>
              <a:ext cx="484015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I1</a:t>
              </a:r>
            </a:p>
          </p:txBody>
        </p:sp>
        <p:sp>
          <p:nvSpPr>
            <p:cNvPr id="16448" name="Text Box 64"/>
            <p:cNvSpPr txBox="1">
              <a:spLocks noChangeArrowheads="1"/>
            </p:cNvSpPr>
            <p:nvPr/>
          </p:nvSpPr>
          <p:spPr bwMode="auto">
            <a:xfrm>
              <a:off x="2069398" y="3829544"/>
              <a:ext cx="4861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E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066800" y="1981200"/>
              <a:ext cx="1676400" cy="2667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mtClean="0">
                  <a:latin typeface="Open Sans"/>
                  <a:ea typeface="굴림" pitchFamily="50" charset="-127"/>
                </a:rPr>
                <a:t>I0</a:t>
              </a:r>
            </a:p>
            <a:p>
              <a:pPr algn="ctr"/>
              <a:r>
                <a:rPr kumimoji="1" lang="en-US" altLang="ko-KR" smtClean="0">
                  <a:latin typeface="Open Sans"/>
                  <a:ea typeface="굴림" pitchFamily="50" charset="-127"/>
                </a:rPr>
                <a:t>E`</a:t>
              </a:r>
              <a:r>
                <a:rPr kumimoji="1" lang="en-US" altLang="ko-KR" smtClean="0">
                  <a:latin typeface="Open Sans"/>
                  <a:ea typeface="굴림" pitchFamily="50" charset="-127"/>
                  <a:sym typeface="Wingdings" pitchFamily="2" charset="2"/>
                </a:rPr>
                <a:t>·E</a:t>
              </a:r>
              <a:br>
                <a:rPr kumimoji="1" lang="en-US" altLang="ko-KR" smtClean="0"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 smtClean="0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E·E+T</a:t>
              </a:r>
              <a:br>
                <a:rPr kumimoji="1" lang="en-US" altLang="ko-KR" smtClean="0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 smtClean="0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E·T</a:t>
              </a:r>
              <a:br>
                <a:rPr kumimoji="1" lang="en-US" altLang="ko-KR" smtClean="0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 smtClean="0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T·T*F</a:t>
              </a:r>
              <a:br>
                <a:rPr kumimoji="1" lang="en-US" altLang="ko-KR" smtClean="0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 smtClean="0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T·F</a:t>
              </a:r>
              <a:br>
                <a:rPr kumimoji="1" lang="en-US" altLang="ko-KR" smtClean="0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 smtClean="0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F· (E)</a:t>
              </a:r>
              <a:br>
                <a:rPr kumimoji="1" lang="en-US" altLang="ko-KR" smtClean="0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 smtClean="0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F·id</a:t>
              </a:r>
            </a:p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2971800" y="1828800"/>
              <a:ext cx="1524000" cy="1066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I1</a:t>
              </a:r>
            </a:p>
            <a:p>
              <a:pPr algn="ctr"/>
              <a:r>
                <a:rPr kumimoji="1" lang="en-US" altLang="ko-KR" smtClean="0">
                  <a:latin typeface="Open Sans"/>
                  <a:ea typeface="굴림" pitchFamily="50" charset="-127"/>
                </a:rPr>
                <a:t>E`</a:t>
              </a:r>
              <a:r>
                <a:rPr kumimoji="1" lang="en-US" altLang="ko-KR" smtClean="0">
                  <a:latin typeface="Open Sans"/>
                  <a:ea typeface="굴림" pitchFamily="50" charset="-127"/>
                  <a:sym typeface="Wingdings" pitchFamily="2" charset="2"/>
                </a:rPr>
                <a:t>E.</a:t>
              </a:r>
              <a:br>
                <a:rPr kumimoji="1" lang="en-US" altLang="ko-KR" smtClean="0"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 smtClean="0">
                  <a:latin typeface="Open Sans"/>
                  <a:ea typeface="굴림" pitchFamily="50" charset="-127"/>
                  <a:sym typeface="Wingdings" pitchFamily="2" charset="2"/>
                </a:rPr>
                <a:t>EE.+T</a:t>
              </a:r>
              <a:endParaRPr kumimoji="1" lang="en-US" altLang="ko-KR" smtClean="0">
                <a:latin typeface="Open Sans"/>
                <a:ea typeface="굴림" pitchFamily="50" charset="-127"/>
              </a:endParaRPr>
            </a:p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>
              <a:stCxn id="77" idx="7"/>
              <a:endCxn id="78" idx="2"/>
            </p:cNvCxnSpPr>
            <p:nvPr/>
          </p:nvCxnSpPr>
          <p:spPr>
            <a:xfrm rot="5400000" flipH="1" flipV="1">
              <a:off x="2729962" y="2129936"/>
              <a:ext cx="9573" cy="4741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 Box 64"/>
            <p:cNvSpPr txBox="1">
              <a:spLocks noChangeArrowheads="1"/>
            </p:cNvSpPr>
            <p:nvPr/>
          </p:nvSpPr>
          <p:spPr bwMode="auto">
            <a:xfrm>
              <a:off x="2638053" y="2057400"/>
              <a:ext cx="4861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E</a:t>
              </a:r>
            </a:p>
          </p:txBody>
        </p:sp>
        <p:sp>
          <p:nvSpPr>
            <p:cNvPr id="86" name="Oval 85"/>
            <p:cNvSpPr/>
            <p:nvPr/>
          </p:nvSpPr>
          <p:spPr>
            <a:xfrm>
              <a:off x="3581400" y="3124200"/>
              <a:ext cx="1447800" cy="1066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I2</a:t>
              </a:r>
            </a:p>
            <a:p>
              <a:pPr algn="ctr" latinLnBrk="1"/>
              <a:r>
                <a:rPr kumimoji="1" lang="en-US" altLang="ko-KR" smtClean="0">
                  <a:latin typeface="Open Sans"/>
                  <a:ea typeface="굴림" pitchFamily="50" charset="-127"/>
                </a:rPr>
                <a:t>E</a:t>
              </a:r>
              <a:r>
                <a:rPr kumimoji="1" lang="en-US" altLang="ko-KR" smtClean="0">
                  <a:latin typeface="Open Sans"/>
                  <a:ea typeface="굴림" pitchFamily="50" charset="-127"/>
                  <a:sym typeface="Wingdings" pitchFamily="2" charset="2"/>
                </a:rPr>
                <a:t>T·</a:t>
              </a:r>
              <a:br>
                <a:rPr kumimoji="1" lang="en-US" altLang="ko-KR" smtClean="0"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 smtClean="0">
                  <a:latin typeface="Open Sans"/>
                  <a:ea typeface="굴림" pitchFamily="50" charset="-127"/>
                  <a:sym typeface="Wingdings" pitchFamily="2" charset="2"/>
                </a:rPr>
                <a:t>TT·*F</a:t>
              </a:r>
            </a:p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>
              <a:endCxn id="86" idx="2"/>
            </p:cNvCxnSpPr>
            <p:nvPr/>
          </p:nvCxnSpPr>
          <p:spPr>
            <a:xfrm>
              <a:off x="2743200" y="3657600"/>
              <a:ext cx="838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 Box 64"/>
            <p:cNvSpPr txBox="1">
              <a:spLocks noChangeArrowheads="1"/>
            </p:cNvSpPr>
            <p:nvPr/>
          </p:nvSpPr>
          <p:spPr bwMode="auto">
            <a:xfrm>
              <a:off x="2971800" y="3429000"/>
              <a:ext cx="4861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 smtClean="0">
                  <a:latin typeface="Open Sans"/>
                  <a:ea typeface="굴림" pitchFamily="50" charset="-127"/>
                </a:rPr>
                <a:t>T</a:t>
              </a:r>
              <a:endParaRPr kumimoji="1" lang="en-US" altLang="ko-KR" sz="1600">
                <a:latin typeface="Open Sans"/>
                <a:ea typeface="굴림" pitchFamily="50" charset="-127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800600" y="3886200"/>
              <a:ext cx="14478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I5</a:t>
              </a:r>
            </a:p>
            <a:p>
              <a:pPr algn="ctr" latinLnBrk="1"/>
              <a:r>
                <a:rPr kumimoji="1" lang="en-US" altLang="ko-KR" smtClean="0">
                  <a:latin typeface="Open Sans"/>
                  <a:ea typeface="굴림" pitchFamily="50" charset="-127"/>
                </a:rPr>
                <a:t>F</a:t>
              </a:r>
              <a:r>
                <a:rPr kumimoji="1" lang="en-US" altLang="ko-KR" smtClean="0">
                  <a:latin typeface="Open Sans"/>
                  <a:ea typeface="굴림" pitchFamily="50" charset="-127"/>
                  <a:sym typeface="Wingdings" pitchFamily="2" charset="2"/>
                </a:rPr>
                <a:t>id·</a:t>
              </a:r>
            </a:p>
          </p:txBody>
        </p:sp>
        <p:cxnSp>
          <p:nvCxnSpPr>
            <p:cNvPr id="94" name="Straight Arrow Connector 93"/>
            <p:cNvCxnSpPr>
              <a:stCxn id="77" idx="5"/>
              <a:endCxn id="93" idx="2"/>
            </p:cNvCxnSpPr>
            <p:nvPr/>
          </p:nvCxnSpPr>
          <p:spPr>
            <a:xfrm rot="16200000" flipH="1">
              <a:off x="3644362" y="3110961"/>
              <a:ext cx="9573" cy="23029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 Box 64"/>
            <p:cNvSpPr txBox="1">
              <a:spLocks noChangeArrowheads="1"/>
            </p:cNvSpPr>
            <p:nvPr/>
          </p:nvSpPr>
          <p:spPr bwMode="auto">
            <a:xfrm>
              <a:off x="2561853" y="3962400"/>
              <a:ext cx="4861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 smtClean="0">
                  <a:latin typeface="Open Sans"/>
                  <a:ea typeface="굴림" pitchFamily="50" charset="-127"/>
                </a:rPr>
                <a:t>id</a:t>
              </a:r>
              <a:endParaRPr kumimoji="1" lang="en-US" altLang="ko-KR" sz="1600">
                <a:latin typeface="Open Sans"/>
                <a:ea typeface="굴림" pitchFamily="50" charset="-127"/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3657600" y="4267200"/>
              <a:ext cx="1524000" cy="2362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I4</a:t>
              </a:r>
            </a:p>
            <a:p>
              <a:pPr algn="ctr" latinLnBrk="1"/>
              <a:r>
                <a:rPr kumimoji="1" lang="en-US" altLang="ko-KR" smtClean="0">
                  <a:latin typeface="Open Sans"/>
                  <a:ea typeface="굴림" pitchFamily="50" charset="-127"/>
                </a:rPr>
                <a:t>F</a:t>
              </a:r>
              <a:r>
                <a:rPr kumimoji="1" lang="en-US" altLang="ko-KR" smtClean="0">
                  <a:latin typeface="Open Sans"/>
                  <a:ea typeface="굴림" pitchFamily="50" charset="-127"/>
                  <a:sym typeface="Wingdings" pitchFamily="2" charset="2"/>
                </a:rPr>
                <a:t>(·E)</a:t>
              </a:r>
              <a:br>
                <a:rPr kumimoji="1" lang="en-US" altLang="ko-KR" smtClean="0"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 smtClean="0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E·E+T</a:t>
              </a:r>
              <a:br>
                <a:rPr kumimoji="1" lang="en-US" altLang="ko-KR" smtClean="0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 smtClean="0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E·T</a:t>
              </a:r>
              <a:br>
                <a:rPr kumimoji="1" lang="en-US" altLang="ko-KR" smtClean="0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 smtClean="0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T·T*F</a:t>
              </a:r>
              <a:br>
                <a:rPr kumimoji="1" lang="en-US" altLang="ko-KR" smtClean="0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 smtClean="0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T.F</a:t>
              </a:r>
              <a:br>
                <a:rPr kumimoji="1" lang="en-US" altLang="ko-KR" smtClean="0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 smtClean="0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F· (E)</a:t>
              </a:r>
              <a:br>
                <a:rPr kumimoji="1" lang="en-US" altLang="ko-KR" smtClean="0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 smtClean="0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F·id</a:t>
              </a:r>
              <a:endParaRPr kumimoji="1" lang="en-US" altLang="ko-KR">
                <a:solidFill>
                  <a:srgbClr val="FF0000"/>
                </a:solidFill>
                <a:latin typeface="Open Sans"/>
                <a:ea typeface="굴림" pitchFamily="50" charset="-127"/>
                <a:sym typeface="Wingdings" pitchFamily="2" charset="2"/>
              </a:endParaRPr>
            </a:p>
          </p:txBody>
        </p:sp>
        <p:cxnSp>
          <p:nvCxnSpPr>
            <p:cNvPr id="100" name="Straight Arrow Connector 99"/>
            <p:cNvCxnSpPr>
              <a:stCxn id="77" idx="4"/>
              <a:endCxn id="99" idx="2"/>
            </p:cNvCxnSpPr>
            <p:nvPr/>
          </p:nvCxnSpPr>
          <p:spPr>
            <a:xfrm rot="16200000" flipH="1">
              <a:off x="2381250" y="4171950"/>
              <a:ext cx="800100" cy="17526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 Box 64"/>
            <p:cNvSpPr txBox="1">
              <a:spLocks noChangeArrowheads="1"/>
            </p:cNvSpPr>
            <p:nvPr/>
          </p:nvSpPr>
          <p:spPr bwMode="auto">
            <a:xfrm>
              <a:off x="2057400" y="5105400"/>
              <a:ext cx="5623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 smtClean="0">
                  <a:latin typeface="Open Sans"/>
                  <a:ea typeface="굴림" pitchFamily="50" charset="-127"/>
                </a:rPr>
                <a:t>(</a:t>
              </a:r>
              <a:endParaRPr kumimoji="1" lang="en-US" altLang="ko-KR" sz="1600">
                <a:latin typeface="Open Sans"/>
                <a:ea typeface="굴림" pitchFamily="50" charset="-127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2362200" y="6019800"/>
              <a:ext cx="14478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I3</a:t>
              </a:r>
            </a:p>
            <a:p>
              <a:pPr algn="ctr" latinLnBrk="1"/>
              <a:r>
                <a:rPr kumimoji="1" lang="en-US" altLang="ko-KR" smtClean="0">
                  <a:latin typeface="Open Sans"/>
                  <a:ea typeface="굴림" pitchFamily="50" charset="-127"/>
                </a:rPr>
                <a:t>T</a:t>
              </a:r>
              <a:r>
                <a:rPr kumimoji="1" lang="en-US" altLang="ko-KR" smtClean="0">
                  <a:latin typeface="Open Sans"/>
                  <a:ea typeface="굴림" pitchFamily="50" charset="-127"/>
                  <a:sym typeface="Wingdings" pitchFamily="2" charset="2"/>
                </a:rPr>
                <a:t>F·</a:t>
              </a:r>
            </a:p>
          </p:txBody>
        </p:sp>
        <p:cxnSp>
          <p:nvCxnSpPr>
            <p:cNvPr id="106" name="Straight Arrow Connector 105"/>
            <p:cNvCxnSpPr>
              <a:stCxn id="77" idx="3"/>
              <a:endCxn id="105" idx="2"/>
            </p:cNvCxnSpPr>
            <p:nvPr/>
          </p:nvCxnSpPr>
          <p:spPr>
            <a:xfrm rot="16200000" flipH="1">
              <a:off x="765665" y="4804264"/>
              <a:ext cx="2143173" cy="104989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 Box 64"/>
            <p:cNvSpPr txBox="1">
              <a:spLocks noChangeArrowheads="1"/>
            </p:cNvSpPr>
            <p:nvPr/>
          </p:nvSpPr>
          <p:spPr bwMode="auto">
            <a:xfrm>
              <a:off x="1571253" y="5824836"/>
              <a:ext cx="4861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 smtClean="0">
                  <a:latin typeface="Open Sans"/>
                  <a:ea typeface="굴림" pitchFamily="50" charset="-127"/>
                </a:rPr>
                <a:t>F</a:t>
              </a:r>
              <a:endParaRPr kumimoji="1" lang="en-US" altLang="ko-KR" sz="1600">
                <a:latin typeface="Open Sans"/>
                <a:ea typeface="굴림" pitchFamily="50" charset="-127"/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5257800" y="1905000"/>
              <a:ext cx="1524000" cy="167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I6</a:t>
              </a:r>
            </a:p>
            <a:p>
              <a:pPr algn="ctr" latinLnBrk="1"/>
              <a:r>
                <a:rPr kumimoji="1" lang="en-US" altLang="ko-KR" smtClean="0">
                  <a:latin typeface="Open Sans"/>
                  <a:ea typeface="굴림" pitchFamily="50" charset="-127"/>
                </a:rPr>
                <a:t>E</a:t>
              </a:r>
              <a:r>
                <a:rPr kumimoji="1" lang="en-US" altLang="ko-KR" smtClean="0">
                  <a:latin typeface="Open Sans"/>
                  <a:ea typeface="굴림" pitchFamily="50" charset="-127"/>
                  <a:sym typeface="Wingdings" pitchFamily="2" charset="2"/>
                </a:rPr>
                <a:t>E+·T</a:t>
              </a:r>
              <a:br>
                <a:rPr kumimoji="1" lang="en-US" altLang="ko-KR" smtClean="0"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 smtClean="0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T·T*F</a:t>
              </a:r>
              <a:br>
                <a:rPr kumimoji="1" lang="en-US" altLang="ko-KR" smtClean="0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 smtClean="0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T·F</a:t>
              </a:r>
              <a:br>
                <a:rPr kumimoji="1" lang="en-US" altLang="ko-KR" smtClean="0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 smtClean="0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F· (E)</a:t>
              </a:r>
              <a:br>
                <a:rPr kumimoji="1" lang="en-US" altLang="ko-KR" smtClean="0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 smtClean="0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F·id</a:t>
              </a:r>
              <a:endParaRPr kumimoji="1" lang="en-US" altLang="ko-KR">
                <a:solidFill>
                  <a:srgbClr val="FF0000"/>
                </a:solidFill>
                <a:latin typeface="Open Sans"/>
                <a:ea typeface="굴림" pitchFamily="50" charset="-127"/>
                <a:sym typeface="Wingdings" pitchFamily="2" charset="2"/>
              </a:endParaRPr>
            </a:p>
          </p:txBody>
        </p:sp>
        <p:cxnSp>
          <p:nvCxnSpPr>
            <p:cNvPr id="112" name="Straight Arrow Connector 111"/>
            <p:cNvCxnSpPr>
              <a:stCxn id="78" idx="6"/>
            </p:cNvCxnSpPr>
            <p:nvPr/>
          </p:nvCxnSpPr>
          <p:spPr>
            <a:xfrm>
              <a:off x="4495800" y="2362200"/>
              <a:ext cx="838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 Box 64"/>
            <p:cNvSpPr txBox="1">
              <a:spLocks noChangeArrowheads="1"/>
            </p:cNvSpPr>
            <p:nvPr/>
          </p:nvSpPr>
          <p:spPr bwMode="auto">
            <a:xfrm>
              <a:off x="4724400" y="2091036"/>
              <a:ext cx="4861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 smtClean="0">
                  <a:latin typeface="Open Sans"/>
                  <a:ea typeface="굴림" pitchFamily="50" charset="-127"/>
                </a:rPr>
                <a:t>+</a:t>
              </a:r>
              <a:endParaRPr kumimoji="1" lang="en-US" altLang="ko-KR" sz="1600">
                <a:latin typeface="Open Sans"/>
                <a:ea typeface="굴림" pitchFamily="50" charset="-127"/>
              </a:endParaRPr>
            </a:p>
          </p:txBody>
        </p:sp>
        <p:cxnSp>
          <p:nvCxnSpPr>
            <p:cNvPr id="117" name="Straight Arrow Connector 116"/>
            <p:cNvCxnSpPr>
              <a:endCxn id="120" idx="2"/>
            </p:cNvCxnSpPr>
            <p:nvPr/>
          </p:nvCxnSpPr>
          <p:spPr>
            <a:xfrm rot="10800000" flipV="1">
              <a:off x="3062474" y="5638800"/>
              <a:ext cx="595126" cy="347364"/>
            </a:xfrm>
            <a:prstGeom prst="bentConnector4">
              <a:avLst>
                <a:gd name="adj1" fmla="val 29578"/>
                <a:gd name="adj2" fmla="val 1762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64"/>
            <p:cNvSpPr txBox="1">
              <a:spLocks noChangeArrowheads="1"/>
            </p:cNvSpPr>
            <p:nvPr/>
          </p:nvSpPr>
          <p:spPr bwMode="auto">
            <a:xfrm>
              <a:off x="2819400" y="5638800"/>
              <a:ext cx="4861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 smtClean="0">
                  <a:latin typeface="Open Sans"/>
                  <a:ea typeface="굴림" pitchFamily="50" charset="-127"/>
                </a:rPr>
                <a:t>F</a:t>
              </a:r>
              <a:endParaRPr kumimoji="1" lang="en-US" altLang="ko-KR" sz="1600">
                <a:latin typeface="Open Sans"/>
                <a:ea typeface="굴림" pitchFamily="50" charset="-127"/>
              </a:endParaRPr>
            </a:p>
          </p:txBody>
        </p:sp>
        <p:cxnSp>
          <p:nvCxnSpPr>
            <p:cNvPr id="125" name="Straight Arrow Connector 124"/>
            <p:cNvCxnSpPr>
              <a:endCxn id="93" idx="4"/>
            </p:cNvCxnSpPr>
            <p:nvPr/>
          </p:nvCxnSpPr>
          <p:spPr>
            <a:xfrm flipV="1">
              <a:off x="5105400" y="4648200"/>
              <a:ext cx="419100" cy="3048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 Box 64"/>
            <p:cNvSpPr txBox="1">
              <a:spLocks noChangeArrowheads="1"/>
            </p:cNvSpPr>
            <p:nvPr/>
          </p:nvSpPr>
          <p:spPr bwMode="auto">
            <a:xfrm>
              <a:off x="5105400" y="4648200"/>
              <a:ext cx="4861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 smtClean="0">
                  <a:latin typeface="Open Sans"/>
                  <a:ea typeface="굴림" pitchFamily="50" charset="-127"/>
                </a:rPr>
                <a:t>id</a:t>
              </a:r>
              <a:endParaRPr kumimoji="1" lang="en-US" altLang="ko-KR" sz="1600">
                <a:latin typeface="Open Sans"/>
                <a:ea typeface="굴림" pitchFamily="50" charset="-127"/>
              </a:endParaRPr>
            </a:p>
          </p:txBody>
        </p:sp>
        <p:cxnSp>
          <p:nvCxnSpPr>
            <p:cNvPr id="135" name="Straight Arrow Connector 134"/>
            <p:cNvCxnSpPr>
              <a:stCxn id="99" idx="4"/>
              <a:endCxn id="99" idx="5"/>
            </p:cNvCxnSpPr>
            <p:nvPr/>
          </p:nvCxnSpPr>
          <p:spPr>
            <a:xfrm rot="5400000" flipH="1" flipV="1">
              <a:off x="4516039" y="6187024"/>
              <a:ext cx="345936" cy="538815"/>
            </a:xfrm>
            <a:prstGeom prst="curvedConnector3">
              <a:avLst>
                <a:gd name="adj1" fmla="val -66082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 Box 64"/>
            <p:cNvSpPr txBox="1">
              <a:spLocks noChangeArrowheads="1"/>
            </p:cNvSpPr>
            <p:nvPr/>
          </p:nvSpPr>
          <p:spPr bwMode="auto">
            <a:xfrm>
              <a:off x="4924053" y="6358236"/>
              <a:ext cx="5623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 smtClean="0">
                  <a:latin typeface="Open Sans"/>
                  <a:ea typeface="굴림" pitchFamily="50" charset="-127"/>
                </a:rPr>
                <a:t>(</a:t>
              </a:r>
              <a:endParaRPr kumimoji="1" lang="en-US" altLang="ko-KR" sz="1600">
                <a:latin typeface="Open Sans"/>
                <a:ea typeface="굴림" pitchFamily="50" charset="-127"/>
              </a:endParaRPr>
            </a:p>
          </p:txBody>
        </p:sp>
        <p:sp>
          <p:nvSpPr>
            <p:cNvPr id="141" name="Text Box 64"/>
            <p:cNvSpPr txBox="1">
              <a:spLocks noChangeArrowheads="1"/>
            </p:cNvSpPr>
            <p:nvPr/>
          </p:nvSpPr>
          <p:spPr bwMode="auto">
            <a:xfrm>
              <a:off x="7591053" y="6282036"/>
              <a:ext cx="4861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 smtClean="0">
                  <a:latin typeface="Open Sans"/>
                  <a:ea typeface="굴림" pitchFamily="50" charset="-127"/>
                </a:rPr>
                <a:t>)</a:t>
              </a:r>
              <a:endParaRPr kumimoji="1" lang="en-US" altLang="ko-KR" sz="1600">
                <a:latin typeface="Open Sans"/>
                <a:ea typeface="굴림" pitchFamily="50" charset="-127"/>
              </a:endParaRPr>
            </a:p>
          </p:txBody>
        </p:sp>
        <p:cxnSp>
          <p:nvCxnSpPr>
            <p:cNvPr id="150" name="Straight Arrow Connector 149"/>
            <p:cNvCxnSpPr>
              <a:stCxn id="160" idx="6"/>
              <a:endCxn id="162" idx="4"/>
            </p:cNvCxnSpPr>
            <p:nvPr/>
          </p:nvCxnSpPr>
          <p:spPr>
            <a:xfrm flipV="1">
              <a:off x="7315200" y="6096000"/>
              <a:ext cx="990600" cy="1905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/>
            <p:nvPr/>
          </p:nvSpPr>
          <p:spPr>
            <a:xfrm>
              <a:off x="7543800" y="1905000"/>
              <a:ext cx="15240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I9</a:t>
              </a:r>
            </a:p>
            <a:p>
              <a:pPr algn="ctr" latinLnBrk="1"/>
              <a:r>
                <a:rPr kumimoji="1" lang="en-US" altLang="ko-KR" smtClean="0">
                  <a:latin typeface="Open Sans"/>
                  <a:ea typeface="굴림" pitchFamily="50" charset="-127"/>
                </a:rPr>
                <a:t>E</a:t>
              </a:r>
              <a:r>
                <a:rPr kumimoji="1" lang="en-US" altLang="ko-KR" smtClean="0">
                  <a:latin typeface="Open Sans"/>
                  <a:ea typeface="굴림" pitchFamily="50" charset="-127"/>
                  <a:sym typeface="Wingdings" pitchFamily="2" charset="2"/>
                </a:rPr>
                <a:t>E+T·</a:t>
              </a:r>
            </a:p>
            <a:p>
              <a:pPr algn="ctr" latinLnBrk="1"/>
              <a:r>
                <a:rPr kumimoji="1" lang="en-US" altLang="ko-KR" smtClean="0">
                  <a:latin typeface="Open Sans"/>
                  <a:ea typeface="굴림" pitchFamily="50" charset="-127"/>
                  <a:sym typeface="Wingdings" pitchFamily="2" charset="2"/>
                </a:rPr>
                <a:t>TT·*F</a:t>
              </a:r>
              <a:endParaRPr kumimoji="1" lang="en-US" altLang="ko-KR">
                <a:latin typeface="Open Sans"/>
                <a:ea typeface="굴림" pitchFamily="50" charset="-127"/>
                <a:sym typeface="Wingdings" pitchFamily="2" charset="2"/>
              </a:endParaRPr>
            </a:p>
          </p:txBody>
        </p:sp>
        <p:sp>
          <p:nvSpPr>
            <p:cNvPr id="159" name="Oval 158"/>
            <p:cNvSpPr/>
            <p:nvPr/>
          </p:nvSpPr>
          <p:spPr>
            <a:xfrm>
              <a:off x="7086600" y="3124200"/>
              <a:ext cx="1524000" cy="1143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I7</a:t>
              </a:r>
            </a:p>
            <a:p>
              <a:pPr algn="ctr" latinLnBrk="1"/>
              <a:r>
                <a:rPr kumimoji="1" lang="en-US" altLang="ko-KR" smtClean="0">
                  <a:latin typeface="Open Sans"/>
                  <a:ea typeface="굴림" pitchFamily="50" charset="-127"/>
                </a:rPr>
                <a:t>T</a:t>
              </a:r>
              <a:r>
                <a:rPr kumimoji="1" lang="en-US" altLang="ko-KR" smtClean="0">
                  <a:latin typeface="Open Sans"/>
                  <a:ea typeface="굴림" pitchFamily="50" charset="-127"/>
                  <a:sym typeface="Wingdings" pitchFamily="2" charset="2"/>
                </a:rPr>
                <a:t>T*·F</a:t>
              </a:r>
              <a:br>
                <a:rPr kumimoji="1" lang="en-US" altLang="ko-KR" smtClean="0"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 smtClean="0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F· (E)</a:t>
              </a:r>
              <a:br>
                <a:rPr kumimoji="1" lang="en-US" altLang="ko-KR" smtClean="0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 smtClean="0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F·id</a:t>
              </a:r>
              <a:endParaRPr kumimoji="1" lang="en-US" altLang="ko-KR" dirty="0">
                <a:solidFill>
                  <a:srgbClr val="FF0000"/>
                </a:solidFill>
                <a:latin typeface="Open Sans"/>
                <a:ea typeface="굴림" pitchFamily="50" charset="-127"/>
                <a:sym typeface="Wingdings" pitchFamily="2" charset="2"/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5791200" y="5867400"/>
              <a:ext cx="15240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I8</a:t>
              </a:r>
            </a:p>
            <a:p>
              <a:pPr algn="ctr" latinLnBrk="1"/>
              <a:r>
                <a:rPr kumimoji="1" lang="en-US" altLang="ko-KR" smtClean="0">
                  <a:latin typeface="Open Sans"/>
                  <a:ea typeface="굴림" pitchFamily="50" charset="-127"/>
                </a:rPr>
                <a:t>E</a:t>
              </a:r>
              <a:r>
                <a:rPr kumimoji="1" lang="en-US" altLang="ko-KR" smtClean="0">
                  <a:latin typeface="Open Sans"/>
                  <a:ea typeface="굴림" pitchFamily="50" charset="-127"/>
                  <a:sym typeface="Wingdings" pitchFamily="2" charset="2"/>
                </a:rPr>
                <a:t>E·+T</a:t>
              </a:r>
              <a:br>
                <a:rPr kumimoji="1" lang="en-US" altLang="ko-KR" smtClean="0"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 smtClean="0">
                  <a:latin typeface="Open Sans"/>
                  <a:ea typeface="굴림" pitchFamily="50" charset="-127"/>
                  <a:sym typeface="Wingdings" pitchFamily="2" charset="2"/>
                </a:rPr>
                <a:t>F(E·)</a:t>
              </a:r>
              <a:endParaRPr kumimoji="1" lang="en-US" altLang="ko-KR">
                <a:latin typeface="Open Sans"/>
                <a:ea typeface="굴림" pitchFamily="50" charset="-127"/>
                <a:sym typeface="Wingdings" pitchFamily="2" charset="2"/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>
              <a:off x="7467600" y="4419600"/>
              <a:ext cx="15240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I10</a:t>
              </a:r>
            </a:p>
            <a:p>
              <a:pPr algn="ctr" latinLnBrk="1"/>
              <a:r>
                <a:rPr kumimoji="1" lang="en-US" altLang="ko-KR" smtClean="0">
                  <a:latin typeface="Open Sans"/>
                  <a:ea typeface="굴림" pitchFamily="50" charset="-127"/>
                </a:rPr>
                <a:t>T</a:t>
              </a:r>
              <a:r>
                <a:rPr kumimoji="1" lang="en-US" altLang="ko-KR" smtClean="0">
                  <a:latin typeface="Open Sans"/>
                  <a:ea typeface="굴림" pitchFamily="50" charset="-127"/>
                  <a:sym typeface="Wingdings" pitchFamily="2" charset="2"/>
                </a:rPr>
                <a:t>T*F</a:t>
              </a:r>
              <a:endParaRPr kumimoji="1" lang="en-US" altLang="ko-KR">
                <a:latin typeface="Open Sans"/>
                <a:ea typeface="굴림" pitchFamily="50" charset="-127"/>
                <a:sym typeface="Wingdings" pitchFamily="2" charset="2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7543800" y="5486400"/>
              <a:ext cx="15240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I11</a:t>
              </a:r>
            </a:p>
            <a:p>
              <a:pPr algn="ctr" latinLnBrk="1"/>
              <a:r>
                <a:rPr kumimoji="1" lang="en-US" altLang="ko-KR" smtClean="0">
                  <a:latin typeface="Open Sans"/>
                  <a:ea typeface="굴림" pitchFamily="50" charset="-127"/>
                </a:rPr>
                <a:t>F</a:t>
              </a:r>
              <a:r>
                <a:rPr kumimoji="1" lang="en-US" altLang="ko-KR" smtClean="0">
                  <a:latin typeface="Open Sans"/>
                  <a:ea typeface="굴림" pitchFamily="50" charset="-127"/>
                  <a:sym typeface="Wingdings" pitchFamily="2" charset="2"/>
                </a:rPr>
                <a:t>(E) ·</a:t>
              </a:r>
              <a:endParaRPr kumimoji="1" lang="en-US" altLang="ko-KR">
                <a:latin typeface="Open Sans"/>
                <a:ea typeface="굴림" pitchFamily="50" charset="-127"/>
                <a:sym typeface="Wingdings" pitchFamily="2" charset="2"/>
              </a:endParaRPr>
            </a:p>
          </p:txBody>
        </p:sp>
        <p:cxnSp>
          <p:nvCxnSpPr>
            <p:cNvPr id="163" name="Straight Arrow Connector 162"/>
            <p:cNvCxnSpPr>
              <a:endCxn id="158" idx="2"/>
            </p:cNvCxnSpPr>
            <p:nvPr/>
          </p:nvCxnSpPr>
          <p:spPr>
            <a:xfrm>
              <a:off x="6705600" y="2362200"/>
              <a:ext cx="838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 Box 64"/>
            <p:cNvSpPr txBox="1">
              <a:spLocks noChangeArrowheads="1"/>
            </p:cNvSpPr>
            <p:nvPr/>
          </p:nvSpPr>
          <p:spPr bwMode="auto">
            <a:xfrm>
              <a:off x="6981453" y="2057400"/>
              <a:ext cx="4861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 smtClean="0">
                  <a:latin typeface="Open Sans"/>
                  <a:ea typeface="굴림" pitchFamily="50" charset="-127"/>
                </a:rPr>
                <a:t>T</a:t>
              </a:r>
              <a:endParaRPr kumimoji="1" lang="en-US" altLang="ko-KR" sz="1600">
                <a:latin typeface="Open Sans"/>
                <a:ea typeface="굴림" pitchFamily="50" charset="-127"/>
              </a:endParaRPr>
            </a:p>
          </p:txBody>
        </p:sp>
        <p:cxnSp>
          <p:nvCxnSpPr>
            <p:cNvPr id="169" name="Straight Arrow Connector 168"/>
            <p:cNvCxnSpPr>
              <a:stCxn id="86" idx="6"/>
              <a:endCxn id="159" idx="2"/>
            </p:cNvCxnSpPr>
            <p:nvPr/>
          </p:nvCxnSpPr>
          <p:spPr>
            <a:xfrm>
              <a:off x="5029200" y="3657600"/>
              <a:ext cx="2057400" cy="381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 Box 64"/>
            <p:cNvSpPr txBox="1">
              <a:spLocks noChangeArrowheads="1"/>
            </p:cNvSpPr>
            <p:nvPr/>
          </p:nvSpPr>
          <p:spPr bwMode="auto">
            <a:xfrm>
              <a:off x="5305053" y="3462636"/>
              <a:ext cx="4861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 smtClean="0">
                  <a:latin typeface="Open Sans"/>
                  <a:ea typeface="굴림" pitchFamily="50" charset="-127"/>
                </a:rPr>
                <a:t>*</a:t>
              </a:r>
              <a:endParaRPr kumimoji="1" lang="en-US" altLang="ko-KR" sz="1600">
                <a:latin typeface="Open Sans"/>
                <a:ea typeface="굴림" pitchFamily="50" charset="-127"/>
              </a:endParaRPr>
            </a:p>
          </p:txBody>
        </p:sp>
        <p:cxnSp>
          <p:nvCxnSpPr>
            <p:cNvPr id="174" name="Straight Arrow Connector 173"/>
            <p:cNvCxnSpPr>
              <a:stCxn id="158" idx="4"/>
              <a:endCxn id="159" idx="7"/>
            </p:cNvCxnSpPr>
            <p:nvPr/>
          </p:nvCxnSpPr>
          <p:spPr>
            <a:xfrm rot="16200000" flipH="1">
              <a:off x="8110513" y="3014686"/>
              <a:ext cx="472188" cy="8161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 Box 64"/>
            <p:cNvSpPr txBox="1">
              <a:spLocks noChangeArrowheads="1"/>
            </p:cNvSpPr>
            <p:nvPr/>
          </p:nvSpPr>
          <p:spPr bwMode="auto">
            <a:xfrm>
              <a:off x="8077200" y="2853036"/>
              <a:ext cx="4861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 smtClean="0">
                  <a:latin typeface="Open Sans"/>
                  <a:ea typeface="굴림" pitchFamily="50" charset="-127"/>
                </a:rPr>
                <a:t>*</a:t>
              </a:r>
              <a:endParaRPr kumimoji="1" lang="en-US" altLang="ko-KR" sz="1600">
                <a:latin typeface="Open Sans"/>
                <a:ea typeface="굴림" pitchFamily="50" charset="-127"/>
              </a:endParaRPr>
            </a:p>
          </p:txBody>
        </p:sp>
        <p:cxnSp>
          <p:nvCxnSpPr>
            <p:cNvPr id="179" name="Straight Arrow Connector 178"/>
            <p:cNvCxnSpPr>
              <a:stCxn id="159" idx="6"/>
              <a:endCxn id="161" idx="7"/>
            </p:cNvCxnSpPr>
            <p:nvPr/>
          </p:nvCxnSpPr>
          <p:spPr>
            <a:xfrm>
              <a:off x="8610600" y="3695700"/>
              <a:ext cx="157815" cy="813174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 Box 64"/>
            <p:cNvSpPr txBox="1">
              <a:spLocks noChangeArrowheads="1"/>
            </p:cNvSpPr>
            <p:nvPr/>
          </p:nvSpPr>
          <p:spPr bwMode="auto">
            <a:xfrm>
              <a:off x="8505453" y="3962400"/>
              <a:ext cx="4861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 smtClean="0">
                  <a:latin typeface="Open Sans"/>
                  <a:ea typeface="굴림" pitchFamily="50" charset="-127"/>
                </a:rPr>
                <a:t>F</a:t>
              </a:r>
              <a:endParaRPr kumimoji="1" lang="en-US" altLang="ko-KR" sz="1600">
                <a:latin typeface="Open Sans"/>
                <a:ea typeface="굴림" pitchFamily="50" charset="-127"/>
              </a:endParaRPr>
            </a:p>
          </p:txBody>
        </p:sp>
        <p:cxnSp>
          <p:nvCxnSpPr>
            <p:cNvPr id="186" name="Straight Arrow Connector 185"/>
            <p:cNvCxnSpPr>
              <a:endCxn id="160" idx="2"/>
            </p:cNvCxnSpPr>
            <p:nvPr/>
          </p:nvCxnSpPr>
          <p:spPr>
            <a:xfrm>
              <a:off x="5105400" y="5638800"/>
              <a:ext cx="685800" cy="6477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 Box 64"/>
            <p:cNvSpPr txBox="1">
              <a:spLocks noChangeArrowheads="1"/>
            </p:cNvSpPr>
            <p:nvPr/>
          </p:nvSpPr>
          <p:spPr bwMode="auto">
            <a:xfrm>
              <a:off x="5533653" y="5748636"/>
              <a:ext cx="4861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E</a:t>
              </a:r>
            </a:p>
          </p:txBody>
        </p:sp>
        <p:cxnSp>
          <p:nvCxnSpPr>
            <p:cNvPr id="217" name="Straight Arrow Connector 216"/>
            <p:cNvCxnSpPr>
              <a:stCxn id="99" idx="1"/>
              <a:endCxn id="86" idx="2"/>
            </p:cNvCxnSpPr>
            <p:nvPr/>
          </p:nvCxnSpPr>
          <p:spPr>
            <a:xfrm rot="16200000" flipV="1">
              <a:off x="3253325" y="3985675"/>
              <a:ext cx="955536" cy="299385"/>
            </a:xfrm>
            <a:prstGeom prst="bentConnector4">
              <a:avLst>
                <a:gd name="adj1" fmla="val 3987"/>
                <a:gd name="adj2" fmla="val 176357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 Box 64"/>
            <p:cNvSpPr txBox="1">
              <a:spLocks noChangeArrowheads="1"/>
            </p:cNvSpPr>
            <p:nvPr/>
          </p:nvSpPr>
          <p:spPr bwMode="auto">
            <a:xfrm>
              <a:off x="3476253" y="4605636"/>
              <a:ext cx="4861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 smtClean="0">
                  <a:latin typeface="Open Sans"/>
                  <a:ea typeface="굴림" pitchFamily="50" charset="-127"/>
                </a:rPr>
                <a:t>T</a:t>
              </a:r>
              <a:endParaRPr kumimoji="1" lang="en-US" altLang="ko-KR" sz="1600">
                <a:latin typeface="Open Sans"/>
                <a:ea typeface="굴림" pitchFamily="50" charset="-127"/>
              </a:endParaRPr>
            </a:p>
          </p:txBody>
        </p:sp>
        <p:cxnSp>
          <p:nvCxnSpPr>
            <p:cNvPr id="225" name="Straight Arrow Connector 224"/>
            <p:cNvCxnSpPr>
              <a:stCxn id="228" idx="3"/>
              <a:endCxn id="93" idx="7"/>
            </p:cNvCxnSpPr>
            <p:nvPr/>
          </p:nvCxnSpPr>
          <p:spPr>
            <a:xfrm flipH="1" flipV="1">
              <a:off x="6036374" y="3997792"/>
              <a:ext cx="1155373" cy="1952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 Box 64"/>
            <p:cNvSpPr txBox="1">
              <a:spLocks noChangeArrowheads="1"/>
            </p:cNvSpPr>
            <p:nvPr/>
          </p:nvSpPr>
          <p:spPr bwMode="auto">
            <a:xfrm>
              <a:off x="6705600" y="3843636"/>
              <a:ext cx="4861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 smtClean="0">
                  <a:latin typeface="Open Sans"/>
                  <a:ea typeface="굴림" pitchFamily="50" charset="-127"/>
                </a:rPr>
                <a:t>id</a:t>
              </a:r>
              <a:endParaRPr kumimoji="1" lang="en-US" altLang="ko-KR" sz="1600">
                <a:latin typeface="Open Sans"/>
                <a:ea typeface="굴림" pitchFamily="50" charset="-127"/>
              </a:endParaRPr>
            </a:p>
          </p:txBody>
        </p:sp>
        <p:cxnSp>
          <p:nvCxnSpPr>
            <p:cNvPr id="229" name="Straight Arrow Connector 228"/>
            <p:cNvCxnSpPr>
              <a:stCxn id="111" idx="2"/>
            </p:cNvCxnSpPr>
            <p:nvPr/>
          </p:nvCxnSpPr>
          <p:spPr>
            <a:xfrm rot="10800000" flipV="1">
              <a:off x="5257800" y="2743200"/>
              <a:ext cx="1588" cy="1143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 Box 64"/>
            <p:cNvSpPr txBox="1">
              <a:spLocks noChangeArrowheads="1"/>
            </p:cNvSpPr>
            <p:nvPr/>
          </p:nvSpPr>
          <p:spPr bwMode="auto">
            <a:xfrm>
              <a:off x="5000253" y="2971800"/>
              <a:ext cx="4861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 smtClean="0">
                  <a:latin typeface="Open Sans"/>
                  <a:ea typeface="굴림" pitchFamily="50" charset="-127"/>
                </a:rPr>
                <a:t>id</a:t>
              </a:r>
              <a:endParaRPr kumimoji="1" lang="en-US" altLang="ko-KR" sz="1600">
                <a:latin typeface="Open Sans"/>
                <a:ea typeface="굴림" pitchFamily="50" charset="-127"/>
              </a:endParaRPr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 rot="5400000">
              <a:off x="4876801" y="3810001"/>
              <a:ext cx="1752600" cy="1142998"/>
            </a:xfrm>
            <a:prstGeom prst="bentConnector3">
              <a:avLst>
                <a:gd name="adj1" fmla="val 99906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ext Box 64"/>
            <p:cNvSpPr txBox="1">
              <a:spLocks noChangeArrowheads="1"/>
            </p:cNvSpPr>
            <p:nvPr/>
          </p:nvSpPr>
          <p:spPr bwMode="auto">
            <a:xfrm>
              <a:off x="5533653" y="4910436"/>
              <a:ext cx="5623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 smtClean="0">
                  <a:latin typeface="Open Sans"/>
                  <a:ea typeface="굴림" pitchFamily="50" charset="-127"/>
                </a:rPr>
                <a:t>(</a:t>
              </a:r>
              <a:endParaRPr kumimoji="1" lang="en-US" altLang="ko-KR" sz="1600">
                <a:latin typeface="Open Sans"/>
                <a:ea typeface="굴림" pitchFamily="50" charset="-127"/>
              </a:endParaRPr>
            </a:p>
          </p:txBody>
        </p:sp>
        <p:cxnSp>
          <p:nvCxnSpPr>
            <p:cNvPr id="260" name="Straight Arrow Connector 149"/>
            <p:cNvCxnSpPr>
              <a:stCxn id="160" idx="0"/>
              <a:endCxn id="111" idx="5"/>
            </p:cNvCxnSpPr>
            <p:nvPr/>
          </p:nvCxnSpPr>
          <p:spPr>
            <a:xfrm rot="5400000" flipH="1" flipV="1">
              <a:off x="5290156" y="4598942"/>
              <a:ext cx="2531503" cy="54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Text Box 64"/>
            <p:cNvSpPr txBox="1">
              <a:spLocks noChangeArrowheads="1"/>
            </p:cNvSpPr>
            <p:nvPr/>
          </p:nvSpPr>
          <p:spPr bwMode="auto">
            <a:xfrm>
              <a:off x="6524253" y="5520036"/>
              <a:ext cx="4861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 smtClean="0">
                  <a:latin typeface="Open Sans"/>
                  <a:ea typeface="굴림" pitchFamily="50" charset="-127"/>
                </a:rPr>
                <a:t>+</a:t>
              </a:r>
              <a:endParaRPr kumimoji="1" lang="en-US" altLang="ko-KR" sz="1600">
                <a:latin typeface="Open Sans"/>
                <a:ea typeface="굴림" pitchFamily="50" charset="-127"/>
              </a:endParaRPr>
            </a:p>
          </p:txBody>
        </p:sp>
        <p:sp>
          <p:nvSpPr>
            <p:cNvPr id="264" name="Text Box 64"/>
            <p:cNvSpPr txBox="1">
              <a:spLocks noChangeArrowheads="1"/>
            </p:cNvSpPr>
            <p:nvPr/>
          </p:nvSpPr>
          <p:spPr bwMode="auto">
            <a:xfrm>
              <a:off x="7438653" y="2743200"/>
              <a:ext cx="4861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 smtClean="0">
                  <a:latin typeface="Open Sans"/>
                  <a:ea typeface="굴림" pitchFamily="50" charset="-127"/>
                </a:rPr>
                <a:t>I3</a:t>
              </a:r>
              <a:endParaRPr kumimoji="1" lang="en-US" altLang="ko-KR" sz="1600">
                <a:latin typeface="Open Sans"/>
                <a:ea typeface="굴림" pitchFamily="50" charset="-127"/>
              </a:endParaRPr>
            </a:p>
          </p:txBody>
        </p:sp>
        <p:cxnSp>
          <p:nvCxnSpPr>
            <p:cNvPr id="265" name="Straight Arrow Connector 264"/>
            <p:cNvCxnSpPr>
              <a:endCxn id="264" idx="1"/>
            </p:cNvCxnSpPr>
            <p:nvPr/>
          </p:nvCxnSpPr>
          <p:spPr>
            <a:xfrm>
              <a:off x="6781800" y="2895600"/>
              <a:ext cx="656853" cy="212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Text Box 64"/>
            <p:cNvSpPr txBox="1">
              <a:spLocks noChangeArrowheads="1"/>
            </p:cNvSpPr>
            <p:nvPr/>
          </p:nvSpPr>
          <p:spPr bwMode="auto">
            <a:xfrm>
              <a:off x="6934200" y="2590800"/>
              <a:ext cx="4861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 smtClean="0">
                  <a:latin typeface="Open Sans"/>
                  <a:ea typeface="굴림" pitchFamily="50" charset="-127"/>
                </a:rPr>
                <a:t>F</a:t>
              </a:r>
              <a:endParaRPr kumimoji="1" lang="en-US" altLang="ko-KR" sz="1600">
                <a:latin typeface="Open Sans"/>
                <a:ea typeface="굴림" pitchFamily="50" charset="-127"/>
              </a:endParaRPr>
            </a:p>
          </p:txBody>
        </p:sp>
        <p:sp>
          <p:nvSpPr>
            <p:cNvPr id="272" name="Text Box 64"/>
            <p:cNvSpPr txBox="1">
              <a:spLocks noChangeArrowheads="1"/>
            </p:cNvSpPr>
            <p:nvPr/>
          </p:nvSpPr>
          <p:spPr bwMode="auto">
            <a:xfrm>
              <a:off x="2590800" y="3090446"/>
              <a:ext cx="11719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latinLnBrk="1">
                <a:spcBef>
                  <a:spcPct val="50000"/>
                </a:spcBef>
              </a:pPr>
              <a:r>
                <a:rPr kumimoji="1" lang="en-US" altLang="ko-KR" sz="1600" smtClean="0">
                  <a:latin typeface="Open Sans"/>
                  <a:ea typeface="굴림" pitchFamily="50" charset="-127"/>
                </a:rPr>
                <a:t>ACCEPT</a:t>
              </a:r>
              <a:endParaRPr kumimoji="1" lang="en-US" altLang="ko-KR" sz="1600">
                <a:latin typeface="Open Sans"/>
                <a:ea typeface="굴림" pitchFamily="50" charset="-127"/>
              </a:endParaRPr>
            </a:p>
          </p:txBody>
        </p:sp>
        <p:cxnSp>
          <p:nvCxnSpPr>
            <p:cNvPr id="273" name="Straight Arrow Connector 272"/>
            <p:cNvCxnSpPr>
              <a:stCxn id="78" idx="3"/>
              <a:endCxn id="272" idx="0"/>
            </p:cNvCxnSpPr>
            <p:nvPr/>
          </p:nvCxnSpPr>
          <p:spPr>
            <a:xfrm rot="5400000">
              <a:off x="3010343" y="2905803"/>
              <a:ext cx="351075" cy="182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Text Box 64"/>
            <p:cNvSpPr txBox="1">
              <a:spLocks noChangeArrowheads="1"/>
            </p:cNvSpPr>
            <p:nvPr/>
          </p:nvSpPr>
          <p:spPr bwMode="auto">
            <a:xfrm>
              <a:off x="2942853" y="2700636"/>
              <a:ext cx="4861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 smtClean="0">
                  <a:latin typeface="Open Sans"/>
                  <a:ea typeface="굴림" pitchFamily="50" charset="-127"/>
                </a:rPr>
                <a:t>$</a:t>
              </a:r>
              <a:endParaRPr kumimoji="1" lang="en-US" altLang="ko-KR" sz="1600">
                <a:latin typeface="Open Sans"/>
                <a:ea typeface="굴림" pitchFamily="50" charset="-127"/>
              </a:endParaRPr>
            </a:p>
          </p:txBody>
        </p:sp>
        <p:cxnSp>
          <p:nvCxnSpPr>
            <p:cNvPr id="277" name="Straight Arrow Connector 242"/>
            <p:cNvCxnSpPr>
              <a:stCxn id="159" idx="3"/>
              <a:endCxn id="99" idx="6"/>
            </p:cNvCxnSpPr>
            <p:nvPr/>
          </p:nvCxnSpPr>
          <p:spPr>
            <a:xfrm rot="5400000">
              <a:off x="5571449" y="3709964"/>
              <a:ext cx="1348488" cy="212818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 Box 64"/>
            <p:cNvSpPr txBox="1">
              <a:spLocks noChangeArrowheads="1"/>
            </p:cNvSpPr>
            <p:nvPr/>
          </p:nvSpPr>
          <p:spPr bwMode="auto">
            <a:xfrm>
              <a:off x="7057653" y="5105400"/>
              <a:ext cx="5623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 smtClean="0">
                  <a:latin typeface="Open Sans"/>
                  <a:ea typeface="굴림" pitchFamily="50" charset="-127"/>
                </a:rPr>
                <a:t>(</a:t>
              </a:r>
              <a:endParaRPr kumimoji="1" lang="en-US" altLang="ko-KR" sz="1600">
                <a:latin typeface="Open Sans"/>
                <a:ea typeface="굴림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6299200" cy="533400"/>
          </a:xfrm>
        </p:spPr>
        <p:txBody>
          <a:bodyPr>
            <a:normAutofit fontScale="90000"/>
          </a:bodyPr>
          <a:lstStyle/>
          <a:p>
            <a:r>
              <a:rPr lang="en-US" altLang="ko-KR" sz="2800" dirty="0" smtClean="0">
                <a:ea typeface="굴림" pitchFamily="50" charset="-127"/>
              </a:rPr>
              <a:t>Constructing SLR (Simple LR) </a:t>
            </a:r>
            <a:r>
              <a:rPr lang="en-US" altLang="ko-KR" sz="2800" smtClean="0">
                <a:ea typeface="굴림" pitchFamily="50" charset="-127"/>
              </a:rPr>
              <a:t>parser (6/9</a:t>
            </a:r>
            <a:r>
              <a:rPr lang="en-US" altLang="ko-KR" sz="2800" dirty="0" smtClean="0">
                <a:ea typeface="굴림" pitchFamily="50" charset="-127"/>
              </a:rPr>
              <a:t>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7620000" cy="495300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None/>
            </a:pPr>
            <a:r>
              <a:rPr lang="en-US" altLang="ko-KR" dirty="0" smtClean="0">
                <a:ea typeface="굴림" pitchFamily="50" charset="-127"/>
              </a:rPr>
              <a:t>SLR Parsing table </a:t>
            </a:r>
          </a:p>
          <a:p>
            <a:pPr marL="341313" indent="-396875" algn="just">
              <a:lnSpc>
                <a:spcPct val="90000"/>
              </a:lnSpc>
              <a:buFont typeface="+mj-lt"/>
              <a:buAutoNum type="arabicPeriod"/>
            </a:pPr>
            <a:r>
              <a:rPr lang="en-US" altLang="ko-KR" dirty="0" smtClean="0">
                <a:ea typeface="굴림" pitchFamily="50" charset="-127"/>
              </a:rPr>
              <a:t>Build a DFA from the given grammar </a:t>
            </a:r>
          </a:p>
          <a:p>
            <a:pPr marL="341313" indent="-396875" algn="just">
              <a:lnSpc>
                <a:spcPct val="90000"/>
              </a:lnSpc>
              <a:buFont typeface="+mj-lt"/>
              <a:buAutoNum type="arabicPeriod"/>
            </a:pPr>
            <a:r>
              <a:rPr lang="en-US" altLang="ko-KR" dirty="0" smtClean="0">
                <a:ea typeface="굴림" pitchFamily="50" charset="-127"/>
              </a:rPr>
              <a:t>Find follow(A</a:t>
            </a:r>
            <a:r>
              <a:rPr lang="en-US" altLang="ko-KR" smtClean="0">
                <a:ea typeface="굴림" pitchFamily="50" charset="-127"/>
              </a:rPr>
              <a:t>) for all (∀) Nonterminal </a:t>
            </a:r>
            <a:endParaRPr lang="en-US" altLang="ko-KR" dirty="0" smtClean="0">
              <a:ea typeface="굴림" pitchFamily="50" charset="-127"/>
            </a:endParaRPr>
          </a:p>
          <a:p>
            <a:pPr marL="341313" indent="-396875" algn="just">
              <a:lnSpc>
                <a:spcPct val="90000"/>
              </a:lnSpc>
              <a:buFont typeface="+mj-lt"/>
              <a:buAutoNum type="arabicPeriod"/>
            </a:pPr>
            <a:r>
              <a:rPr lang="en-US" altLang="ko-KR" smtClean="0">
                <a:ea typeface="굴림" pitchFamily="50" charset="-127"/>
              </a:rPr>
              <a:t>Determine </a:t>
            </a:r>
            <a:r>
              <a:rPr lang="en-US" altLang="ko-KR" dirty="0" smtClean="0">
                <a:ea typeface="굴림" pitchFamily="50" charset="-127"/>
              </a:rPr>
              <a:t>parsing actions for each I </a:t>
            </a:r>
          </a:p>
          <a:p>
            <a:pPr marL="801688" lvl="2" indent="-457200" algn="just">
              <a:lnSpc>
                <a:spcPct val="90000"/>
              </a:lnSpc>
              <a:buFont typeface="+mj-lt"/>
              <a:buAutoNum type="alphaLcPeriod"/>
            </a:pPr>
            <a:r>
              <a:rPr lang="en-US" altLang="ko-KR" smtClean="0">
                <a:ea typeface="굴림" pitchFamily="50" charset="-127"/>
              </a:rPr>
              <a:t>if </a:t>
            </a:r>
            <a:r>
              <a:rPr lang="en-US" altLang="ko-KR" dirty="0" smtClean="0">
                <a:ea typeface="굴림" pitchFamily="50" charset="-127"/>
              </a:rPr>
              <a:t>[A → α․aβ]∈Ii and </a:t>
            </a:r>
            <a:r>
              <a:rPr lang="en-US" altLang="ko-KR" dirty="0" err="1" smtClean="0">
                <a:ea typeface="굴림" pitchFamily="50" charset="-127"/>
              </a:rPr>
              <a:t>goto</a:t>
            </a:r>
            <a:r>
              <a:rPr lang="en-US" altLang="ko-KR" dirty="0" smtClean="0">
                <a:ea typeface="굴림" pitchFamily="50" charset="-127"/>
              </a:rPr>
              <a:t>(Ii, a) = </a:t>
            </a:r>
            <a:r>
              <a:rPr lang="en-US" altLang="ko-KR" err="1" smtClean="0">
                <a:ea typeface="굴림" pitchFamily="50" charset="-127"/>
              </a:rPr>
              <a:t>Ij</a:t>
            </a:r>
            <a:r>
              <a:rPr lang="en-US" altLang="ko-KR" smtClean="0">
                <a:ea typeface="굴림" pitchFamily="50" charset="-127"/>
              </a:rPr>
              <a:t> then </a:t>
            </a:r>
            <a:r>
              <a:rPr lang="en-US" altLang="ko-KR" dirty="0" smtClean="0">
                <a:ea typeface="굴림" pitchFamily="50" charset="-127"/>
              </a:rPr>
              <a:t>set action[</a:t>
            </a:r>
            <a:r>
              <a:rPr lang="en-US" altLang="ko-KR" dirty="0" err="1" smtClean="0">
                <a:ea typeface="굴림" pitchFamily="50" charset="-127"/>
              </a:rPr>
              <a:t>i,a</a:t>
            </a:r>
            <a:r>
              <a:rPr lang="en-US" altLang="ko-KR" dirty="0" smtClean="0">
                <a:ea typeface="굴림" pitchFamily="50" charset="-127"/>
              </a:rPr>
              <a:t>] </a:t>
            </a:r>
            <a:r>
              <a:rPr lang="en-US" altLang="ko-KR" smtClean="0">
                <a:ea typeface="굴림" pitchFamily="50" charset="-127"/>
              </a:rPr>
              <a:t>= “shift  j” (</a:t>
            </a:r>
            <a:r>
              <a:rPr lang="en-US" altLang="ko-KR" err="1" smtClean="0">
                <a:ea typeface="굴림" pitchFamily="50" charset="-127"/>
              </a:rPr>
              <a:t>Sj</a:t>
            </a:r>
            <a:r>
              <a:rPr lang="en-US" altLang="ko-KR" smtClean="0">
                <a:ea typeface="굴림" pitchFamily="50" charset="-127"/>
              </a:rPr>
              <a:t>). Here a must be a terminal. </a:t>
            </a:r>
          </a:p>
          <a:p>
            <a:pPr marL="801688" lvl="2" indent="-457200" algn="just">
              <a:lnSpc>
                <a:spcPct val="90000"/>
              </a:lnSpc>
              <a:buFont typeface="+mj-lt"/>
              <a:buAutoNum type="alphaLcPeriod"/>
            </a:pPr>
            <a:r>
              <a:rPr lang="en-US" altLang="ko-KR" smtClean="0">
                <a:ea typeface="굴림" pitchFamily="50" charset="-127"/>
              </a:rPr>
              <a:t>if </a:t>
            </a:r>
            <a:r>
              <a:rPr lang="en-US" altLang="ko-KR" dirty="0" smtClean="0">
                <a:ea typeface="굴림" pitchFamily="50" charset="-127"/>
              </a:rPr>
              <a:t>[A → α·] ∈Ii</a:t>
            </a:r>
            <a:r>
              <a:rPr lang="en-US" altLang="ko-KR" smtClean="0">
                <a:ea typeface="굴림" pitchFamily="50" charset="-127"/>
              </a:rPr>
              <a:t> then </a:t>
            </a:r>
            <a:r>
              <a:rPr lang="en-US" altLang="ko-KR" dirty="0" smtClean="0">
                <a:ea typeface="굴림" pitchFamily="50" charset="-127"/>
              </a:rPr>
              <a:t>set action[</a:t>
            </a:r>
            <a:r>
              <a:rPr lang="en-US" altLang="ko-KR" dirty="0" err="1" smtClean="0">
                <a:ea typeface="굴림" pitchFamily="50" charset="-127"/>
              </a:rPr>
              <a:t>i</a:t>
            </a:r>
            <a:r>
              <a:rPr lang="en-US" altLang="ko-KR" dirty="0" smtClean="0">
                <a:ea typeface="굴림" pitchFamily="50" charset="-127"/>
              </a:rPr>
              <a:t>, a] </a:t>
            </a:r>
            <a:r>
              <a:rPr lang="en-US" altLang="ko-KR" smtClean="0">
                <a:ea typeface="굴림" pitchFamily="50" charset="-127"/>
              </a:rPr>
              <a:t>= “reduce </a:t>
            </a:r>
            <a:r>
              <a:rPr lang="en-US" altLang="ko-KR" dirty="0" smtClean="0">
                <a:ea typeface="굴림" pitchFamily="50" charset="-127"/>
              </a:rPr>
              <a:t>A </a:t>
            </a:r>
            <a:r>
              <a:rPr lang="en-US" altLang="ko-KR" smtClean="0">
                <a:ea typeface="굴림" pitchFamily="50" charset="-127"/>
              </a:rPr>
              <a:t>→ α” For all a </a:t>
            </a:r>
            <a:r>
              <a:rPr lang="en-US" altLang="ko-KR" dirty="0" smtClean="0">
                <a:ea typeface="굴림" pitchFamily="50" charset="-127"/>
              </a:rPr>
              <a:t>in </a:t>
            </a:r>
            <a:r>
              <a:rPr lang="en-US" altLang="ko-KR" smtClean="0">
                <a:ea typeface="굴림" pitchFamily="50" charset="-127"/>
              </a:rPr>
              <a:t>FOLLOW(A). except </a:t>
            </a:r>
            <a:r>
              <a:rPr lang="en-US" altLang="ko-KR" dirty="0" smtClean="0">
                <a:ea typeface="굴림" pitchFamily="50" charset="-127"/>
              </a:rPr>
              <a:t>A = S' </a:t>
            </a:r>
          </a:p>
          <a:p>
            <a:pPr marL="801688" lvl="2" indent="-457200" algn="just">
              <a:lnSpc>
                <a:spcPct val="90000"/>
              </a:lnSpc>
              <a:buFont typeface="+mj-lt"/>
              <a:buAutoNum type="alphaLcPeriod"/>
            </a:pPr>
            <a:r>
              <a:rPr lang="en-US" altLang="ko-KR" smtClean="0">
                <a:ea typeface="굴림" pitchFamily="50" charset="-127"/>
              </a:rPr>
              <a:t>if </a:t>
            </a:r>
            <a:r>
              <a:rPr lang="en-US" altLang="ko-KR" dirty="0" smtClean="0">
                <a:ea typeface="굴림" pitchFamily="50" charset="-127"/>
              </a:rPr>
              <a:t>[S' → S·] ∈</a:t>
            </a:r>
            <a:r>
              <a:rPr lang="en-US" altLang="ko-KR" smtClean="0">
                <a:ea typeface="굴림" pitchFamily="50" charset="-127"/>
              </a:rPr>
              <a:t>Ii then </a:t>
            </a:r>
            <a:r>
              <a:rPr lang="en-US" altLang="ko-KR" dirty="0" smtClean="0">
                <a:ea typeface="굴림" pitchFamily="50" charset="-127"/>
              </a:rPr>
              <a:t>set action[</a:t>
            </a:r>
            <a:r>
              <a:rPr lang="en-US" altLang="ko-KR" dirty="0" err="1" smtClean="0">
                <a:ea typeface="굴림" pitchFamily="50" charset="-127"/>
              </a:rPr>
              <a:t>i</a:t>
            </a:r>
            <a:r>
              <a:rPr lang="en-US" altLang="ko-KR" dirty="0" smtClean="0">
                <a:ea typeface="굴림" pitchFamily="50" charset="-127"/>
              </a:rPr>
              <a:t>, $] = </a:t>
            </a:r>
            <a:r>
              <a:rPr lang="en-US" altLang="ko-KR" smtClean="0">
                <a:ea typeface="굴림" pitchFamily="50" charset="-127"/>
              </a:rPr>
              <a:t>accept </a:t>
            </a:r>
          </a:p>
          <a:p>
            <a:pPr marL="801688" lvl="2" indent="-457200" algn="just">
              <a:lnSpc>
                <a:spcPct val="90000"/>
              </a:lnSpc>
              <a:buNone/>
            </a:pPr>
            <a:endParaRPr lang="en-US" altLang="ko-KR" dirty="0" smtClean="0">
              <a:ea typeface="굴림" pitchFamily="50" charset="-127"/>
            </a:endParaRPr>
          </a:p>
          <a:p>
            <a:pPr marL="341313" indent="-396875" algn="just">
              <a:lnSpc>
                <a:spcPct val="90000"/>
              </a:lnSpc>
              <a:buFont typeface="+mj-lt"/>
              <a:buAutoNum type="arabicPeriod"/>
            </a:pPr>
            <a:r>
              <a:rPr lang="en-US" altLang="ko-KR" dirty="0" smtClean="0">
                <a:ea typeface="굴림" pitchFamily="50" charset="-127"/>
              </a:rPr>
              <a:t>For all </a:t>
            </a:r>
            <a:r>
              <a:rPr lang="en-US" altLang="ko-KR" smtClean="0">
                <a:ea typeface="굴림" pitchFamily="50" charset="-127"/>
              </a:rPr>
              <a:t>nonterminal  A, if </a:t>
            </a:r>
            <a:r>
              <a:rPr lang="en-US" altLang="ko-KR" dirty="0" err="1" smtClean="0">
                <a:ea typeface="굴림" pitchFamily="50" charset="-127"/>
              </a:rPr>
              <a:t>goto</a:t>
            </a:r>
            <a:r>
              <a:rPr lang="en-US" altLang="ko-KR" dirty="0" smtClean="0">
                <a:ea typeface="굴림" pitchFamily="50" charset="-127"/>
              </a:rPr>
              <a:t>(Ii, A) = </a:t>
            </a:r>
            <a:r>
              <a:rPr lang="en-US" altLang="ko-KR" err="1" smtClean="0">
                <a:ea typeface="굴림" pitchFamily="50" charset="-127"/>
              </a:rPr>
              <a:t>Ij</a:t>
            </a:r>
            <a:r>
              <a:rPr lang="en-US" altLang="ko-KR" smtClean="0">
                <a:ea typeface="굴림" pitchFamily="50" charset="-127"/>
              </a:rPr>
              <a:t> then </a:t>
            </a:r>
            <a:r>
              <a:rPr lang="en-US" altLang="ko-KR" dirty="0" smtClean="0">
                <a:ea typeface="굴림" pitchFamily="50" charset="-127"/>
              </a:rPr>
              <a:t>set </a:t>
            </a:r>
            <a:r>
              <a:rPr lang="en-US" altLang="ko-KR" dirty="0" err="1" smtClean="0">
                <a:ea typeface="굴림" pitchFamily="50" charset="-127"/>
              </a:rPr>
              <a:t>goto</a:t>
            </a:r>
            <a:r>
              <a:rPr lang="en-US" altLang="ko-KR" dirty="0" smtClean="0">
                <a:ea typeface="굴림" pitchFamily="50" charset="-127"/>
              </a:rPr>
              <a:t>[</a:t>
            </a:r>
            <a:r>
              <a:rPr lang="en-US" altLang="ko-KR" dirty="0" err="1" smtClean="0">
                <a:ea typeface="굴림" pitchFamily="50" charset="-127"/>
              </a:rPr>
              <a:t>i</a:t>
            </a:r>
            <a:r>
              <a:rPr lang="en-US" altLang="ko-KR" dirty="0" smtClean="0">
                <a:ea typeface="굴림" pitchFamily="50" charset="-127"/>
              </a:rPr>
              <a:t>, A] = </a:t>
            </a:r>
            <a:r>
              <a:rPr lang="en-US" altLang="ko-KR" smtClean="0">
                <a:ea typeface="굴림" pitchFamily="50" charset="-127"/>
              </a:rPr>
              <a:t>j </a:t>
            </a:r>
          </a:p>
          <a:p>
            <a:pPr marL="341313" indent="-396875" algn="just">
              <a:lnSpc>
                <a:spcPct val="90000"/>
              </a:lnSpc>
              <a:buFont typeface="+mj-lt"/>
              <a:buAutoNum type="arabicPeriod"/>
            </a:pPr>
            <a:r>
              <a:rPr lang="en-US" altLang="ko-KR" smtClean="0">
                <a:ea typeface="굴림" pitchFamily="50" charset="-127"/>
              </a:rPr>
              <a:t>For all other entries are made "error“</a:t>
            </a:r>
          </a:p>
          <a:p>
            <a:pPr marL="341313" indent="-396875" algn="just">
              <a:lnSpc>
                <a:spcPct val="90000"/>
              </a:lnSpc>
              <a:buFont typeface="+mj-lt"/>
              <a:buAutoNum type="arabicPeriod"/>
            </a:pPr>
            <a:r>
              <a:rPr lang="en-US" altLang="ko-KR" smtClean="0">
                <a:ea typeface="굴림" pitchFamily="50" charset="-127"/>
              </a:rPr>
              <a:t>The Initial state of the parser is the one constructed from the set of items containing [S' → S·] 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1D2F8E-5C70-440F-8DC0-E7DC884A222D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070600" cy="457200"/>
          </a:xfrm>
        </p:spPr>
        <p:txBody>
          <a:bodyPr>
            <a:normAutofit fontScale="90000"/>
          </a:bodyPr>
          <a:lstStyle/>
          <a:p>
            <a:r>
              <a:rPr lang="en-US" altLang="ko-KR" sz="2800" dirty="0" smtClean="0">
                <a:ea typeface="굴림" pitchFamily="50" charset="-127"/>
              </a:rPr>
              <a:t>Constructing SLR (Simple LR) </a:t>
            </a:r>
            <a:r>
              <a:rPr lang="en-US" altLang="ko-KR" sz="2800" smtClean="0">
                <a:ea typeface="굴림" pitchFamily="50" charset="-127"/>
              </a:rPr>
              <a:t>parser (7/9</a:t>
            </a:r>
            <a:r>
              <a:rPr lang="en-US" altLang="ko-KR" sz="2800" dirty="0" smtClean="0">
                <a:ea typeface="굴림" pitchFamily="50" charset="-127"/>
              </a:rPr>
              <a:t>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3352800" cy="4776788"/>
          </a:xfrm>
        </p:spPr>
        <p:txBody>
          <a:bodyPr>
            <a:noAutofit/>
          </a:bodyPr>
          <a:lstStyle/>
          <a:p>
            <a:pPr algn="just"/>
            <a:r>
              <a:rPr lang="en-US" altLang="ko-KR" smtClean="0">
                <a:ea typeface="굴림" pitchFamily="50" charset="-127"/>
              </a:rPr>
              <a:t>e.g </a:t>
            </a:r>
          </a:p>
          <a:p>
            <a:pPr marL="688975" indent="-344488" algn="just">
              <a:buFont typeface="+mj-lt"/>
              <a:buAutoNum type="arabicParenR"/>
            </a:pPr>
            <a:r>
              <a:rPr lang="en-US" altLang="ko-KR" smtClean="0">
                <a:ea typeface="굴림" pitchFamily="50" charset="-127"/>
              </a:rPr>
              <a:t>E </a:t>
            </a:r>
            <a:r>
              <a:rPr lang="en-US" altLang="ko-KR" dirty="0" smtClean="0">
                <a:ea typeface="굴림" pitchFamily="50" charset="-127"/>
              </a:rPr>
              <a:t>→ E </a:t>
            </a:r>
            <a:r>
              <a:rPr lang="en-US" altLang="ko-KR" smtClean="0">
                <a:ea typeface="굴림" pitchFamily="50" charset="-127"/>
              </a:rPr>
              <a:t>+ T</a:t>
            </a:r>
          </a:p>
          <a:p>
            <a:pPr marL="688975" indent="-344488" algn="just">
              <a:buFont typeface="+mj-lt"/>
              <a:buAutoNum type="arabicParenR"/>
            </a:pPr>
            <a:r>
              <a:rPr lang="en-US" altLang="ko-KR" smtClean="0">
                <a:ea typeface="굴림" pitchFamily="50" charset="-127"/>
              </a:rPr>
              <a:t>E → T</a:t>
            </a:r>
          </a:p>
          <a:p>
            <a:pPr marL="688975" indent="-344488" algn="just">
              <a:buFont typeface="+mj-lt"/>
              <a:buAutoNum type="arabicParenR"/>
            </a:pPr>
            <a:r>
              <a:rPr lang="en-US" altLang="ko-KR" smtClean="0">
                <a:ea typeface="굴림" pitchFamily="50" charset="-127"/>
              </a:rPr>
              <a:t>T </a:t>
            </a:r>
            <a:r>
              <a:rPr lang="en-US" altLang="ko-KR" dirty="0" smtClean="0">
                <a:ea typeface="굴림" pitchFamily="50" charset="-127"/>
              </a:rPr>
              <a:t>→ T </a:t>
            </a:r>
            <a:r>
              <a:rPr lang="en-US" altLang="ko-KR" smtClean="0">
                <a:ea typeface="굴림" pitchFamily="50" charset="-127"/>
              </a:rPr>
              <a:t>* F</a:t>
            </a:r>
          </a:p>
          <a:p>
            <a:pPr marL="688975" indent="-344488" algn="just">
              <a:buFont typeface="+mj-lt"/>
              <a:buAutoNum type="arabicParenR"/>
            </a:pPr>
            <a:r>
              <a:rPr lang="en-US" altLang="ko-KR" smtClean="0">
                <a:ea typeface="굴림" pitchFamily="50" charset="-127"/>
              </a:rPr>
              <a:t>T </a:t>
            </a:r>
            <a:r>
              <a:rPr lang="en-US" altLang="ko-KR" dirty="0" smtClean="0">
                <a:ea typeface="굴림" pitchFamily="50" charset="-127"/>
              </a:rPr>
              <a:t>→ </a:t>
            </a:r>
            <a:r>
              <a:rPr lang="en-US" altLang="ko-KR" smtClean="0">
                <a:ea typeface="굴림" pitchFamily="50" charset="-127"/>
              </a:rPr>
              <a:t> F</a:t>
            </a:r>
          </a:p>
          <a:p>
            <a:pPr marL="688975" indent="-344488" algn="just">
              <a:buFont typeface="+mj-lt"/>
              <a:buAutoNum type="arabicParenR"/>
            </a:pPr>
            <a:r>
              <a:rPr lang="en-US" altLang="ko-KR" smtClean="0">
                <a:ea typeface="굴림" pitchFamily="50" charset="-127"/>
              </a:rPr>
              <a:t>F </a:t>
            </a:r>
            <a:r>
              <a:rPr lang="en-US" altLang="ko-KR" dirty="0" smtClean="0">
                <a:ea typeface="굴림" pitchFamily="50" charset="-127"/>
              </a:rPr>
              <a:t>→ </a:t>
            </a:r>
            <a:r>
              <a:rPr lang="en-US" altLang="ko-KR" smtClean="0">
                <a:ea typeface="굴림" pitchFamily="50" charset="-127"/>
              </a:rPr>
              <a:t>(E)</a:t>
            </a:r>
          </a:p>
          <a:p>
            <a:pPr marL="688975" indent="-344488" algn="just">
              <a:buFont typeface="+mj-lt"/>
              <a:buAutoNum type="arabicParenR"/>
            </a:pPr>
            <a:r>
              <a:rPr lang="en-US" altLang="ko-KR" smtClean="0">
                <a:ea typeface="굴림" pitchFamily="50" charset="-127"/>
              </a:rPr>
              <a:t>F </a:t>
            </a:r>
            <a:r>
              <a:rPr lang="en-US" altLang="ko-KR" dirty="0" smtClean="0">
                <a:ea typeface="굴림" pitchFamily="50" charset="-127"/>
              </a:rPr>
              <a:t>→  </a:t>
            </a:r>
            <a:r>
              <a:rPr lang="en-US" altLang="ko-KR" smtClean="0">
                <a:ea typeface="굴림" pitchFamily="50" charset="-127"/>
              </a:rPr>
              <a:t>id </a:t>
            </a:r>
          </a:p>
          <a:p>
            <a:pPr marL="688975" indent="-344488" algn="just">
              <a:buNone/>
            </a:pPr>
            <a:endParaRPr lang="en-US" altLang="ko-KR" dirty="0" smtClean="0">
              <a:ea typeface="굴림" pitchFamily="50" charset="-127"/>
            </a:endParaRPr>
          </a:p>
          <a:p>
            <a:pPr algn="just"/>
            <a:r>
              <a:rPr lang="en-US" altLang="ko-KR" dirty="0" smtClean="0">
                <a:ea typeface="굴림" pitchFamily="50" charset="-127"/>
              </a:rPr>
              <a:t>FOLLOW(E) = { +, </a:t>
            </a:r>
            <a:r>
              <a:rPr lang="en-US" altLang="ko-KR" smtClean="0">
                <a:ea typeface="굴림" pitchFamily="50" charset="-127"/>
              </a:rPr>
              <a:t>$, )}</a:t>
            </a:r>
          </a:p>
          <a:p>
            <a:pPr algn="just">
              <a:buNone/>
            </a:pPr>
            <a:r>
              <a:rPr lang="en-US" altLang="ko-KR" smtClean="0">
                <a:ea typeface="굴림" pitchFamily="50" charset="-127"/>
              </a:rPr>
              <a:t>	FOLLOW(T) = {*,+,$,)}</a:t>
            </a:r>
          </a:p>
          <a:p>
            <a:pPr algn="just">
              <a:buNone/>
            </a:pPr>
            <a:r>
              <a:rPr lang="en-US" altLang="ko-KR" smtClean="0">
                <a:ea typeface="굴림" pitchFamily="50" charset="-127"/>
              </a:rPr>
              <a:t>	FOLLOW(F</a:t>
            </a:r>
            <a:r>
              <a:rPr lang="en-US" altLang="ko-KR" dirty="0" smtClean="0">
                <a:ea typeface="굴림" pitchFamily="50" charset="-127"/>
              </a:rPr>
              <a:t>) = </a:t>
            </a:r>
            <a:r>
              <a:rPr lang="en-US" altLang="ko-KR" smtClean="0">
                <a:ea typeface="굴림" pitchFamily="50" charset="-127"/>
              </a:rPr>
              <a:t>{*,+,$,)} 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827088" y="2971800"/>
            <a:ext cx="4897437" cy="304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endParaRPr lang="en-US" altLang="ko-KR" sz="2000">
              <a:ea typeface="굴림" pitchFamily="50" charset="-127"/>
            </a:endParaRPr>
          </a:p>
        </p:txBody>
      </p:sp>
      <p:graphicFrame>
        <p:nvGraphicFramePr>
          <p:cNvPr id="49157" name="Group 5"/>
          <p:cNvGraphicFramePr>
            <a:graphicFrameLocks noGrp="1"/>
          </p:cNvGraphicFramePr>
          <p:nvPr/>
        </p:nvGraphicFramePr>
        <p:xfrm>
          <a:off x="4114800" y="990600"/>
          <a:ext cx="4800602" cy="5425200"/>
        </p:xfrm>
        <a:graphic>
          <a:graphicData uri="http://schemas.openxmlformats.org/drawingml/2006/table">
            <a:tbl>
              <a:tblPr/>
              <a:tblGrid>
                <a:gridCol w="387548"/>
                <a:gridCol w="512564"/>
                <a:gridCol w="400050"/>
                <a:gridCol w="400050"/>
                <a:gridCol w="500063"/>
                <a:gridCol w="600075"/>
                <a:gridCol w="700088"/>
                <a:gridCol w="300038"/>
                <a:gridCol w="500063"/>
                <a:gridCol w="500063"/>
              </a:tblGrid>
              <a:tr h="15557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한양신명조" charset="-127"/>
                      </a:endParaRPr>
                    </a:p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Action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Goto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5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id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+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*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(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)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$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E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T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F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9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0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S5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S4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2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3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S6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Accept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2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r2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S7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r2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r2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3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r4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r4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r4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r4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4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S5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S4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8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2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3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5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r6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r6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r6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r6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6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S5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S4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9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3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9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7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S5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S4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10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8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S6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S11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9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r1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S7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r1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r1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10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r3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r3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r3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r3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11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r5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r5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r5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r5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85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B5C470-271F-488B-B381-F8398F885690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152400"/>
            <a:ext cx="6375400" cy="533400"/>
          </a:xfrm>
        </p:spPr>
        <p:txBody>
          <a:bodyPr>
            <a:normAutofit fontScale="90000"/>
          </a:bodyPr>
          <a:lstStyle/>
          <a:p>
            <a:r>
              <a:rPr lang="en-US" altLang="ko-KR" sz="2800" smtClean="0">
                <a:ea typeface="굴림" pitchFamily="50" charset="-127"/>
              </a:rPr>
              <a:t>Constructing SLR (Simple LR) parser (8/9)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447800"/>
            <a:ext cx="76200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2200" dirty="0" smtClean="0">
                <a:ea typeface="굴림" pitchFamily="50" charset="-127"/>
              </a:rPr>
              <a:t>Executing a parser with the parsing table </a:t>
            </a:r>
          </a:p>
          <a:p>
            <a:pPr algn="just"/>
            <a:r>
              <a:rPr lang="en-US" altLang="ko-KR" sz="2200" dirty="0" smtClean="0">
                <a:ea typeface="굴림" pitchFamily="50" charset="-127"/>
              </a:rPr>
              <a:t>configuration </a:t>
            </a:r>
          </a:p>
          <a:p>
            <a:pPr lvl="1" algn="just"/>
            <a:r>
              <a:rPr lang="en-US" altLang="ko-KR" sz="2200" dirty="0" smtClean="0">
                <a:ea typeface="굴림" pitchFamily="50" charset="-127"/>
              </a:rPr>
              <a:t>(S</a:t>
            </a:r>
            <a:r>
              <a:rPr lang="en-US" altLang="ko-KR" sz="2200" baseline="-25000" dirty="0" smtClean="0">
                <a:ea typeface="굴림" pitchFamily="50" charset="-127"/>
              </a:rPr>
              <a:t>0</a:t>
            </a:r>
            <a:r>
              <a:rPr lang="en-US" altLang="ko-KR" sz="2200" dirty="0" smtClean="0">
                <a:ea typeface="굴림" pitchFamily="50" charset="-127"/>
              </a:rPr>
              <a:t>X</a:t>
            </a:r>
            <a:r>
              <a:rPr lang="en-US" altLang="ko-KR" sz="2200" baseline="-25000" dirty="0" smtClean="0">
                <a:ea typeface="굴림" pitchFamily="50" charset="-127"/>
              </a:rPr>
              <a:t>0</a:t>
            </a:r>
            <a:r>
              <a:rPr lang="en-US" altLang="ko-KR" sz="2200" dirty="0" smtClean="0">
                <a:ea typeface="굴림" pitchFamily="50" charset="-127"/>
              </a:rPr>
              <a:t>S</a:t>
            </a:r>
            <a:r>
              <a:rPr lang="en-US" altLang="ko-KR" sz="2200" baseline="-25000" dirty="0" smtClean="0">
                <a:ea typeface="굴림" pitchFamily="50" charset="-127"/>
              </a:rPr>
              <a:t>1</a:t>
            </a:r>
            <a:r>
              <a:rPr lang="en-US" altLang="ko-KR" sz="2200" dirty="0" smtClean="0">
                <a:ea typeface="굴림" pitchFamily="50" charset="-127"/>
              </a:rPr>
              <a:t>X</a:t>
            </a:r>
            <a:r>
              <a:rPr lang="en-US" altLang="ko-KR" sz="2200" baseline="-25000" dirty="0" smtClean="0">
                <a:ea typeface="굴림" pitchFamily="50" charset="-127"/>
              </a:rPr>
              <a:t>1</a:t>
            </a:r>
            <a:r>
              <a:rPr lang="en-US" altLang="ko-KR" sz="2200" dirty="0" smtClean="0">
                <a:ea typeface="굴림" pitchFamily="50" charset="-127"/>
              </a:rPr>
              <a:t> … </a:t>
            </a:r>
            <a:r>
              <a:rPr lang="en-US" altLang="ko-KR" sz="2200" dirty="0" err="1" smtClean="0">
                <a:ea typeface="굴림" pitchFamily="50" charset="-127"/>
              </a:rPr>
              <a:t>X</a:t>
            </a:r>
            <a:r>
              <a:rPr lang="en-US" altLang="ko-KR" sz="2200" baseline="-25000" dirty="0" err="1" smtClean="0">
                <a:ea typeface="굴림" pitchFamily="50" charset="-127"/>
              </a:rPr>
              <a:t>m</a:t>
            </a:r>
            <a:r>
              <a:rPr lang="en-US" altLang="ko-KR" sz="2200" dirty="0" err="1" smtClean="0">
                <a:ea typeface="굴림" pitchFamily="50" charset="-127"/>
              </a:rPr>
              <a:t>S</a:t>
            </a:r>
            <a:r>
              <a:rPr lang="en-US" altLang="ko-KR" sz="2200" baseline="-25000" dirty="0" err="1" smtClean="0">
                <a:ea typeface="굴림" pitchFamily="50" charset="-127"/>
              </a:rPr>
              <a:t>m</a:t>
            </a:r>
            <a:r>
              <a:rPr lang="en-US" altLang="ko-KR" sz="2200" dirty="0" smtClean="0">
                <a:ea typeface="굴림" pitchFamily="50" charset="-127"/>
              </a:rPr>
              <a:t>, a</a:t>
            </a:r>
            <a:r>
              <a:rPr lang="en-US" altLang="ko-KR" sz="2200" baseline="-25000" dirty="0" smtClean="0">
                <a:ea typeface="굴림" pitchFamily="50" charset="-127"/>
              </a:rPr>
              <a:t>i</a:t>
            </a:r>
            <a:r>
              <a:rPr lang="en-US" altLang="ko-KR" sz="2200" dirty="0" smtClean="0">
                <a:ea typeface="굴림" pitchFamily="50" charset="-127"/>
              </a:rPr>
              <a:t>a</a:t>
            </a:r>
            <a:r>
              <a:rPr lang="en-US" altLang="ko-KR" sz="2200" baseline="-25000" dirty="0" smtClean="0">
                <a:ea typeface="굴림" pitchFamily="50" charset="-127"/>
              </a:rPr>
              <a:t>i</a:t>
            </a:r>
            <a:r>
              <a:rPr lang="en-US" altLang="ko-KR" sz="2200" dirty="0" smtClean="0">
                <a:ea typeface="굴림" pitchFamily="50" charset="-127"/>
              </a:rPr>
              <a:t>+1…a</a:t>
            </a:r>
            <a:r>
              <a:rPr lang="en-US" altLang="ko-KR" sz="2200" baseline="-25000" dirty="0" smtClean="0">
                <a:ea typeface="굴림" pitchFamily="50" charset="-127"/>
              </a:rPr>
              <a:t>m</a:t>
            </a:r>
            <a:r>
              <a:rPr lang="en-US" altLang="ko-KR" sz="2200" dirty="0" smtClean="0">
                <a:ea typeface="굴림" pitchFamily="50" charset="-127"/>
              </a:rPr>
              <a:t>$) = (stack content, unexpended input) </a:t>
            </a:r>
          </a:p>
          <a:p>
            <a:pPr algn="just"/>
            <a:r>
              <a:rPr lang="en-US" altLang="ko-KR" sz="2200" dirty="0" smtClean="0">
                <a:ea typeface="굴림" pitchFamily="50" charset="-127"/>
              </a:rPr>
              <a:t>Resulting configuration after action[</a:t>
            </a:r>
            <a:r>
              <a:rPr lang="en-US" altLang="ko-KR" sz="2200" dirty="0" err="1" smtClean="0">
                <a:ea typeface="굴림" pitchFamily="50" charset="-127"/>
              </a:rPr>
              <a:t>S</a:t>
            </a:r>
            <a:r>
              <a:rPr lang="en-US" altLang="ko-KR" sz="2200" baseline="-25000" dirty="0" err="1" smtClean="0">
                <a:ea typeface="굴림" pitchFamily="50" charset="-127"/>
              </a:rPr>
              <a:t>m</a:t>
            </a:r>
            <a:r>
              <a:rPr lang="en-US" altLang="ko-KR" sz="2200" dirty="0" smtClean="0">
                <a:ea typeface="굴림" pitchFamily="50" charset="-127"/>
              </a:rPr>
              <a:t>, </a:t>
            </a:r>
            <a:r>
              <a:rPr lang="en-US" altLang="ko-KR" sz="2200" dirty="0" err="1" smtClean="0">
                <a:ea typeface="굴림" pitchFamily="50" charset="-127"/>
              </a:rPr>
              <a:t>a</a:t>
            </a:r>
            <a:r>
              <a:rPr lang="en-US" altLang="ko-KR" sz="2200" baseline="-25000" dirty="0" err="1" smtClean="0">
                <a:ea typeface="굴림" pitchFamily="50" charset="-127"/>
              </a:rPr>
              <a:t>i</a:t>
            </a:r>
            <a:r>
              <a:rPr lang="en-US" altLang="ko-KR" sz="2200" dirty="0" smtClean="0">
                <a:ea typeface="굴림" pitchFamily="50" charset="-127"/>
              </a:rPr>
              <a:t>] </a:t>
            </a:r>
          </a:p>
          <a:p>
            <a:pPr marL="971550" lvl="1" indent="-457200" algn="just">
              <a:buFont typeface="+mj-lt"/>
              <a:buAutoNum type="arabicPeriod"/>
            </a:pPr>
            <a:r>
              <a:rPr lang="en-US" altLang="ko-KR" sz="2200" dirty="0" smtClean="0">
                <a:ea typeface="굴림" pitchFamily="50" charset="-127"/>
              </a:rPr>
              <a:t>= </a:t>
            </a:r>
            <a:r>
              <a:rPr lang="en-US" altLang="ko-KR" sz="2200" dirty="0" err="1" smtClean="0">
                <a:ea typeface="굴림" pitchFamily="50" charset="-127"/>
              </a:rPr>
              <a:t>S</a:t>
            </a:r>
            <a:r>
              <a:rPr lang="en-US" altLang="ko-KR" sz="2200" baseline="-25000" dirty="0" err="1" smtClean="0">
                <a:ea typeface="굴림" pitchFamily="50" charset="-127"/>
              </a:rPr>
              <a:t>j</a:t>
            </a:r>
            <a:r>
              <a:rPr lang="en-US" altLang="ko-KR" sz="2200" dirty="0" smtClean="0">
                <a:ea typeface="굴림" pitchFamily="50" charset="-127"/>
              </a:rPr>
              <a:t> (shift and </a:t>
            </a:r>
            <a:r>
              <a:rPr lang="en-US" altLang="ko-KR" sz="2200" dirty="0" err="1" smtClean="0">
                <a:ea typeface="굴림" pitchFamily="50" charset="-127"/>
              </a:rPr>
              <a:t>goto</a:t>
            </a:r>
            <a:r>
              <a:rPr lang="en-US" altLang="ko-KR" sz="2200" dirty="0" smtClean="0">
                <a:ea typeface="굴림" pitchFamily="50" charset="-127"/>
              </a:rPr>
              <a:t> state j) </a:t>
            </a:r>
          </a:p>
          <a:p>
            <a:pPr lvl="1" algn="just">
              <a:buFontTx/>
              <a:buNone/>
            </a:pPr>
            <a:r>
              <a:rPr lang="en-US" altLang="ko-KR" sz="2200" dirty="0" smtClean="0">
                <a:ea typeface="굴림" pitchFamily="50" charset="-127"/>
              </a:rPr>
              <a:t>		</a:t>
            </a:r>
            <a:r>
              <a:rPr lang="en-US" altLang="ko-KR" sz="2200" smtClean="0">
                <a:ea typeface="굴림" pitchFamily="50" charset="-127"/>
              </a:rPr>
              <a:t> (</a:t>
            </a:r>
            <a:r>
              <a:rPr lang="en-US" altLang="ko-KR" sz="2200" dirty="0" smtClean="0">
                <a:ea typeface="굴림" pitchFamily="50" charset="-127"/>
              </a:rPr>
              <a:t>S</a:t>
            </a:r>
            <a:r>
              <a:rPr lang="en-US" altLang="ko-KR" sz="2200" baseline="-25000" dirty="0" smtClean="0">
                <a:ea typeface="굴림" pitchFamily="50" charset="-127"/>
              </a:rPr>
              <a:t>0</a:t>
            </a:r>
            <a:r>
              <a:rPr lang="en-US" altLang="ko-KR" sz="2200" dirty="0" smtClean="0">
                <a:ea typeface="굴림" pitchFamily="50" charset="-127"/>
              </a:rPr>
              <a:t>X</a:t>
            </a:r>
            <a:r>
              <a:rPr lang="en-US" altLang="ko-KR" sz="2200" baseline="-25000" dirty="0" smtClean="0">
                <a:ea typeface="굴림" pitchFamily="50" charset="-127"/>
              </a:rPr>
              <a:t>0</a:t>
            </a:r>
            <a:r>
              <a:rPr lang="en-US" altLang="ko-KR" sz="2200" dirty="0" smtClean="0">
                <a:ea typeface="굴림" pitchFamily="50" charset="-127"/>
              </a:rPr>
              <a:t>S</a:t>
            </a:r>
            <a:r>
              <a:rPr lang="en-US" altLang="ko-KR" sz="2200" baseline="-25000" dirty="0" smtClean="0">
                <a:ea typeface="굴림" pitchFamily="50" charset="-127"/>
              </a:rPr>
              <a:t>1</a:t>
            </a:r>
            <a:r>
              <a:rPr lang="en-US" altLang="ko-KR" sz="2200" dirty="0" smtClean="0">
                <a:ea typeface="굴림" pitchFamily="50" charset="-127"/>
              </a:rPr>
              <a:t>X</a:t>
            </a:r>
            <a:r>
              <a:rPr lang="en-US" altLang="ko-KR" sz="2200" baseline="-25000" dirty="0" smtClean="0">
                <a:ea typeface="굴림" pitchFamily="50" charset="-127"/>
              </a:rPr>
              <a:t>1</a:t>
            </a:r>
            <a:r>
              <a:rPr lang="en-US" altLang="ko-KR" sz="2200" dirty="0" smtClean="0">
                <a:ea typeface="굴림" pitchFamily="50" charset="-127"/>
              </a:rPr>
              <a:t> … </a:t>
            </a:r>
            <a:r>
              <a:rPr lang="en-US" altLang="ko-KR" sz="2200" dirty="0" err="1" smtClean="0">
                <a:ea typeface="굴림" pitchFamily="50" charset="-127"/>
              </a:rPr>
              <a:t>X</a:t>
            </a:r>
            <a:r>
              <a:rPr lang="en-US" altLang="ko-KR" sz="2200" baseline="-25000" dirty="0" err="1" smtClean="0">
                <a:ea typeface="굴림" pitchFamily="50" charset="-127"/>
              </a:rPr>
              <a:t>m</a:t>
            </a:r>
            <a:r>
              <a:rPr lang="en-US" altLang="ko-KR" sz="2200" dirty="0" err="1" smtClean="0">
                <a:ea typeface="굴림" pitchFamily="50" charset="-127"/>
              </a:rPr>
              <a:t>S</a:t>
            </a:r>
            <a:r>
              <a:rPr lang="en-US" altLang="ko-KR" sz="2200" baseline="-25000" dirty="0" err="1" smtClean="0">
                <a:ea typeface="굴림" pitchFamily="50" charset="-127"/>
              </a:rPr>
              <a:t>m</a:t>
            </a:r>
            <a:r>
              <a:rPr lang="en-US" altLang="ko-KR" sz="2200" dirty="0" err="1" smtClean="0">
                <a:ea typeface="굴림" pitchFamily="50" charset="-127"/>
              </a:rPr>
              <a:t>a</a:t>
            </a:r>
            <a:r>
              <a:rPr lang="en-US" altLang="ko-KR" sz="2200" baseline="-25000" dirty="0" err="1" smtClean="0">
                <a:ea typeface="굴림" pitchFamily="50" charset="-127"/>
              </a:rPr>
              <a:t>i</a:t>
            </a:r>
            <a:r>
              <a:rPr lang="en-US" altLang="ko-KR" sz="2200" dirty="0" err="1" smtClean="0">
                <a:ea typeface="굴림" pitchFamily="50" charset="-127"/>
              </a:rPr>
              <a:t>S</a:t>
            </a:r>
            <a:r>
              <a:rPr lang="en-US" altLang="ko-KR" sz="2200" dirty="0" smtClean="0">
                <a:ea typeface="굴림" pitchFamily="50" charset="-127"/>
              </a:rPr>
              <a:t>, a</a:t>
            </a:r>
            <a:r>
              <a:rPr lang="en-US" altLang="ko-KR" sz="2200" baseline="-25000" dirty="0" smtClean="0">
                <a:ea typeface="굴림" pitchFamily="50" charset="-127"/>
              </a:rPr>
              <a:t>i</a:t>
            </a:r>
            <a:r>
              <a:rPr lang="en-US" altLang="ko-KR" sz="2200" dirty="0" smtClean="0">
                <a:ea typeface="굴림" pitchFamily="50" charset="-127"/>
              </a:rPr>
              <a:t>+1…a</a:t>
            </a:r>
            <a:r>
              <a:rPr lang="en-US" altLang="ko-KR" sz="2200" baseline="-25000" dirty="0" smtClean="0">
                <a:ea typeface="굴림" pitchFamily="50" charset="-127"/>
              </a:rPr>
              <a:t>n</a:t>
            </a:r>
            <a:r>
              <a:rPr lang="en-US" altLang="ko-KR" sz="2200" dirty="0" smtClean="0">
                <a:ea typeface="굴림" pitchFamily="50" charset="-127"/>
              </a:rPr>
              <a:t>$) </a:t>
            </a:r>
          </a:p>
          <a:p>
            <a:pPr marL="971550" lvl="1" indent="-457200" algn="just">
              <a:buFont typeface="+mj-lt"/>
              <a:buAutoNum type="arabicPeriod" startAt="2"/>
            </a:pPr>
            <a:r>
              <a:rPr lang="en-US" altLang="ko-KR" sz="2200" dirty="0" smtClean="0">
                <a:ea typeface="굴림" pitchFamily="50" charset="-127"/>
              </a:rPr>
              <a:t>= </a:t>
            </a:r>
            <a:r>
              <a:rPr lang="en-US" altLang="ko-KR" sz="2200" dirty="0" err="1" smtClean="0">
                <a:ea typeface="굴림" pitchFamily="50" charset="-127"/>
              </a:rPr>
              <a:t>r</a:t>
            </a:r>
            <a:r>
              <a:rPr lang="en-US" altLang="ko-KR" sz="2200" baseline="-25000" dirty="0" err="1" smtClean="0">
                <a:ea typeface="굴림" pitchFamily="50" charset="-127"/>
              </a:rPr>
              <a:t>p</a:t>
            </a:r>
            <a:r>
              <a:rPr lang="en-US" altLang="ko-KR" sz="2200" dirty="0" smtClean="0">
                <a:ea typeface="굴림" pitchFamily="50" charset="-127"/>
              </a:rPr>
              <a:t> (reduce A → β) </a:t>
            </a:r>
          </a:p>
          <a:p>
            <a:pPr lvl="1" algn="just">
              <a:buFontTx/>
              <a:buNone/>
            </a:pPr>
            <a:r>
              <a:rPr lang="en-US" altLang="ko-KR" sz="2200" dirty="0" smtClean="0">
                <a:ea typeface="굴림" pitchFamily="50" charset="-127"/>
              </a:rPr>
              <a:t>	</a:t>
            </a:r>
            <a:r>
              <a:rPr lang="en-US" altLang="ko-KR" sz="2200" smtClean="0">
                <a:ea typeface="굴림" pitchFamily="50" charset="-127"/>
              </a:rPr>
              <a:t>   (S</a:t>
            </a:r>
            <a:r>
              <a:rPr lang="en-US" altLang="ko-KR" sz="2200" baseline="-25000" smtClean="0">
                <a:ea typeface="굴림" pitchFamily="50" charset="-127"/>
              </a:rPr>
              <a:t>0</a:t>
            </a:r>
            <a:r>
              <a:rPr lang="en-US" altLang="ko-KR" sz="2200" smtClean="0">
                <a:ea typeface="굴림" pitchFamily="50" charset="-127"/>
              </a:rPr>
              <a:t>X</a:t>
            </a:r>
            <a:r>
              <a:rPr lang="en-US" altLang="ko-KR" sz="2200" baseline="-25000" smtClean="0">
                <a:ea typeface="굴림" pitchFamily="50" charset="-127"/>
              </a:rPr>
              <a:t>0</a:t>
            </a:r>
            <a:r>
              <a:rPr lang="en-US" altLang="ko-KR" sz="2200" smtClean="0">
                <a:ea typeface="굴림" pitchFamily="50" charset="-127"/>
              </a:rPr>
              <a:t>S</a:t>
            </a:r>
            <a:r>
              <a:rPr lang="en-US" altLang="ko-KR" sz="2200" baseline="-25000" smtClean="0">
                <a:ea typeface="굴림" pitchFamily="50" charset="-127"/>
              </a:rPr>
              <a:t>1</a:t>
            </a:r>
            <a:r>
              <a:rPr lang="en-US" altLang="ko-KR" sz="2200" smtClean="0">
                <a:ea typeface="굴림" pitchFamily="50" charset="-127"/>
              </a:rPr>
              <a:t>X</a:t>
            </a:r>
            <a:r>
              <a:rPr lang="en-US" altLang="ko-KR" sz="2200" baseline="-25000" smtClean="0">
                <a:ea typeface="굴림" pitchFamily="50" charset="-127"/>
              </a:rPr>
              <a:t>1</a:t>
            </a:r>
            <a:r>
              <a:rPr lang="en-US" altLang="ko-KR" sz="2200" smtClean="0">
                <a:ea typeface="굴림" pitchFamily="50" charset="-127"/>
              </a:rPr>
              <a:t>…X</a:t>
            </a:r>
            <a:r>
              <a:rPr lang="en-US" altLang="ko-KR" sz="2200" baseline="-25000" smtClean="0">
                <a:ea typeface="굴림" pitchFamily="50" charset="-127"/>
              </a:rPr>
              <a:t>m-r</a:t>
            </a:r>
            <a:r>
              <a:rPr lang="en-US" altLang="ko-KR" sz="2200" smtClean="0">
                <a:ea typeface="굴림" pitchFamily="50" charset="-127"/>
              </a:rPr>
              <a:t>S</a:t>
            </a:r>
            <a:r>
              <a:rPr lang="en-US" altLang="ko-KR" sz="2200" baseline="-25000" smtClean="0">
                <a:ea typeface="굴림" pitchFamily="50" charset="-127"/>
              </a:rPr>
              <a:t>m-r</a:t>
            </a:r>
            <a:r>
              <a:rPr lang="en-US" altLang="ko-KR" sz="2200" smtClean="0">
                <a:ea typeface="굴림" pitchFamily="50" charset="-127"/>
              </a:rPr>
              <a:t>AS,a</a:t>
            </a:r>
            <a:r>
              <a:rPr lang="en-US" altLang="ko-KR" sz="2200" baseline="-25000" smtClean="0">
                <a:ea typeface="굴림" pitchFamily="50" charset="-127"/>
              </a:rPr>
              <a:t>i</a:t>
            </a:r>
            <a:r>
              <a:rPr lang="en-US" altLang="ko-KR" sz="2200" smtClean="0">
                <a:ea typeface="굴림" pitchFamily="50" charset="-127"/>
              </a:rPr>
              <a:t>a</a:t>
            </a:r>
            <a:r>
              <a:rPr lang="en-US" altLang="ko-KR" sz="2200" baseline="-25000" smtClean="0">
                <a:ea typeface="굴림" pitchFamily="50" charset="-127"/>
              </a:rPr>
              <a:t>i</a:t>
            </a:r>
            <a:r>
              <a:rPr lang="en-US" altLang="ko-KR" sz="2200" smtClean="0">
                <a:ea typeface="굴림" pitchFamily="50" charset="-127"/>
              </a:rPr>
              <a:t>+1…a</a:t>
            </a:r>
            <a:r>
              <a:rPr lang="en-US" altLang="ko-KR" sz="2200" baseline="-25000" smtClean="0">
                <a:ea typeface="굴림" pitchFamily="50" charset="-127"/>
              </a:rPr>
              <a:t>n</a:t>
            </a:r>
            <a:r>
              <a:rPr lang="en-US" altLang="ko-KR" sz="2200" smtClean="0">
                <a:ea typeface="굴림" pitchFamily="50" charset="-127"/>
              </a:rPr>
              <a:t>$) </a:t>
            </a:r>
          </a:p>
          <a:p>
            <a:pPr lvl="1" algn="just">
              <a:buFontTx/>
              <a:buNone/>
            </a:pPr>
            <a:r>
              <a:rPr lang="en-US" altLang="ko-KR" sz="2200" smtClean="0">
                <a:ea typeface="굴림" pitchFamily="50" charset="-127"/>
              </a:rPr>
              <a:t>	</a:t>
            </a:r>
            <a:r>
              <a:rPr lang="en-US" altLang="ko-KR" sz="2200" dirty="0" smtClean="0">
                <a:ea typeface="굴림" pitchFamily="50" charset="-127"/>
              </a:rPr>
              <a:t>	 where S = </a:t>
            </a:r>
            <a:r>
              <a:rPr lang="en-US" altLang="ko-KR" sz="2200" dirty="0" err="1" smtClean="0">
                <a:ea typeface="굴림" pitchFamily="50" charset="-127"/>
              </a:rPr>
              <a:t>goto</a:t>
            </a:r>
            <a:r>
              <a:rPr lang="en-US" altLang="ko-KR" sz="2200" dirty="0" smtClean="0">
                <a:ea typeface="굴림" pitchFamily="50" charset="-127"/>
              </a:rPr>
              <a:t>[</a:t>
            </a:r>
            <a:r>
              <a:rPr lang="en-US" altLang="ko-KR" sz="2200" dirty="0" err="1" smtClean="0">
                <a:ea typeface="굴림" pitchFamily="50" charset="-127"/>
              </a:rPr>
              <a:t>S</a:t>
            </a:r>
            <a:r>
              <a:rPr lang="en-US" altLang="ko-KR" sz="2200" baseline="-25000" dirty="0" err="1" smtClean="0">
                <a:ea typeface="굴림" pitchFamily="50" charset="-127"/>
              </a:rPr>
              <a:t>m</a:t>
            </a:r>
            <a:r>
              <a:rPr lang="en-US" altLang="ko-KR" sz="2200" baseline="-25000" dirty="0" smtClean="0">
                <a:ea typeface="굴림" pitchFamily="50" charset="-127"/>
              </a:rPr>
              <a:t>-r</a:t>
            </a:r>
            <a:r>
              <a:rPr lang="en-US" altLang="ko-KR" sz="2200" dirty="0" smtClean="0">
                <a:ea typeface="굴림" pitchFamily="50" charset="-127"/>
              </a:rPr>
              <a:t>, A] and </a:t>
            </a:r>
            <a:r>
              <a:rPr lang="en-US" altLang="ko-KR" sz="2200" smtClean="0">
                <a:ea typeface="굴림" pitchFamily="50" charset="-127"/>
              </a:rPr>
              <a:t>r = the length of β</a:t>
            </a:r>
            <a:endParaRPr lang="en-US" altLang="ko-KR" sz="2200" dirty="0" smtClean="0">
              <a:ea typeface="굴림" pitchFamily="50" charset="-127"/>
            </a:endParaRPr>
          </a:p>
          <a:p>
            <a:pPr marL="971550" lvl="1" indent="-457200" algn="just">
              <a:buFont typeface="+mj-lt"/>
              <a:buAutoNum type="arabicPeriod" startAt="3"/>
            </a:pPr>
            <a:r>
              <a:rPr lang="en-US" altLang="ko-KR" sz="2200" dirty="0" smtClean="0">
                <a:ea typeface="굴림" pitchFamily="50" charset="-127"/>
              </a:rPr>
              <a:t>accept (parsing is completed) </a:t>
            </a:r>
          </a:p>
          <a:p>
            <a:pPr marL="971550" lvl="1" indent="-457200" algn="just">
              <a:buFont typeface="+mj-lt"/>
              <a:buAutoNum type="arabicPeriod" startAt="3"/>
            </a:pPr>
            <a:r>
              <a:rPr lang="en-US" altLang="ko-KR" sz="2200" dirty="0" smtClean="0">
                <a:ea typeface="굴림" pitchFamily="50" charset="-127"/>
              </a:rPr>
              <a:t>error (error recovery is needed)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F69EF5-0123-4226-847A-2173DBB2D2FB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228600"/>
            <a:ext cx="5791200" cy="838200"/>
          </a:xfrm>
        </p:spPr>
        <p:txBody>
          <a:bodyPr/>
          <a:lstStyle/>
          <a:p>
            <a:r>
              <a:rPr lang="en-US" sz="2800" dirty="0" smtClean="0"/>
              <a:t>Learning Outcomes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752600"/>
            <a:ext cx="7696200" cy="4495800"/>
          </a:xfrm>
        </p:spPr>
        <p:txBody>
          <a:bodyPr>
            <a:normAutofit lnSpcReduction="10000"/>
          </a:bodyPr>
          <a:lstStyle/>
          <a:p>
            <a:pPr marL="0" indent="0" algn="just">
              <a:buFontTx/>
              <a:buNone/>
            </a:pPr>
            <a:r>
              <a:rPr lang="en-US" sz="2800" dirty="0" smtClean="0"/>
              <a:t> At the end of this meeting, expected student</a:t>
            </a:r>
            <a:br>
              <a:rPr lang="en-US" sz="2800" dirty="0" smtClean="0"/>
            </a:br>
            <a:r>
              <a:rPr lang="en-US" sz="2800" dirty="0" smtClean="0"/>
              <a:t>will be able to:</a:t>
            </a:r>
          </a:p>
          <a:p>
            <a:pPr algn="just"/>
            <a:r>
              <a:rPr lang="en-US" sz="2800" dirty="0" smtClean="0"/>
              <a:t>Students can explain the working principle of bottom-up parsing is implemented with a stack </a:t>
            </a:r>
          </a:p>
          <a:p>
            <a:pPr algn="just"/>
            <a:r>
              <a:rPr lang="en-US" sz="2800" dirty="0" smtClean="0"/>
              <a:t>Students can demonstrate the making of LR parsing </a:t>
            </a:r>
          </a:p>
          <a:p>
            <a:pPr algn="just"/>
            <a:r>
              <a:rPr lang="en-US" sz="2800" dirty="0" smtClean="0"/>
              <a:t>Students can demonstrate the manufacture of SLR parsing table and the process </a:t>
            </a:r>
            <a:r>
              <a:rPr lang="en-US" sz="2800" dirty="0" err="1" smtClean="0"/>
              <a:t>parsingnya</a:t>
            </a:r>
            <a:endParaRPr lang="en-US" sz="2800" dirty="0" smtClean="0"/>
          </a:p>
          <a:p>
            <a:pPr algn="just">
              <a:buFontTx/>
              <a:buNone/>
            </a:pPr>
            <a:endParaRPr lang="en-AU" sz="2800" dirty="0" smtClean="0">
              <a:cs typeface="Arial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D56EAB-C2A3-4D25-A671-DEB092980E6E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152400"/>
            <a:ext cx="5994400" cy="533400"/>
          </a:xfrm>
        </p:spPr>
        <p:txBody>
          <a:bodyPr>
            <a:normAutofit fontScale="90000"/>
          </a:bodyPr>
          <a:lstStyle/>
          <a:p>
            <a:r>
              <a:rPr lang="en-US" altLang="ko-KR" sz="2800" dirty="0" smtClean="0">
                <a:ea typeface="굴림" pitchFamily="50" charset="-127"/>
              </a:rPr>
              <a:t>Constructing SLR (Simple LR) </a:t>
            </a:r>
            <a:r>
              <a:rPr lang="en-US" altLang="ko-KR" sz="2800" smtClean="0">
                <a:ea typeface="굴림" pitchFamily="50" charset="-127"/>
              </a:rPr>
              <a:t>parser (9/9</a:t>
            </a:r>
            <a:r>
              <a:rPr lang="en-US" altLang="ko-KR" sz="2800" dirty="0" smtClean="0">
                <a:ea typeface="굴림" pitchFamily="50" charset="-127"/>
              </a:rPr>
              <a:t>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2590800" cy="3709988"/>
          </a:xfrm>
        </p:spPr>
        <p:txBody>
          <a:bodyPr>
            <a:normAutofit/>
          </a:bodyPr>
          <a:lstStyle/>
          <a:p>
            <a:pPr marL="0" lvl="4" indent="0">
              <a:buFontTx/>
              <a:buNone/>
            </a:pPr>
            <a:r>
              <a:rPr lang="en-US" altLang="ko-KR" dirty="0" smtClean="0">
                <a:ea typeface="굴림" pitchFamily="50" charset="-127"/>
              </a:rPr>
              <a:t>Executing a parser with the </a:t>
            </a:r>
            <a:r>
              <a:rPr lang="en-US" altLang="ko-KR" smtClean="0">
                <a:ea typeface="굴림" pitchFamily="50" charset="-127"/>
              </a:rPr>
              <a:t>parsing table (Slide 18)</a:t>
            </a:r>
          </a:p>
          <a:p>
            <a:pPr marL="0" lvl="4" indent="0">
              <a:buFontTx/>
              <a:buNone/>
            </a:pPr>
            <a:endParaRPr lang="en-US" altLang="ko-KR" smtClean="0">
              <a:ea typeface="굴림" pitchFamily="50" charset="-127"/>
            </a:endParaRPr>
          </a:p>
          <a:p>
            <a:pPr marL="0" lvl="4" indent="0">
              <a:buFontTx/>
              <a:buNone/>
            </a:pPr>
            <a:r>
              <a:rPr lang="en-US" altLang="ko-KR" smtClean="0">
                <a:ea typeface="굴림" pitchFamily="50" charset="-127"/>
              </a:rPr>
              <a:t>Input : id * id + id</a:t>
            </a:r>
            <a:endParaRPr lang="en-US" altLang="ko-KR" dirty="0" smtClean="0">
              <a:ea typeface="굴림" pitchFamily="50" charset="-127"/>
            </a:endParaRPr>
          </a:p>
        </p:txBody>
      </p:sp>
      <p:graphicFrame>
        <p:nvGraphicFramePr>
          <p:cNvPr id="51204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94637342"/>
              </p:ext>
            </p:extLst>
          </p:nvPr>
        </p:nvGraphicFramePr>
        <p:xfrm>
          <a:off x="3632200" y="1143000"/>
          <a:ext cx="5359401" cy="5334000"/>
        </p:xfrm>
        <a:graphic>
          <a:graphicData uri="http://schemas.openxmlformats.org/drawingml/2006/table">
            <a:tbl>
              <a:tblPr/>
              <a:tblGrid>
                <a:gridCol w="519534"/>
                <a:gridCol w="1341560"/>
                <a:gridCol w="1420172"/>
                <a:gridCol w="2078135"/>
              </a:tblGrid>
              <a:tr h="355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stack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input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action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0$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id * id + id$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shift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2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5id0$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*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id + id$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reduce F → id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3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3F0$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*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id + id$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reduce T →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신명조" charset="-127"/>
                        </a:rPr>
                        <a:t> 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 F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4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2T0$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*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id + id$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shift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5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7*2T0$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id + id$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shift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6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5id7*2T0$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+ id$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reduce F →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신명조" charset="-127"/>
                        </a:rPr>
                        <a:t> 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 id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7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10F7*2T0$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+ id$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reduce T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신명조" charset="-127"/>
                        </a:rPr>
                        <a:t> 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 →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신명조" charset="-127"/>
                        </a:rPr>
                        <a:t> 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 T * F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8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2T0$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+ id$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reduce E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신명조" charset="-127"/>
                        </a:rPr>
                        <a:t> 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 →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신명조" charset="-127"/>
                        </a:rPr>
                        <a:t> 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 T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9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1E0$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+ id$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shift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10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6+1E0$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 id$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shift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11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5 id6+1E0$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reduce F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신명조" charset="-127"/>
                        </a:rPr>
                        <a:t> 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 →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신명조" charset="-127"/>
                        </a:rPr>
                        <a:t> 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 id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12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3F6+1E0$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reduce T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신명조" charset="-127"/>
                        </a:rPr>
                        <a:t> 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 →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신명조" charset="-127"/>
                        </a:rPr>
                        <a:t> 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 F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13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9T6+1E0$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reduce E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신명조" charset="-127"/>
                        </a:rPr>
                        <a:t> 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 →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신명조" charset="-127"/>
                        </a:rPr>
                        <a:t> 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 E + T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14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1E0$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accept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3817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05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C7572B-4CE4-4423-98B5-3ED7DD1D0577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117432" cy="533400"/>
          </a:xfrm>
        </p:spPr>
        <p:txBody>
          <a:bodyPr>
            <a:normAutofit fontScale="90000"/>
          </a:bodyPr>
          <a:lstStyle/>
          <a:p>
            <a:r>
              <a:rPr lang="en-US" altLang="ko-KR" sz="2800" dirty="0" smtClean="0">
                <a:ea typeface="굴림" pitchFamily="50" charset="-127"/>
              </a:rPr>
              <a:t>Constructing SLR (Simple LR</a:t>
            </a:r>
            <a:r>
              <a:rPr lang="en-US" altLang="ko-KR" sz="2800" smtClean="0">
                <a:ea typeface="굴림" pitchFamily="50" charset="-127"/>
              </a:rPr>
              <a:t>) parser</a:t>
            </a:r>
            <a:endParaRPr lang="en-US" altLang="ko-KR" sz="2800" dirty="0" smtClean="0">
              <a:ea typeface="굴림" pitchFamily="50" charset="-127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480" y="1524000"/>
            <a:ext cx="7858919" cy="19812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altLang="ko-KR" dirty="0" smtClean="0">
                <a:ea typeface="굴림" pitchFamily="50" charset="-127"/>
              </a:rPr>
              <a:t>A grammar that is not ambiguous, not SLR(1) </a:t>
            </a:r>
          </a:p>
          <a:p>
            <a:pPr marL="0" indent="0" algn="just">
              <a:buNone/>
            </a:pPr>
            <a:r>
              <a:rPr lang="en-US" altLang="ko-KR" dirty="0" smtClean="0">
                <a:ea typeface="굴림" pitchFamily="50" charset="-127"/>
              </a:rPr>
              <a:t>S → L = </a:t>
            </a:r>
            <a:r>
              <a:rPr lang="en-US" altLang="ko-KR" smtClean="0">
                <a:ea typeface="굴림" pitchFamily="50" charset="-127"/>
              </a:rPr>
              <a:t>R </a:t>
            </a:r>
          </a:p>
          <a:p>
            <a:pPr marL="0" indent="0" algn="just">
              <a:buNone/>
            </a:pPr>
            <a:r>
              <a:rPr lang="en-US" altLang="ko-KR" smtClean="0">
                <a:ea typeface="굴림" pitchFamily="50" charset="-127"/>
              </a:rPr>
              <a:t>S </a:t>
            </a:r>
            <a:r>
              <a:rPr lang="en-US" altLang="ko-KR" dirty="0" smtClean="0">
                <a:ea typeface="굴림" pitchFamily="50" charset="-127"/>
              </a:rPr>
              <a:t>→ </a:t>
            </a:r>
            <a:r>
              <a:rPr lang="en-US" altLang="ko-KR" smtClean="0">
                <a:ea typeface="굴림" pitchFamily="50" charset="-127"/>
              </a:rPr>
              <a:t>R </a:t>
            </a:r>
          </a:p>
          <a:p>
            <a:pPr marL="0" indent="0" algn="just">
              <a:buNone/>
            </a:pPr>
            <a:r>
              <a:rPr lang="en-US" altLang="ko-KR" smtClean="0">
                <a:ea typeface="굴림" pitchFamily="50" charset="-127"/>
              </a:rPr>
              <a:t>L </a:t>
            </a:r>
            <a:r>
              <a:rPr lang="en-US" altLang="ko-KR" dirty="0" smtClean="0">
                <a:ea typeface="굴림" pitchFamily="50" charset="-127"/>
              </a:rPr>
              <a:t>→ * </a:t>
            </a:r>
            <a:r>
              <a:rPr lang="en-US" altLang="ko-KR" smtClean="0">
                <a:ea typeface="굴림" pitchFamily="50" charset="-127"/>
              </a:rPr>
              <a:t>R </a:t>
            </a:r>
          </a:p>
          <a:p>
            <a:pPr marL="0" indent="0" algn="just">
              <a:buNone/>
            </a:pPr>
            <a:r>
              <a:rPr lang="en-US" altLang="ko-KR" smtClean="0">
                <a:ea typeface="굴림" pitchFamily="50" charset="-127"/>
              </a:rPr>
              <a:t>L → id</a:t>
            </a:r>
          </a:p>
          <a:p>
            <a:pPr marL="0" indent="0" algn="just">
              <a:buNone/>
            </a:pPr>
            <a:r>
              <a:rPr lang="en-US" altLang="ko-KR" smtClean="0">
                <a:ea typeface="굴림" pitchFamily="50" charset="-127"/>
              </a:rPr>
              <a:t>R </a:t>
            </a:r>
            <a:r>
              <a:rPr lang="en-US" altLang="ko-KR" dirty="0" smtClean="0">
                <a:ea typeface="굴림" pitchFamily="50" charset="-127"/>
              </a:rPr>
              <a:t>→ </a:t>
            </a:r>
            <a:r>
              <a:rPr lang="en-US" altLang="ko-KR" smtClean="0">
                <a:ea typeface="굴림" pitchFamily="50" charset="-127"/>
              </a:rPr>
              <a:t>L 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52E1F1-C9A5-4467-818A-904DFC146551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7" name="TextBox 16"/>
          <p:cNvSpPr txBox="1"/>
          <p:nvPr/>
        </p:nvSpPr>
        <p:spPr>
          <a:xfrm>
            <a:off x="2743200" y="3499753"/>
            <a:ext cx="190500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smtClean="0">
                <a:latin typeface="Open Sans"/>
                <a:ea typeface="굴림" pitchFamily="50" charset="-127"/>
                <a:sym typeface="Symbol"/>
              </a:rPr>
              <a:t>I2 :</a:t>
            </a:r>
          </a:p>
          <a:p>
            <a:r>
              <a:rPr lang="en-US" altLang="ko-KR" sz="1900" smtClean="0">
                <a:latin typeface="Open Sans"/>
                <a:ea typeface="굴림" pitchFamily="50" charset="-127"/>
              </a:rPr>
              <a:t>S </a:t>
            </a:r>
            <a:r>
              <a:rPr lang="en-US" altLang="ko-KR" sz="1900" smtClean="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 smtClean="0">
                <a:latin typeface="Open Sans"/>
                <a:ea typeface="굴림" pitchFamily="50" charset="-127"/>
              </a:rPr>
              <a:t>L</a:t>
            </a:r>
            <a:r>
              <a:rPr lang="en-US" altLang="ko-KR" sz="1900" smtClean="0">
                <a:latin typeface="Open Sans"/>
                <a:ea typeface="굴림" pitchFamily="50" charset="-127"/>
                <a:sym typeface="Symbol"/>
              </a:rPr>
              <a:t> </a:t>
            </a:r>
            <a:r>
              <a:rPr lang="en-US" altLang="ko-KR" sz="1900" smtClean="0">
                <a:latin typeface="Open Sans"/>
                <a:ea typeface="굴림" pitchFamily="50" charset="-127"/>
              </a:rPr>
              <a:t> = R</a:t>
            </a:r>
          </a:p>
          <a:p>
            <a:r>
              <a:rPr lang="en-US" altLang="ko-KR" sz="1900" smtClean="0">
                <a:latin typeface="Open Sans"/>
                <a:ea typeface="굴림" pitchFamily="50" charset="-127"/>
              </a:rPr>
              <a:t>R </a:t>
            </a:r>
            <a:r>
              <a:rPr lang="en-US" altLang="ko-KR" sz="1900" smtClean="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 smtClean="0">
                <a:latin typeface="Open Sans"/>
                <a:ea typeface="굴림" pitchFamily="50" charset="-127"/>
              </a:rPr>
              <a:t>L</a:t>
            </a:r>
            <a:r>
              <a:rPr lang="en-US" altLang="ko-KR" sz="1900" smtClean="0">
                <a:latin typeface="Open Sans"/>
                <a:ea typeface="굴림" pitchFamily="50" charset="-127"/>
                <a:sym typeface="Symbol"/>
              </a:rPr>
              <a:t> </a:t>
            </a:r>
          </a:p>
          <a:p>
            <a:endParaRPr lang="en-US" altLang="ko-KR" sz="1900" smtClean="0">
              <a:latin typeface="Open Sans"/>
              <a:ea typeface="굴림" pitchFamily="50" charset="-127"/>
              <a:sym typeface="Symbol"/>
            </a:endParaRPr>
          </a:p>
          <a:p>
            <a:r>
              <a:rPr lang="en-US" altLang="ko-KR" sz="1900" smtClean="0">
                <a:latin typeface="Open Sans"/>
                <a:ea typeface="굴림" pitchFamily="50" charset="-127"/>
                <a:sym typeface="Symbol"/>
              </a:rPr>
              <a:t>I3:</a:t>
            </a:r>
          </a:p>
          <a:p>
            <a:r>
              <a:rPr lang="en-US" altLang="ko-KR" sz="1900" smtClean="0">
                <a:latin typeface="Open Sans"/>
                <a:ea typeface="굴림" pitchFamily="50" charset="-127"/>
              </a:rPr>
              <a:t>S </a:t>
            </a:r>
            <a:r>
              <a:rPr lang="en-US" altLang="ko-KR" sz="1900" smtClean="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 smtClean="0">
                <a:latin typeface="Open Sans"/>
                <a:ea typeface="굴림" pitchFamily="50" charset="-127"/>
              </a:rPr>
              <a:t>R</a:t>
            </a:r>
            <a:r>
              <a:rPr lang="en-US" altLang="ko-KR" sz="1900" smtClean="0">
                <a:latin typeface="Open Sans"/>
                <a:ea typeface="굴림" pitchFamily="50" charset="-127"/>
                <a:sym typeface="Symbol"/>
              </a:rPr>
              <a:t> </a:t>
            </a:r>
          </a:p>
          <a:p>
            <a:endParaRPr lang="en-US" altLang="ko-KR" sz="1900" smtClean="0">
              <a:latin typeface="Open Sans"/>
              <a:ea typeface="굴림" pitchFamily="50" charset="-127"/>
              <a:sym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19600" y="3505200"/>
            <a:ext cx="1905000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smtClean="0">
                <a:latin typeface="Open Sans"/>
                <a:ea typeface="굴림" pitchFamily="50" charset="-127"/>
                <a:sym typeface="Symbol"/>
              </a:rPr>
              <a:t>I4 :</a:t>
            </a:r>
          </a:p>
          <a:p>
            <a:r>
              <a:rPr lang="en-US" altLang="ko-KR" sz="1900" smtClean="0">
                <a:latin typeface="Open Sans"/>
                <a:ea typeface="굴림" pitchFamily="50" charset="-127"/>
              </a:rPr>
              <a:t>L </a:t>
            </a:r>
            <a:r>
              <a:rPr lang="en-US" altLang="ko-KR" sz="1900" smtClean="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 smtClean="0">
                <a:latin typeface="Open Sans"/>
                <a:ea typeface="굴림" pitchFamily="50" charset="-127"/>
              </a:rPr>
              <a:t>*</a:t>
            </a:r>
            <a:r>
              <a:rPr lang="en-US" altLang="ko-KR" sz="1900" smtClean="0">
                <a:latin typeface="Open Sans"/>
                <a:ea typeface="굴림" pitchFamily="50" charset="-127"/>
                <a:sym typeface="Symbol"/>
              </a:rPr>
              <a:t> </a:t>
            </a:r>
            <a:r>
              <a:rPr lang="en-US" altLang="ko-KR" sz="1900" smtClean="0">
                <a:latin typeface="Open Sans"/>
                <a:ea typeface="굴림" pitchFamily="50" charset="-127"/>
              </a:rPr>
              <a:t> R </a:t>
            </a:r>
          </a:p>
          <a:p>
            <a:r>
              <a:rPr lang="en-US" altLang="ko-KR" sz="1900" smtClean="0">
                <a:latin typeface="Open Sans"/>
                <a:ea typeface="굴림" pitchFamily="50" charset="-127"/>
              </a:rPr>
              <a:t>R </a:t>
            </a:r>
            <a:r>
              <a:rPr lang="en-US" altLang="ko-KR" sz="1900" smtClean="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 smtClean="0">
                <a:latin typeface="Open Sans"/>
                <a:ea typeface="굴림" pitchFamily="50" charset="-127"/>
                <a:sym typeface="Symbol"/>
              </a:rPr>
              <a:t></a:t>
            </a:r>
            <a:r>
              <a:rPr lang="en-US" altLang="ko-KR" sz="1900" smtClean="0">
                <a:latin typeface="Open Sans"/>
                <a:ea typeface="굴림" pitchFamily="50" charset="-127"/>
              </a:rPr>
              <a:t>L</a:t>
            </a:r>
          </a:p>
          <a:p>
            <a:pPr algn="just"/>
            <a:r>
              <a:rPr lang="en-US" altLang="ko-KR" sz="1900" smtClean="0">
                <a:latin typeface="Open Sans"/>
                <a:ea typeface="굴림" pitchFamily="50" charset="-127"/>
              </a:rPr>
              <a:t>L </a:t>
            </a:r>
            <a:r>
              <a:rPr lang="en-US" altLang="ko-KR" sz="1900" smtClean="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 smtClean="0">
                <a:latin typeface="Open Sans"/>
                <a:ea typeface="굴림" pitchFamily="50" charset="-127"/>
                <a:sym typeface="Symbol"/>
              </a:rPr>
              <a:t></a:t>
            </a:r>
            <a:r>
              <a:rPr lang="en-US" altLang="ko-KR" sz="1900" smtClean="0">
                <a:latin typeface="Open Sans"/>
                <a:ea typeface="굴림" pitchFamily="50" charset="-127"/>
              </a:rPr>
              <a:t>* R </a:t>
            </a:r>
          </a:p>
          <a:p>
            <a:pPr algn="just"/>
            <a:r>
              <a:rPr lang="en-US" altLang="ko-KR" sz="1900" smtClean="0">
                <a:latin typeface="Open Sans"/>
                <a:ea typeface="굴림" pitchFamily="50" charset="-127"/>
              </a:rPr>
              <a:t>L </a:t>
            </a:r>
            <a:r>
              <a:rPr lang="en-US" altLang="ko-KR" sz="1900" smtClean="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 smtClean="0">
                <a:latin typeface="Open Sans"/>
                <a:ea typeface="굴림" pitchFamily="50" charset="-127"/>
                <a:sym typeface="Symbol"/>
              </a:rPr>
              <a:t></a:t>
            </a:r>
            <a:r>
              <a:rPr lang="en-US" altLang="ko-KR" sz="1900" smtClean="0">
                <a:latin typeface="Open Sans"/>
                <a:ea typeface="굴림" pitchFamily="50" charset="-127"/>
              </a:rPr>
              <a:t>id</a:t>
            </a:r>
          </a:p>
          <a:p>
            <a:pPr algn="just"/>
            <a:endParaRPr lang="en-US" sz="1900" smtClean="0">
              <a:latin typeface="Open Sans"/>
              <a:ea typeface="굴림" pitchFamily="50" charset="-127"/>
            </a:endParaRPr>
          </a:p>
          <a:p>
            <a:pPr algn="just"/>
            <a:r>
              <a:rPr lang="en-US" sz="1900" smtClean="0">
                <a:latin typeface="Open Sans"/>
                <a:ea typeface="굴림" pitchFamily="50" charset="-127"/>
              </a:rPr>
              <a:t>I5 :</a:t>
            </a:r>
          </a:p>
          <a:p>
            <a:pPr algn="just"/>
            <a:r>
              <a:rPr lang="en-US" altLang="ko-KR" sz="2000" smtClean="0">
                <a:ea typeface="굴림" pitchFamily="50" charset="-127"/>
              </a:rPr>
              <a:t>L </a:t>
            </a:r>
            <a:r>
              <a:rPr lang="en-US" altLang="ko-KR" sz="2000" smtClean="0"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2000" smtClean="0">
                <a:ea typeface="굴림" pitchFamily="50" charset="-127"/>
              </a:rPr>
              <a:t>id</a:t>
            </a:r>
            <a:r>
              <a:rPr lang="en-US" altLang="ko-KR" sz="2000" smtClean="0">
                <a:ea typeface="굴림" pitchFamily="50" charset="-127"/>
                <a:sym typeface="Symbol"/>
              </a:rPr>
              <a:t> </a:t>
            </a:r>
            <a:endParaRPr lang="en-US" altLang="ko-KR" sz="2000" smtClean="0">
              <a:ea typeface="굴림" pitchFamily="50" charset="-127"/>
            </a:endParaRPr>
          </a:p>
          <a:p>
            <a:pPr algn="just"/>
            <a:endParaRPr lang="en-US" sz="1900" smtClean="0">
              <a:latin typeface="Open Sans"/>
              <a:ea typeface="굴림" pitchFamily="50" charset="-127"/>
            </a:endParaRPr>
          </a:p>
          <a:p>
            <a:pPr algn="just"/>
            <a:endParaRPr lang="en-US" sz="1900">
              <a:latin typeface="Open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67400" y="3505200"/>
            <a:ext cx="1905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smtClean="0">
                <a:latin typeface="Open Sans"/>
                <a:ea typeface="굴림" pitchFamily="50" charset="-127"/>
                <a:sym typeface="Symbol"/>
              </a:rPr>
              <a:t>I6 :</a:t>
            </a:r>
          </a:p>
          <a:p>
            <a:r>
              <a:rPr lang="en-US" altLang="ko-KR" sz="1900" smtClean="0">
                <a:latin typeface="Open Sans"/>
                <a:ea typeface="굴림" pitchFamily="50" charset="-127"/>
              </a:rPr>
              <a:t>S </a:t>
            </a:r>
            <a:r>
              <a:rPr lang="en-US" altLang="ko-KR" sz="1900" smtClean="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 smtClean="0">
                <a:latin typeface="Open Sans"/>
                <a:ea typeface="굴림" pitchFamily="50" charset="-127"/>
              </a:rPr>
              <a:t>L</a:t>
            </a:r>
            <a:r>
              <a:rPr lang="en-US" altLang="ko-KR" sz="1900" smtClean="0">
                <a:latin typeface="Open Sans"/>
                <a:ea typeface="굴림" pitchFamily="50" charset="-127"/>
                <a:sym typeface="Symbol"/>
              </a:rPr>
              <a:t> </a:t>
            </a:r>
            <a:r>
              <a:rPr lang="en-US" altLang="ko-KR" sz="1900" smtClean="0">
                <a:latin typeface="Open Sans"/>
                <a:ea typeface="굴림" pitchFamily="50" charset="-127"/>
              </a:rPr>
              <a:t>=</a:t>
            </a:r>
            <a:r>
              <a:rPr lang="en-US" altLang="ko-KR" sz="1900" smtClean="0">
                <a:latin typeface="Open Sans"/>
                <a:ea typeface="굴림" pitchFamily="50" charset="-127"/>
                <a:sym typeface="Symbol"/>
              </a:rPr>
              <a:t> </a:t>
            </a:r>
            <a:r>
              <a:rPr lang="en-US" altLang="ko-KR" sz="1900" smtClean="0">
                <a:latin typeface="Open Sans"/>
                <a:ea typeface="굴림" pitchFamily="50" charset="-127"/>
              </a:rPr>
              <a:t> R</a:t>
            </a:r>
          </a:p>
          <a:p>
            <a:r>
              <a:rPr lang="en-US" altLang="ko-KR" sz="1900" smtClean="0">
                <a:latin typeface="Open Sans"/>
                <a:ea typeface="굴림" pitchFamily="50" charset="-127"/>
              </a:rPr>
              <a:t>R </a:t>
            </a:r>
            <a:r>
              <a:rPr lang="en-US" altLang="ko-KR" sz="1900" smtClean="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 smtClean="0">
                <a:latin typeface="Open Sans"/>
                <a:ea typeface="굴림" pitchFamily="50" charset="-127"/>
                <a:sym typeface="Symbol"/>
              </a:rPr>
              <a:t></a:t>
            </a:r>
            <a:r>
              <a:rPr lang="en-US" altLang="ko-KR" sz="1900" smtClean="0">
                <a:latin typeface="Open Sans"/>
                <a:ea typeface="굴림" pitchFamily="50" charset="-127"/>
              </a:rPr>
              <a:t>L</a:t>
            </a:r>
          </a:p>
          <a:p>
            <a:pPr algn="just"/>
            <a:r>
              <a:rPr lang="en-US" altLang="ko-KR" sz="1900" smtClean="0">
                <a:latin typeface="Open Sans"/>
                <a:ea typeface="굴림" pitchFamily="50" charset="-127"/>
              </a:rPr>
              <a:t>L </a:t>
            </a:r>
            <a:r>
              <a:rPr lang="en-US" altLang="ko-KR" sz="1900" smtClean="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 smtClean="0">
                <a:latin typeface="Open Sans"/>
                <a:ea typeface="굴림" pitchFamily="50" charset="-127"/>
                <a:sym typeface="Symbol"/>
              </a:rPr>
              <a:t></a:t>
            </a:r>
            <a:r>
              <a:rPr lang="en-US" altLang="ko-KR" sz="1900" smtClean="0">
                <a:latin typeface="Open Sans"/>
                <a:ea typeface="굴림" pitchFamily="50" charset="-127"/>
              </a:rPr>
              <a:t>* R </a:t>
            </a:r>
          </a:p>
          <a:p>
            <a:pPr algn="just"/>
            <a:r>
              <a:rPr lang="en-US" altLang="ko-KR" sz="1900" smtClean="0">
                <a:latin typeface="Open Sans"/>
                <a:ea typeface="굴림" pitchFamily="50" charset="-127"/>
              </a:rPr>
              <a:t>L </a:t>
            </a:r>
            <a:r>
              <a:rPr lang="en-US" altLang="ko-KR" sz="1900" smtClean="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 smtClean="0">
                <a:latin typeface="Open Sans"/>
                <a:ea typeface="굴림" pitchFamily="50" charset="-127"/>
                <a:sym typeface="Symbol"/>
              </a:rPr>
              <a:t></a:t>
            </a:r>
            <a:r>
              <a:rPr lang="en-US" altLang="ko-KR" sz="1900" smtClean="0">
                <a:latin typeface="Open Sans"/>
                <a:ea typeface="굴림" pitchFamily="50" charset="-127"/>
              </a:rPr>
              <a:t>id</a:t>
            </a:r>
          </a:p>
          <a:p>
            <a:pPr algn="just"/>
            <a:endParaRPr lang="en-US" sz="1900" smtClean="0">
              <a:latin typeface="Open Sans"/>
              <a:ea typeface="굴림" pitchFamily="50" charset="-127"/>
            </a:endParaRPr>
          </a:p>
          <a:p>
            <a:pPr algn="just"/>
            <a:r>
              <a:rPr lang="en-US" sz="1900" smtClean="0">
                <a:latin typeface="Open Sans"/>
                <a:ea typeface="굴림" pitchFamily="50" charset="-127"/>
              </a:rPr>
              <a:t>I7 :</a:t>
            </a:r>
          </a:p>
          <a:p>
            <a:r>
              <a:rPr lang="en-US" altLang="ko-KR" sz="2000" smtClean="0">
                <a:latin typeface="Open Sans"/>
                <a:ea typeface="굴림" pitchFamily="50" charset="-127"/>
              </a:rPr>
              <a:t>L </a:t>
            </a:r>
            <a:r>
              <a:rPr lang="en-US" altLang="ko-KR" sz="2000" smtClean="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2000" smtClean="0">
                <a:latin typeface="Open Sans"/>
                <a:ea typeface="굴림" pitchFamily="50" charset="-127"/>
              </a:rPr>
              <a:t>*</a:t>
            </a:r>
            <a:r>
              <a:rPr lang="en-US" altLang="ko-KR" sz="2000" smtClean="0">
                <a:latin typeface="Open Sans"/>
                <a:ea typeface="굴림" pitchFamily="50" charset="-127"/>
                <a:sym typeface="Symbol"/>
              </a:rPr>
              <a:t> </a:t>
            </a:r>
            <a:r>
              <a:rPr lang="en-US" altLang="ko-KR" sz="2000" smtClean="0">
                <a:latin typeface="Open Sans"/>
                <a:ea typeface="굴림" pitchFamily="50" charset="-127"/>
              </a:rPr>
              <a:t>R</a:t>
            </a:r>
            <a:r>
              <a:rPr lang="en-US" altLang="ko-KR" sz="2000" smtClean="0">
                <a:latin typeface="Open Sans"/>
                <a:ea typeface="굴림" pitchFamily="50" charset="-127"/>
                <a:sym typeface="Symbol"/>
              </a:rPr>
              <a:t> </a:t>
            </a:r>
            <a:endParaRPr lang="en-US" sz="1900">
              <a:latin typeface="Open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3800" y="3509189"/>
            <a:ext cx="190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smtClean="0">
                <a:latin typeface="Open Sans"/>
                <a:ea typeface="굴림" pitchFamily="50" charset="-127"/>
                <a:sym typeface="Symbol"/>
              </a:rPr>
              <a:t>I8 :</a:t>
            </a:r>
          </a:p>
          <a:p>
            <a:r>
              <a:rPr lang="en-US" altLang="ko-KR" sz="1900" smtClean="0">
                <a:latin typeface="Open Sans"/>
                <a:ea typeface="굴림" pitchFamily="50" charset="-127"/>
              </a:rPr>
              <a:t>R </a:t>
            </a:r>
            <a:r>
              <a:rPr lang="en-US" altLang="ko-KR" sz="1900" smtClean="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 smtClean="0">
                <a:latin typeface="Open Sans"/>
                <a:ea typeface="굴림" pitchFamily="50" charset="-127"/>
              </a:rPr>
              <a:t>L</a:t>
            </a:r>
            <a:r>
              <a:rPr lang="en-US" altLang="ko-KR" sz="1900" smtClean="0">
                <a:latin typeface="Open Sans"/>
                <a:ea typeface="굴림" pitchFamily="50" charset="-127"/>
                <a:sym typeface="Symbol"/>
              </a:rPr>
              <a:t> </a:t>
            </a:r>
            <a:endParaRPr lang="en-US" altLang="ko-KR" sz="1900" smtClean="0">
              <a:latin typeface="Open Sans"/>
              <a:ea typeface="굴림" pitchFamily="50" charset="-127"/>
            </a:endParaRPr>
          </a:p>
          <a:p>
            <a:pPr algn="just"/>
            <a:endParaRPr lang="en-US" sz="1900" smtClean="0">
              <a:latin typeface="Open Sans"/>
              <a:ea typeface="굴림" pitchFamily="50" charset="-127"/>
            </a:endParaRPr>
          </a:p>
          <a:p>
            <a:pPr algn="just"/>
            <a:r>
              <a:rPr lang="en-US" sz="1900" smtClean="0">
                <a:latin typeface="Open Sans"/>
                <a:ea typeface="굴림" pitchFamily="50" charset="-127"/>
              </a:rPr>
              <a:t>I9 :</a:t>
            </a:r>
          </a:p>
          <a:p>
            <a:r>
              <a:rPr lang="en-US" altLang="ko-KR" sz="2000" smtClean="0">
                <a:latin typeface="Open Sans"/>
                <a:ea typeface="굴림" pitchFamily="50" charset="-127"/>
              </a:rPr>
              <a:t>S </a:t>
            </a:r>
            <a:r>
              <a:rPr lang="en-US" altLang="ko-KR" sz="2000" smtClean="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2000" smtClean="0">
                <a:latin typeface="Open Sans"/>
                <a:ea typeface="굴림" pitchFamily="50" charset="-127"/>
              </a:rPr>
              <a:t>L</a:t>
            </a:r>
            <a:r>
              <a:rPr lang="en-US" altLang="ko-KR" sz="2000" smtClean="0">
                <a:latin typeface="Open Sans"/>
                <a:ea typeface="굴림" pitchFamily="50" charset="-127"/>
                <a:sym typeface="Symbol"/>
              </a:rPr>
              <a:t> </a:t>
            </a:r>
            <a:r>
              <a:rPr lang="en-US" altLang="ko-KR" sz="2000" smtClean="0">
                <a:latin typeface="Open Sans"/>
                <a:ea typeface="굴림" pitchFamily="50" charset="-127"/>
              </a:rPr>
              <a:t>=</a:t>
            </a:r>
            <a:r>
              <a:rPr lang="en-US" altLang="ko-KR" sz="2000" smtClean="0">
                <a:latin typeface="Open Sans"/>
                <a:ea typeface="굴림" pitchFamily="50" charset="-127"/>
                <a:sym typeface="Symbol"/>
              </a:rPr>
              <a:t> </a:t>
            </a:r>
            <a:r>
              <a:rPr lang="en-US" altLang="ko-KR" sz="2000" smtClean="0">
                <a:latin typeface="Open Sans"/>
                <a:ea typeface="굴림" pitchFamily="50" charset="-127"/>
              </a:rPr>
              <a:t>R</a:t>
            </a:r>
            <a:r>
              <a:rPr lang="en-US" altLang="ko-KR" sz="2000" smtClean="0">
                <a:latin typeface="Open Sans"/>
                <a:ea typeface="굴림" pitchFamily="50" charset="-127"/>
                <a:sym typeface="Symbol"/>
              </a:rPr>
              <a:t> </a:t>
            </a:r>
            <a:r>
              <a:rPr lang="en-US" altLang="ko-KR" sz="2000" smtClean="0">
                <a:latin typeface="Open Sans"/>
                <a:ea typeface="굴림" pitchFamily="50" charset="-127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66800" y="3473202"/>
            <a:ext cx="190500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mtClean="0">
                <a:latin typeface="Open Sans"/>
                <a:ea typeface="굴림" pitchFamily="50" charset="-127"/>
              </a:rPr>
              <a:t>I0 : </a:t>
            </a:r>
          </a:p>
          <a:p>
            <a:pPr algn="just"/>
            <a:r>
              <a:rPr lang="en-US" altLang="ko-KR" sz="1900" smtClean="0">
                <a:latin typeface="Open Sans"/>
                <a:ea typeface="굴림" pitchFamily="50" charset="-127"/>
              </a:rPr>
              <a:t>S’ </a:t>
            </a:r>
            <a:r>
              <a:rPr lang="en-US" altLang="ko-KR" sz="1900" smtClean="0">
                <a:latin typeface="Open Sans"/>
                <a:ea typeface="굴림" pitchFamily="50" charset="-127"/>
                <a:sym typeface="Wingdings" pitchFamily="2" charset="2"/>
              </a:rPr>
              <a:t></a:t>
            </a:r>
            <a:r>
              <a:rPr lang="en-US" altLang="ko-KR" sz="1900" smtClean="0">
                <a:latin typeface="Open Sans"/>
                <a:ea typeface="굴림" pitchFamily="50" charset="-127"/>
                <a:sym typeface="Symbol"/>
              </a:rPr>
              <a:t></a:t>
            </a:r>
            <a:r>
              <a:rPr lang="en-US" altLang="ko-KR" sz="1900" smtClean="0">
                <a:latin typeface="Open Sans"/>
                <a:ea typeface="굴림" pitchFamily="50" charset="-127"/>
                <a:sym typeface="Wingdings" pitchFamily="2" charset="2"/>
              </a:rPr>
              <a:t>S</a:t>
            </a:r>
          </a:p>
          <a:p>
            <a:pPr algn="just"/>
            <a:r>
              <a:rPr lang="en-US" altLang="ko-KR" sz="1900" smtClean="0">
                <a:latin typeface="Open Sans"/>
                <a:ea typeface="굴림" pitchFamily="50" charset="-127"/>
              </a:rPr>
              <a:t>S </a:t>
            </a:r>
            <a:r>
              <a:rPr lang="en-US" altLang="ko-KR" sz="1900" smtClean="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 smtClean="0">
                <a:latin typeface="Open Sans"/>
                <a:ea typeface="굴림" pitchFamily="50" charset="-127"/>
                <a:sym typeface="Symbol"/>
              </a:rPr>
              <a:t></a:t>
            </a:r>
            <a:r>
              <a:rPr lang="en-US" altLang="ko-KR" sz="1900" smtClean="0">
                <a:latin typeface="Open Sans"/>
                <a:ea typeface="굴림" pitchFamily="50" charset="-127"/>
              </a:rPr>
              <a:t>L = R </a:t>
            </a:r>
          </a:p>
          <a:p>
            <a:pPr algn="just"/>
            <a:r>
              <a:rPr lang="en-US" altLang="ko-KR" sz="1900" smtClean="0">
                <a:latin typeface="Open Sans"/>
                <a:ea typeface="굴림" pitchFamily="50" charset="-127"/>
              </a:rPr>
              <a:t>S </a:t>
            </a:r>
            <a:r>
              <a:rPr lang="en-US" altLang="ko-KR" sz="1900" smtClean="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 smtClean="0">
                <a:latin typeface="Open Sans"/>
                <a:ea typeface="굴림" pitchFamily="50" charset="-127"/>
                <a:sym typeface="Symbol"/>
              </a:rPr>
              <a:t></a:t>
            </a:r>
            <a:r>
              <a:rPr lang="en-US" altLang="ko-KR" sz="1900" smtClean="0">
                <a:latin typeface="Open Sans"/>
                <a:ea typeface="굴림" pitchFamily="50" charset="-127"/>
              </a:rPr>
              <a:t>R </a:t>
            </a:r>
          </a:p>
          <a:p>
            <a:pPr algn="just"/>
            <a:r>
              <a:rPr lang="en-US" altLang="ko-KR" sz="1900" smtClean="0">
                <a:latin typeface="Open Sans"/>
                <a:ea typeface="굴림" pitchFamily="50" charset="-127"/>
              </a:rPr>
              <a:t>L </a:t>
            </a:r>
            <a:r>
              <a:rPr lang="en-US" altLang="ko-KR" sz="1900" smtClean="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 smtClean="0">
                <a:latin typeface="Open Sans"/>
                <a:ea typeface="굴림" pitchFamily="50" charset="-127"/>
                <a:sym typeface="Symbol"/>
              </a:rPr>
              <a:t></a:t>
            </a:r>
            <a:r>
              <a:rPr lang="en-US" altLang="ko-KR" sz="1900" smtClean="0">
                <a:latin typeface="Open Sans"/>
                <a:ea typeface="굴림" pitchFamily="50" charset="-127"/>
              </a:rPr>
              <a:t>* R </a:t>
            </a:r>
          </a:p>
          <a:p>
            <a:pPr algn="just"/>
            <a:r>
              <a:rPr lang="en-US" altLang="ko-KR" sz="1900" smtClean="0">
                <a:latin typeface="Open Sans"/>
                <a:ea typeface="굴림" pitchFamily="50" charset="-127"/>
              </a:rPr>
              <a:t>L </a:t>
            </a:r>
            <a:r>
              <a:rPr lang="en-US" altLang="ko-KR" sz="1900" smtClean="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 smtClean="0">
                <a:latin typeface="Open Sans"/>
                <a:ea typeface="굴림" pitchFamily="50" charset="-127"/>
                <a:sym typeface="Symbol"/>
              </a:rPr>
              <a:t></a:t>
            </a:r>
            <a:r>
              <a:rPr lang="en-US" altLang="ko-KR" sz="1900" smtClean="0">
                <a:latin typeface="Open Sans"/>
                <a:ea typeface="굴림" pitchFamily="50" charset="-127"/>
              </a:rPr>
              <a:t>id</a:t>
            </a:r>
          </a:p>
          <a:p>
            <a:pPr algn="just"/>
            <a:r>
              <a:rPr lang="en-US" altLang="ko-KR" sz="1900" smtClean="0">
                <a:latin typeface="Open Sans"/>
                <a:ea typeface="굴림" pitchFamily="50" charset="-127"/>
              </a:rPr>
              <a:t>R </a:t>
            </a:r>
            <a:r>
              <a:rPr lang="en-US" altLang="ko-KR" sz="1900" smtClean="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 smtClean="0">
                <a:latin typeface="Open Sans"/>
                <a:ea typeface="굴림" pitchFamily="50" charset="-127"/>
                <a:sym typeface="Symbol"/>
              </a:rPr>
              <a:t></a:t>
            </a:r>
            <a:r>
              <a:rPr lang="en-US" altLang="ko-KR" sz="1900" smtClean="0">
                <a:latin typeface="Open Sans"/>
                <a:ea typeface="굴림" pitchFamily="50" charset="-127"/>
              </a:rPr>
              <a:t>L</a:t>
            </a:r>
          </a:p>
          <a:p>
            <a:pPr algn="just"/>
            <a:endParaRPr lang="en-US" altLang="ko-KR" sz="1900" smtClean="0">
              <a:latin typeface="Open Sans"/>
              <a:ea typeface="굴림" pitchFamily="50" charset="-127"/>
            </a:endParaRPr>
          </a:p>
          <a:p>
            <a:pPr algn="just"/>
            <a:r>
              <a:rPr lang="en-US" altLang="ko-KR" sz="1900" smtClean="0">
                <a:latin typeface="Open Sans"/>
                <a:ea typeface="굴림" pitchFamily="50" charset="-127"/>
              </a:rPr>
              <a:t>I1 :</a:t>
            </a:r>
          </a:p>
          <a:p>
            <a:pPr algn="just"/>
            <a:r>
              <a:rPr lang="en-US" altLang="ko-KR" sz="1900" smtClean="0">
                <a:latin typeface="Open Sans"/>
                <a:ea typeface="굴림" pitchFamily="50" charset="-127"/>
              </a:rPr>
              <a:t>S’ </a:t>
            </a:r>
            <a:r>
              <a:rPr lang="en-US" altLang="ko-KR" sz="1900" smtClean="0">
                <a:latin typeface="Open Sans"/>
                <a:ea typeface="굴림" pitchFamily="50" charset="-127"/>
                <a:sym typeface="Wingdings" pitchFamily="2" charset="2"/>
              </a:rPr>
              <a:t>S</a:t>
            </a:r>
            <a:r>
              <a:rPr lang="en-US" altLang="ko-KR" sz="1900" smtClean="0">
                <a:latin typeface="Open Sans"/>
                <a:ea typeface="굴림" pitchFamily="50" charset="-127"/>
                <a:sym typeface="Symbol"/>
              </a:rPr>
              <a:t></a:t>
            </a:r>
            <a:endParaRPr lang="en-US" altLang="ko-KR" sz="1900" smtClean="0">
              <a:latin typeface="Open Sans"/>
              <a:ea typeface="굴림" pitchFamily="50" charset="-127"/>
              <a:sym typeface="Wingdings" pitchFamily="2" charset="2"/>
            </a:endParaRPr>
          </a:p>
          <a:p>
            <a:pPr algn="just"/>
            <a:endParaRPr lang="en-US" altLang="ko-KR" sz="1900" smtClean="0">
              <a:latin typeface="Open Sans"/>
              <a:ea typeface="굴림" pitchFamily="50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95600" y="2069068"/>
            <a:ext cx="59436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900" smtClean="0">
                <a:latin typeface="Open Sans"/>
                <a:ea typeface="굴림" pitchFamily="50" charset="-127"/>
              </a:rPr>
              <a:t>Then, </a:t>
            </a:r>
          </a:p>
          <a:p>
            <a:pPr algn="just"/>
            <a:r>
              <a:rPr lang="en-US" altLang="ko-KR" sz="1900" smtClean="0">
                <a:latin typeface="Open Sans"/>
                <a:ea typeface="굴림" pitchFamily="50" charset="-127"/>
              </a:rPr>
              <a:t>FOLLOW(R)  = FOLLOW(S) = FOLLOW(L) = { = }</a:t>
            </a:r>
            <a:endParaRPr lang="en-US" altLang="ko-KR" sz="1900" dirty="0" smtClean="0">
              <a:latin typeface="Open Sans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117432" cy="533400"/>
          </a:xfrm>
        </p:spPr>
        <p:txBody>
          <a:bodyPr>
            <a:normAutofit fontScale="90000"/>
          </a:bodyPr>
          <a:lstStyle/>
          <a:p>
            <a:r>
              <a:rPr lang="en-US" altLang="ko-KR" sz="2800" dirty="0" smtClean="0">
                <a:ea typeface="굴림" pitchFamily="50" charset="-127"/>
              </a:rPr>
              <a:t>Constructing SLR (Simple LR</a:t>
            </a:r>
            <a:r>
              <a:rPr lang="en-US" altLang="ko-KR" sz="2800" smtClean="0">
                <a:ea typeface="굴림" pitchFamily="50" charset="-127"/>
              </a:rPr>
              <a:t>) parser</a:t>
            </a:r>
            <a:endParaRPr lang="en-US" altLang="ko-KR" sz="2800" dirty="0" smtClean="0">
              <a:ea typeface="굴림" pitchFamily="50" charset="-127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480" y="1524000"/>
            <a:ext cx="7858919" cy="5029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mtClean="0">
                <a:ea typeface="굴림" pitchFamily="50" charset="-127"/>
              </a:rPr>
              <a:t>Action[2</a:t>
            </a:r>
            <a:r>
              <a:rPr lang="en-US" altLang="ko-KR" dirty="0" smtClean="0">
                <a:ea typeface="굴림" pitchFamily="50" charset="-127"/>
              </a:rPr>
              <a:t>, =] → Shift or Reduce </a:t>
            </a:r>
          </a:p>
          <a:p>
            <a:pPr algn="just"/>
            <a:r>
              <a:rPr lang="en-US" altLang="ko-KR" dirty="0" smtClean="0">
                <a:ea typeface="굴림" pitchFamily="50" charset="-127"/>
              </a:rPr>
              <a:t>Because SLR is not powerful enough to remember sufficient left context to decide next action on "=" </a:t>
            </a:r>
          </a:p>
        </p:txBody>
      </p:sp>
      <p:sp>
        <p:nvSpPr>
          <p:cNvPr id="21519" name="Text Box 13"/>
          <p:cNvSpPr txBox="1">
            <a:spLocks noChangeArrowheads="1"/>
          </p:cNvSpPr>
          <p:nvPr/>
        </p:nvSpPr>
        <p:spPr bwMode="auto">
          <a:xfrm>
            <a:off x="3124200" y="3929062"/>
            <a:ext cx="3603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600">
                <a:latin typeface="Open Sans"/>
                <a:ea typeface="굴림" pitchFamily="50" charset="-127"/>
              </a:rPr>
              <a:t>L</a:t>
            </a:r>
          </a:p>
        </p:txBody>
      </p:sp>
      <p:sp>
        <p:nvSpPr>
          <p:cNvPr id="21520" name="Text Box 14"/>
          <p:cNvSpPr txBox="1">
            <a:spLocks noChangeArrowheads="1"/>
          </p:cNvSpPr>
          <p:nvPr/>
        </p:nvSpPr>
        <p:spPr bwMode="auto">
          <a:xfrm>
            <a:off x="5507037" y="3962400"/>
            <a:ext cx="3603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600">
                <a:latin typeface="Open Sans"/>
                <a:ea typeface="굴림" pitchFamily="50" charset="-127"/>
              </a:rPr>
              <a:t>=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52E1F1-C9A5-4467-818A-904DFC14655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7" name="Oval 16"/>
          <p:cNvSpPr/>
          <p:nvPr/>
        </p:nvSpPr>
        <p:spPr>
          <a:xfrm>
            <a:off x="1752600" y="2667000"/>
            <a:ext cx="1219200" cy="3124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kumimoji="1" lang="en-US" altLang="ko-KR" smtClean="0">
                <a:latin typeface="Open Sans"/>
                <a:ea typeface="굴림" pitchFamily="50" charset="-127"/>
              </a:rPr>
              <a:t>I0</a:t>
            </a:r>
          </a:p>
          <a:p>
            <a:pPr algn="ctr" latinLnBrk="1"/>
            <a:r>
              <a:rPr kumimoji="1" lang="en-US" altLang="ko-KR" smtClean="0">
                <a:latin typeface="Open Sans"/>
                <a:ea typeface="굴림" pitchFamily="50" charset="-127"/>
              </a:rPr>
              <a:t>S`</a:t>
            </a:r>
            <a:r>
              <a:rPr kumimoji="1" lang="en-US" altLang="ko-KR" smtClean="0">
                <a:latin typeface="Open Sans"/>
                <a:ea typeface="굴림" pitchFamily="50" charset="-127"/>
                <a:sym typeface="Wingdings" pitchFamily="2" charset="2"/>
              </a:rPr>
              <a:t>·S</a:t>
            </a:r>
            <a:br>
              <a:rPr kumimoji="1" lang="en-US" altLang="ko-KR" smtClean="0"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 smtClean="0">
                <a:latin typeface="Open Sans"/>
                <a:ea typeface="굴림" pitchFamily="50" charset="-127"/>
                <a:sym typeface="Wingdings" pitchFamily="2" charset="2"/>
              </a:rPr>
              <a:t>S·L=R</a:t>
            </a:r>
            <a:br>
              <a:rPr kumimoji="1" lang="en-US" altLang="ko-KR" smtClean="0"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 smtClean="0">
                <a:latin typeface="Open Sans"/>
                <a:ea typeface="굴림" pitchFamily="50" charset="-127"/>
                <a:sym typeface="Wingdings" pitchFamily="2" charset="2"/>
              </a:rPr>
              <a:t>S·R</a:t>
            </a:r>
            <a:br>
              <a:rPr kumimoji="1" lang="en-US" altLang="ko-KR" smtClean="0"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 smtClean="0">
                <a:latin typeface="Open Sans"/>
                <a:ea typeface="굴림" pitchFamily="50" charset="-127"/>
                <a:sym typeface="Wingdings" pitchFamily="2" charset="2"/>
              </a:rPr>
              <a:t>L·*R</a:t>
            </a:r>
            <a:br>
              <a:rPr kumimoji="1" lang="en-US" altLang="ko-KR" smtClean="0"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 smtClean="0">
                <a:latin typeface="Open Sans"/>
                <a:ea typeface="굴림" pitchFamily="50" charset="-127"/>
                <a:sym typeface="Wingdings" pitchFamily="2" charset="2"/>
              </a:rPr>
              <a:t>L·id</a:t>
            </a:r>
            <a:br>
              <a:rPr kumimoji="1" lang="en-US" altLang="ko-KR" smtClean="0"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 smtClean="0">
                <a:latin typeface="Open Sans"/>
                <a:ea typeface="굴림" pitchFamily="50" charset="-127"/>
                <a:sym typeface="Wingdings" pitchFamily="2" charset="2"/>
              </a:rPr>
              <a:t>R·L</a:t>
            </a:r>
          </a:p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657600" y="3429000"/>
            <a:ext cx="16002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kumimoji="1" lang="en-US" altLang="ko-KR" smtClean="0">
                <a:latin typeface="Open Sans"/>
                <a:ea typeface="굴림" pitchFamily="50" charset="-127"/>
              </a:rPr>
              <a:t>I2</a:t>
            </a:r>
          </a:p>
          <a:p>
            <a:pPr algn="ctr" latinLnBrk="1"/>
            <a:r>
              <a:rPr kumimoji="1" lang="en-US" altLang="ko-KR" smtClean="0">
                <a:latin typeface="Open Sans"/>
                <a:ea typeface="굴림" pitchFamily="50" charset="-127"/>
              </a:rPr>
              <a:t>S</a:t>
            </a:r>
            <a:r>
              <a:rPr kumimoji="1" lang="en-US" altLang="ko-KR" smtClean="0">
                <a:latin typeface="Open Sans"/>
                <a:ea typeface="굴림" pitchFamily="50" charset="-127"/>
                <a:sym typeface="Wingdings" pitchFamily="2" charset="2"/>
              </a:rPr>
              <a:t>L·=R</a:t>
            </a:r>
            <a:br>
              <a:rPr kumimoji="1" lang="en-US" altLang="ko-KR" smtClean="0"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 smtClean="0">
                <a:latin typeface="Open Sans"/>
                <a:ea typeface="굴림" pitchFamily="50" charset="-127"/>
                <a:sym typeface="Wingdings" pitchFamily="2" charset="2"/>
              </a:rPr>
              <a:t>RL·</a:t>
            </a: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19800" y="3200400"/>
            <a:ext cx="16002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kumimoji="1" lang="en-US" altLang="ko-KR" smtClean="0">
                <a:latin typeface="Open Sans"/>
                <a:ea typeface="굴림" pitchFamily="50" charset="-127"/>
              </a:rPr>
              <a:t>I6</a:t>
            </a:r>
          </a:p>
          <a:p>
            <a:pPr algn="ctr" latinLnBrk="1"/>
            <a:r>
              <a:rPr kumimoji="1" lang="en-US" altLang="ko-KR" smtClean="0">
                <a:latin typeface="Open Sans"/>
                <a:ea typeface="굴림" pitchFamily="50" charset="-127"/>
              </a:rPr>
              <a:t>S</a:t>
            </a:r>
            <a:r>
              <a:rPr kumimoji="1" lang="en-US" altLang="ko-KR" smtClean="0">
                <a:latin typeface="Open Sans"/>
                <a:ea typeface="굴림" pitchFamily="50" charset="-127"/>
                <a:sym typeface="Wingdings" pitchFamily="2" charset="2"/>
              </a:rPr>
              <a:t>L=·R</a:t>
            </a:r>
            <a:br>
              <a:rPr kumimoji="1" lang="en-US" altLang="ko-KR" smtClean="0"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 smtClean="0">
                <a:latin typeface="Open Sans"/>
                <a:ea typeface="굴림" pitchFamily="50" charset="-127"/>
                <a:sym typeface="Wingdings" pitchFamily="2" charset="2"/>
              </a:rPr>
              <a:t>R·L</a:t>
            </a:r>
            <a:br>
              <a:rPr kumimoji="1" lang="en-US" altLang="ko-KR" smtClean="0"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 smtClean="0">
                <a:latin typeface="Open Sans"/>
                <a:ea typeface="굴림" pitchFamily="50" charset="-127"/>
                <a:sym typeface="Wingdings" pitchFamily="2" charset="2"/>
              </a:rPr>
              <a:t>L·*R</a:t>
            </a:r>
            <a:br>
              <a:rPr kumimoji="1" lang="en-US" altLang="ko-KR" smtClean="0"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 smtClean="0">
                <a:latin typeface="Open Sans"/>
                <a:ea typeface="굴림" pitchFamily="50" charset="-127"/>
                <a:sym typeface="Wingdings" pitchFamily="2" charset="2"/>
              </a:rPr>
              <a:t>L·id</a:t>
            </a:r>
            <a:endParaRPr kumimoji="1" lang="en-US" altLang="ko-KR">
              <a:latin typeface="Open Sans"/>
              <a:ea typeface="굴림" pitchFamily="50" charset="-127"/>
              <a:sym typeface="Wingdings" pitchFamily="2" charset="2"/>
            </a:endParaRPr>
          </a:p>
        </p:txBody>
      </p:sp>
      <p:cxnSp>
        <p:nvCxnSpPr>
          <p:cNvPr id="21" name="Straight Arrow Connector 20"/>
          <p:cNvCxnSpPr>
            <a:stCxn id="17" idx="6"/>
            <a:endCxn id="18" idx="2"/>
          </p:cNvCxnSpPr>
          <p:nvPr/>
        </p:nvCxnSpPr>
        <p:spPr>
          <a:xfrm>
            <a:off x="2971800" y="42291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6"/>
            <a:endCxn id="19" idx="2"/>
          </p:cNvCxnSpPr>
          <p:nvPr/>
        </p:nvCxnSpPr>
        <p:spPr>
          <a:xfrm>
            <a:off x="5257800" y="422910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152400"/>
            <a:ext cx="5715000" cy="762000"/>
          </a:xfrm>
        </p:spPr>
        <p:txBody>
          <a:bodyPr>
            <a:normAutofit fontScale="90000"/>
          </a:bodyPr>
          <a:lstStyle/>
          <a:p>
            <a:r>
              <a:rPr lang="en-US" altLang="ko-KR" sz="2800" dirty="0" smtClean="0">
                <a:ea typeface="굴림" pitchFamily="50" charset="-127"/>
              </a:rPr>
              <a:t>Constructing LR Parsing Table </a:t>
            </a:r>
            <a:br>
              <a:rPr lang="en-US" altLang="ko-KR" sz="2800" dirty="0" smtClean="0">
                <a:ea typeface="굴림" pitchFamily="50" charset="-127"/>
              </a:rPr>
            </a:br>
            <a:r>
              <a:rPr lang="en-US" altLang="ko-KR" sz="2800" smtClean="0">
                <a:ea typeface="굴림" pitchFamily="50" charset="-127"/>
              </a:rPr>
              <a:t>(1/4) </a:t>
            </a:r>
            <a:endParaRPr lang="en-US" altLang="ko-KR" sz="2800" dirty="0" smtClean="0">
              <a:ea typeface="굴림" pitchFamily="50" charset="-127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1"/>
            <a:ext cx="7848600" cy="4495799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ko-KR" sz="2400" dirty="0" smtClean="0">
                <a:ea typeface="굴림" pitchFamily="50" charset="-127"/>
              </a:rPr>
              <a:t>Central idea 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2400" dirty="0" smtClean="0">
                <a:ea typeface="굴림" pitchFamily="50" charset="-127"/>
              </a:rPr>
              <a:t>In SLR, reduction of A → α is determined by looking to see if a comes after α while LR sees if β</a:t>
            </a:r>
            <a:r>
              <a:rPr lang="en-US" altLang="ko-KR" sz="2400" dirty="0" err="1" smtClean="0">
                <a:ea typeface="굴림" pitchFamily="50" charset="-127"/>
              </a:rPr>
              <a:t>Aa</a:t>
            </a:r>
            <a:r>
              <a:rPr lang="en-US" altLang="ko-KR" sz="2400" dirty="0" smtClean="0">
                <a:ea typeface="굴림" pitchFamily="50" charset="-127"/>
              </a:rPr>
              <a:t> is allowed </a:t>
            </a:r>
          </a:p>
          <a:p>
            <a:pPr algn="just">
              <a:lnSpc>
                <a:spcPct val="90000"/>
              </a:lnSpc>
            </a:pPr>
            <a:r>
              <a:rPr lang="en-US" altLang="ko-KR" sz="2400" dirty="0" smtClean="0">
                <a:ea typeface="굴림" pitchFamily="50" charset="-127"/>
              </a:rPr>
              <a:t>Redefinition of items to include a terminal symbol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2400" dirty="0" smtClean="0">
                <a:ea typeface="굴림" pitchFamily="50" charset="-127"/>
              </a:rPr>
              <a:t>	[A → α·β, a] 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altLang="ko-KR" sz="2400" dirty="0" smtClean="0">
              <a:ea typeface="굴림" pitchFamily="50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2400" dirty="0" smtClean="0">
                <a:ea typeface="굴림" pitchFamily="50" charset="-127"/>
              </a:rPr>
              <a:t>The </a:t>
            </a:r>
            <a:r>
              <a:rPr lang="en-US" altLang="ko-KR" sz="2400" dirty="0" err="1" smtClean="0">
                <a:ea typeface="굴림" pitchFamily="50" charset="-127"/>
              </a:rPr>
              <a:t>lookahead</a:t>
            </a:r>
            <a:r>
              <a:rPr lang="en-US" altLang="ko-KR" sz="2400" dirty="0" smtClean="0">
                <a:ea typeface="굴림" pitchFamily="50" charset="-127"/>
              </a:rPr>
              <a:t> symbol a has no effect when β ≠ ε </a:t>
            </a:r>
          </a:p>
          <a:p>
            <a:pPr algn="just">
              <a:lnSpc>
                <a:spcPct val="90000"/>
              </a:lnSpc>
            </a:pPr>
            <a:r>
              <a:rPr lang="en-US" altLang="ko-KR" sz="2400" dirty="0" smtClean="0">
                <a:ea typeface="굴림" pitchFamily="50" charset="-127"/>
              </a:rPr>
              <a:t>a ∈ FOLLOW(A) </a:t>
            </a:r>
          </a:p>
          <a:p>
            <a:pPr algn="just">
              <a:lnSpc>
                <a:spcPct val="90000"/>
              </a:lnSpc>
            </a:pPr>
            <a:r>
              <a:rPr lang="en-US" altLang="ko-KR" sz="2400" dirty="0" smtClean="0">
                <a:ea typeface="굴림" pitchFamily="50" charset="-127"/>
              </a:rPr>
              <a:t>How to find the collection of sets of valid items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93134A-0242-4415-BF2C-5532049E0119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76200"/>
            <a:ext cx="5638800" cy="990600"/>
          </a:xfrm>
        </p:spPr>
        <p:txBody>
          <a:bodyPr/>
          <a:lstStyle/>
          <a:p>
            <a:r>
              <a:rPr lang="en-US" altLang="ko-KR" sz="2800" dirty="0" smtClean="0">
                <a:ea typeface="굴림" pitchFamily="50" charset="-127"/>
              </a:rPr>
              <a:t>Constructing LR Parsing Table</a:t>
            </a:r>
            <a:br>
              <a:rPr lang="en-US" altLang="ko-KR" sz="2800" dirty="0" smtClean="0">
                <a:ea typeface="굴림" pitchFamily="50" charset="-127"/>
              </a:rPr>
            </a:br>
            <a:r>
              <a:rPr lang="en-US" altLang="ko-KR" sz="2800" smtClean="0">
                <a:ea typeface="굴림" pitchFamily="50" charset="-127"/>
              </a:rPr>
              <a:t>(2/4)</a:t>
            </a:r>
            <a:endParaRPr lang="en-US" altLang="ko-KR" sz="2800" dirty="0" smtClean="0">
              <a:ea typeface="굴림" pitchFamily="50" charset="-127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1"/>
            <a:ext cx="7620000" cy="48768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200" smtClean="0">
                <a:ea typeface="굴림" pitchFamily="50" charset="-127"/>
              </a:rPr>
              <a:t>Closure(I)</a:t>
            </a:r>
          </a:p>
          <a:p>
            <a:pPr algn="just">
              <a:buNone/>
            </a:pPr>
            <a:r>
              <a:rPr lang="en-US" altLang="ko-KR" sz="2200" smtClean="0">
                <a:ea typeface="굴림" pitchFamily="50" charset="-127"/>
              </a:rPr>
              <a:t>	Repeat</a:t>
            </a:r>
          </a:p>
          <a:p>
            <a:pPr lvl="1" algn="just">
              <a:buNone/>
            </a:pPr>
            <a:r>
              <a:rPr lang="en-US" altLang="ko-KR" sz="2200" smtClean="0">
                <a:ea typeface="굴림" pitchFamily="50" charset="-127"/>
              </a:rPr>
              <a:t>	For (each item [</a:t>
            </a:r>
            <a:r>
              <a:rPr lang="en-US" altLang="ko-KR" sz="2200" dirty="0" smtClean="0">
                <a:ea typeface="굴림" pitchFamily="50" charset="-127"/>
              </a:rPr>
              <a:t>A → α</a:t>
            </a:r>
            <a:r>
              <a:rPr lang="en-US" altLang="ko-KR" sz="2200" dirty="0" smtClean="0">
                <a:ea typeface="굴림" pitchFamily="50" charset="-127"/>
                <a:sym typeface="Wingdings" pitchFamily="2" charset="2"/>
              </a:rPr>
              <a:t>·</a:t>
            </a:r>
            <a:r>
              <a:rPr lang="en-US" altLang="ko-KR" sz="2200" dirty="0" smtClean="0">
                <a:ea typeface="굴림" pitchFamily="50" charset="-127"/>
              </a:rPr>
              <a:t>Bβ, a] </a:t>
            </a:r>
            <a:r>
              <a:rPr lang="en-US" altLang="ko-KR" sz="2200" smtClean="0">
                <a:ea typeface="굴림" pitchFamily="50" charset="-127"/>
              </a:rPr>
              <a:t>∈ I) </a:t>
            </a:r>
            <a:endParaRPr lang="en-US" altLang="ko-KR" sz="2200" dirty="0" smtClean="0">
              <a:ea typeface="굴림" pitchFamily="50" charset="-127"/>
            </a:endParaRPr>
          </a:p>
          <a:p>
            <a:pPr lvl="1" algn="just">
              <a:buFontTx/>
              <a:buNone/>
            </a:pPr>
            <a:r>
              <a:rPr lang="en-US" altLang="ko-KR" sz="2200" dirty="0" smtClean="0">
                <a:ea typeface="굴림" pitchFamily="50" charset="-127"/>
              </a:rPr>
              <a:t>		</a:t>
            </a:r>
            <a:r>
              <a:rPr lang="en-US" altLang="ko-KR" sz="2200" smtClean="0">
                <a:ea typeface="굴림" pitchFamily="50" charset="-127"/>
              </a:rPr>
              <a:t>    For (each production B </a:t>
            </a:r>
            <a:r>
              <a:rPr lang="en-US" altLang="ko-KR" sz="2200" dirty="0" smtClean="0">
                <a:ea typeface="굴림" pitchFamily="50" charset="-127"/>
              </a:rPr>
              <a:t>→ γ in G</a:t>
            </a:r>
            <a:r>
              <a:rPr lang="en-US" altLang="ko-KR" sz="2200" smtClean="0">
                <a:ea typeface="굴림" pitchFamily="50" charset="-127"/>
              </a:rPr>
              <a:t>' )</a:t>
            </a:r>
            <a:endParaRPr lang="en-US" altLang="ko-KR" sz="2200" dirty="0" smtClean="0">
              <a:ea typeface="굴림" pitchFamily="50" charset="-127"/>
            </a:endParaRPr>
          </a:p>
          <a:p>
            <a:pPr lvl="1" algn="just">
              <a:buFontTx/>
              <a:buNone/>
            </a:pPr>
            <a:r>
              <a:rPr lang="en-US" altLang="ko-KR" sz="2200" dirty="0" smtClean="0">
                <a:ea typeface="굴림" pitchFamily="50" charset="-127"/>
              </a:rPr>
              <a:t>		</a:t>
            </a:r>
            <a:r>
              <a:rPr lang="en-US" altLang="ko-KR" sz="2200" smtClean="0">
                <a:ea typeface="굴림" pitchFamily="50" charset="-127"/>
              </a:rPr>
              <a:t>	For (each terminal b in  FIRST(βα))</a:t>
            </a:r>
          </a:p>
          <a:p>
            <a:pPr lvl="1" algn="just">
              <a:buFontTx/>
              <a:buNone/>
            </a:pPr>
            <a:r>
              <a:rPr lang="en-US" altLang="ko-KR" sz="2200" smtClean="0">
                <a:ea typeface="굴림" pitchFamily="50" charset="-127"/>
              </a:rPr>
              <a:t>			 add </a:t>
            </a:r>
            <a:r>
              <a:rPr lang="en-US" altLang="ko-KR" sz="2200" dirty="0" smtClean="0">
                <a:ea typeface="굴림" pitchFamily="50" charset="-127"/>
              </a:rPr>
              <a:t>[ B → </a:t>
            </a:r>
            <a:r>
              <a:rPr lang="en-US" altLang="ko-KR" sz="2200" smtClean="0">
                <a:ea typeface="굴림" pitchFamily="50" charset="-127"/>
                <a:sym typeface="Wingdings" pitchFamily="2" charset="2"/>
              </a:rPr>
              <a:t>·</a:t>
            </a:r>
            <a:r>
              <a:rPr lang="en-US" altLang="ko-KR" sz="2200" smtClean="0">
                <a:ea typeface="굴림" pitchFamily="50" charset="-127"/>
              </a:rPr>
              <a:t>γ ] to set I </a:t>
            </a:r>
          </a:p>
          <a:p>
            <a:pPr lvl="1" algn="just">
              <a:buFontTx/>
              <a:buNone/>
            </a:pPr>
            <a:r>
              <a:rPr lang="en-US" altLang="ko-KR" sz="2200" smtClean="0">
                <a:ea typeface="굴림" pitchFamily="50" charset="-127"/>
              </a:rPr>
              <a:t>until </a:t>
            </a:r>
            <a:r>
              <a:rPr lang="en-US" altLang="ko-KR" sz="2200" dirty="0" smtClean="0">
                <a:ea typeface="굴림" pitchFamily="50" charset="-127"/>
              </a:rPr>
              <a:t>no </a:t>
            </a:r>
            <a:r>
              <a:rPr lang="en-US" altLang="ko-KR" sz="2200" smtClean="0">
                <a:ea typeface="굴림" pitchFamily="50" charset="-127"/>
              </a:rPr>
              <a:t>more items are added to I. </a:t>
            </a:r>
            <a:endParaRPr lang="en-US" altLang="ko-KR" sz="2200" dirty="0" smtClean="0">
              <a:ea typeface="굴림" pitchFamily="50" charset="-127"/>
            </a:endParaRPr>
          </a:p>
          <a:p>
            <a:pPr algn="just"/>
            <a:endParaRPr lang="en-US" altLang="ko-KR" sz="2200" dirty="0" smtClean="0">
              <a:ea typeface="굴림" pitchFamily="50" charset="-127"/>
            </a:endParaRPr>
          </a:p>
          <a:p>
            <a:pPr algn="just"/>
            <a:r>
              <a:rPr lang="en-US" altLang="ko-KR" sz="2200" dirty="0" err="1" smtClean="0">
                <a:ea typeface="굴림" pitchFamily="50" charset="-127"/>
              </a:rPr>
              <a:t>goto</a:t>
            </a:r>
            <a:r>
              <a:rPr lang="en-US" altLang="ko-KR" sz="2200" dirty="0" smtClean="0">
                <a:ea typeface="굴림" pitchFamily="50" charset="-127"/>
              </a:rPr>
              <a:t>[I, x</a:t>
            </a:r>
            <a:r>
              <a:rPr lang="en-US" altLang="ko-KR" sz="2200" smtClean="0">
                <a:ea typeface="굴림" pitchFamily="50" charset="-127"/>
              </a:rPr>
              <a:t>] </a:t>
            </a:r>
          </a:p>
          <a:p>
            <a:pPr algn="just">
              <a:buNone/>
            </a:pPr>
            <a:r>
              <a:rPr lang="en-US" altLang="ko-KR" sz="2200" smtClean="0">
                <a:ea typeface="굴림" pitchFamily="50" charset="-127"/>
              </a:rPr>
              <a:t>	Initialize J to the empty set</a:t>
            </a:r>
          </a:p>
          <a:p>
            <a:pPr algn="just">
              <a:buNone/>
            </a:pPr>
            <a:r>
              <a:rPr lang="en-US" altLang="ko-KR" sz="2200" smtClean="0">
                <a:ea typeface="굴림" pitchFamily="50" charset="-127"/>
              </a:rPr>
              <a:t>	For (each item [A </a:t>
            </a:r>
            <a:r>
              <a:rPr lang="en-US" altLang="ko-KR" sz="2200" dirty="0" smtClean="0">
                <a:ea typeface="굴림" pitchFamily="50" charset="-127"/>
              </a:rPr>
              <a:t>→ α</a:t>
            </a:r>
            <a:r>
              <a:rPr lang="en-US" altLang="ko-KR" sz="2200" dirty="0" smtClean="0">
                <a:ea typeface="굴림" pitchFamily="50" charset="-127"/>
                <a:sym typeface="Wingdings" pitchFamily="2" charset="2"/>
              </a:rPr>
              <a:t>·</a:t>
            </a:r>
            <a:r>
              <a:rPr lang="en-US" altLang="ko-KR" sz="2200" dirty="0" smtClean="0">
                <a:ea typeface="굴림" pitchFamily="50" charset="-127"/>
              </a:rPr>
              <a:t>Xβ</a:t>
            </a:r>
            <a:r>
              <a:rPr lang="en-US" altLang="ko-KR" sz="2200" smtClean="0">
                <a:ea typeface="굴림" pitchFamily="50" charset="-127"/>
              </a:rPr>
              <a:t>, a] ∈ I)</a:t>
            </a:r>
          </a:p>
          <a:p>
            <a:pPr algn="just">
              <a:buNone/>
            </a:pPr>
            <a:r>
              <a:rPr lang="en-US" altLang="ko-KR" sz="2200" smtClean="0">
                <a:ea typeface="굴림" pitchFamily="50" charset="-127"/>
              </a:rPr>
              <a:t>		add item </a:t>
            </a:r>
            <a:r>
              <a:rPr lang="en-US" altLang="ko-KR" sz="2200" dirty="0" smtClean="0">
                <a:ea typeface="굴림" pitchFamily="50" charset="-127"/>
              </a:rPr>
              <a:t>[A → αX</a:t>
            </a:r>
            <a:r>
              <a:rPr lang="en-US" altLang="ko-KR" sz="2200" dirty="0" smtClean="0">
                <a:ea typeface="굴림" pitchFamily="50" charset="-127"/>
                <a:sym typeface="Wingdings" pitchFamily="2" charset="2"/>
              </a:rPr>
              <a:t>·</a:t>
            </a:r>
            <a:r>
              <a:rPr lang="en-US" altLang="ko-KR" sz="2200" dirty="0" smtClean="0">
                <a:ea typeface="굴림" pitchFamily="50" charset="-127"/>
              </a:rPr>
              <a:t>β, </a:t>
            </a:r>
            <a:r>
              <a:rPr lang="en-US" altLang="ko-KR" sz="2200" smtClean="0">
                <a:ea typeface="굴림" pitchFamily="50" charset="-127"/>
              </a:rPr>
              <a:t>a] to set J, </a:t>
            </a:r>
            <a:r>
              <a:rPr lang="en-US" altLang="ko-KR" sz="2200" dirty="0" smtClean="0">
                <a:ea typeface="굴림" pitchFamily="50" charset="-127"/>
              </a:rPr>
              <a:t>and find closure(J)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C80742-7665-489F-AAAB-640591EAC645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8294" y="152400"/>
            <a:ext cx="6115844" cy="533400"/>
          </a:xfrm>
        </p:spPr>
        <p:txBody>
          <a:bodyPr>
            <a:normAutofit fontScale="90000"/>
          </a:bodyPr>
          <a:lstStyle/>
          <a:p>
            <a:r>
              <a:rPr lang="en-US" altLang="ko-KR" sz="2800" dirty="0" smtClean="0">
                <a:ea typeface="굴림" pitchFamily="50" charset="-127"/>
              </a:rPr>
              <a:t>Constructing LR Parsing Table </a:t>
            </a:r>
            <a:br>
              <a:rPr lang="en-US" altLang="ko-KR" sz="2800" dirty="0" smtClean="0">
                <a:ea typeface="굴림" pitchFamily="50" charset="-127"/>
              </a:rPr>
            </a:br>
            <a:r>
              <a:rPr lang="en-US" altLang="ko-KR" sz="2800" smtClean="0">
                <a:ea typeface="굴림" pitchFamily="50" charset="-127"/>
              </a:rPr>
              <a:t>(3/4)</a:t>
            </a:r>
            <a:endParaRPr lang="en-US" altLang="ko-KR" sz="2800" dirty="0" smtClean="0">
              <a:ea typeface="굴림" pitchFamily="50" charset="-127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800" y="1422400"/>
            <a:ext cx="8128000" cy="487997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a typeface="굴림" pitchFamily="50" charset="-127"/>
              </a:rPr>
              <a:t>Example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S' → S, S → CC, C → </a:t>
            </a:r>
            <a:r>
              <a:rPr lang="en-US" altLang="ko-KR" dirty="0" err="1" smtClean="0">
                <a:ea typeface="굴림" pitchFamily="50" charset="-127"/>
              </a:rPr>
              <a:t>cC</a:t>
            </a:r>
            <a:r>
              <a:rPr lang="en-US" altLang="ko-KR" dirty="0" smtClean="0">
                <a:ea typeface="굴림" pitchFamily="50" charset="-127"/>
              </a:rPr>
              <a:t> | d </a:t>
            </a:r>
          </a:p>
        </p:txBody>
      </p:sp>
      <p:sp>
        <p:nvSpPr>
          <p:cNvPr id="24621" name="Text Box 48"/>
          <p:cNvSpPr txBox="1">
            <a:spLocks noChangeArrowheads="1"/>
          </p:cNvSpPr>
          <p:nvPr/>
        </p:nvSpPr>
        <p:spPr bwMode="auto">
          <a:xfrm>
            <a:off x="2168926" y="6324600"/>
            <a:ext cx="51350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600" b="1" dirty="0">
                <a:latin typeface="Open Sans"/>
                <a:ea typeface="굴림" pitchFamily="50" charset="-127"/>
              </a:rPr>
              <a:t>&lt;LR(1) Finite State Diagram&gt;</a:t>
            </a:r>
          </a:p>
        </p:txBody>
      </p:sp>
      <p:sp>
        <p:nvSpPr>
          <p:cNvPr id="4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47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C486D1-6D97-44DA-9C41-629A63C1A45D}" type="slidenum">
              <a:rPr lang="en-US" smtClean="0"/>
              <a:pPr/>
              <a:t>25</a:t>
            </a:fld>
            <a:endParaRPr lang="en-US" smtClean="0"/>
          </a:p>
        </p:txBody>
      </p:sp>
      <p:grpSp>
        <p:nvGrpSpPr>
          <p:cNvPr id="94" name="Group 93"/>
          <p:cNvGrpSpPr/>
          <p:nvPr/>
        </p:nvGrpSpPr>
        <p:grpSpPr>
          <a:xfrm>
            <a:off x="1175066" y="2209800"/>
            <a:ext cx="7359334" cy="4343400"/>
            <a:chOff x="1175066" y="2209800"/>
            <a:chExt cx="7359334" cy="4343400"/>
          </a:xfrm>
        </p:grpSpPr>
        <p:sp>
          <p:nvSpPr>
            <p:cNvPr id="24580" name="Oval 4"/>
            <p:cNvSpPr>
              <a:spLocks noChangeArrowheads="1"/>
            </p:cNvSpPr>
            <p:nvPr/>
          </p:nvSpPr>
          <p:spPr bwMode="auto">
            <a:xfrm>
              <a:off x="3144968" y="2209800"/>
              <a:ext cx="1960432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600" smtClean="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I4</a:t>
              </a:r>
            </a:p>
            <a:p>
              <a:pPr algn="ctr" latinLnBrk="1"/>
              <a:r>
                <a:rPr kumimoji="1" lang="en-US" altLang="ko-KR" sz="1600" smtClean="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C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d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·, c/d</a:t>
              </a:r>
              <a:endParaRPr kumimoji="1" lang="en-US" altLang="ko-KR" sz="1600">
                <a:solidFill>
                  <a:schemeClr val="bg1"/>
                </a:solidFill>
                <a:latin typeface="Open Sans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24581" name="Oval 5"/>
            <p:cNvSpPr>
              <a:spLocks noChangeArrowheads="1"/>
            </p:cNvSpPr>
            <p:nvPr/>
          </p:nvSpPr>
          <p:spPr bwMode="auto">
            <a:xfrm>
              <a:off x="6573968" y="2209800"/>
              <a:ext cx="1960432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600" smtClean="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I8</a:t>
              </a:r>
            </a:p>
            <a:p>
              <a:pPr algn="ctr" latinLnBrk="1"/>
              <a:r>
                <a:rPr kumimoji="1" lang="en-US" altLang="ko-KR" sz="1600" smtClean="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C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cC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·, c/d</a:t>
              </a:r>
            </a:p>
          </p:txBody>
        </p:sp>
        <p:sp>
          <p:nvSpPr>
            <p:cNvPr id="24582" name="Oval 6"/>
            <p:cNvSpPr>
              <a:spLocks noChangeArrowheads="1"/>
            </p:cNvSpPr>
            <p:nvPr/>
          </p:nvSpPr>
          <p:spPr bwMode="auto">
            <a:xfrm>
              <a:off x="1624227" y="2840037"/>
              <a:ext cx="1960432" cy="1503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600" smtClean="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I0</a:t>
              </a:r>
            </a:p>
            <a:p>
              <a:pPr algn="ctr" latinLnBrk="1"/>
              <a:r>
                <a:rPr kumimoji="1" lang="en-US" altLang="ko-KR" sz="1600" smtClean="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S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`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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·S, $</a:t>
              </a:r>
              <a:endParaRPr kumimoji="1" lang="en-US" altLang="ko-KR" sz="1600">
                <a:solidFill>
                  <a:schemeClr val="bg1"/>
                </a:solidFill>
                <a:latin typeface="Open Sans"/>
                <a:ea typeface="굴림" pitchFamily="50" charset="-127"/>
              </a:endParaRPr>
            </a:p>
            <a:p>
              <a:pPr algn="ctr" latinLnBrk="1"/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S·CC, $</a:t>
              </a:r>
              <a:b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C·cC, c/d</a:t>
              </a:r>
              <a:b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C·d, c/d</a:t>
              </a:r>
            </a:p>
          </p:txBody>
        </p:sp>
        <p:sp>
          <p:nvSpPr>
            <p:cNvPr id="24583" name="Oval 7"/>
            <p:cNvSpPr>
              <a:spLocks noChangeArrowheads="1"/>
            </p:cNvSpPr>
            <p:nvPr/>
          </p:nvSpPr>
          <p:spPr bwMode="auto">
            <a:xfrm>
              <a:off x="4821369" y="2971800"/>
              <a:ext cx="1960431" cy="11779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600" smtClean="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I3</a:t>
              </a:r>
            </a:p>
            <a:p>
              <a:pPr algn="ctr" latinLnBrk="1"/>
              <a:r>
                <a:rPr kumimoji="1" lang="en-US" altLang="ko-KR" sz="1600" smtClean="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C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c·C, c/d</a:t>
              </a:r>
              <a:b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</a:b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C·cC, c/d</a:t>
              </a:r>
              <a:b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</a:b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C·d, c/d</a:t>
              </a:r>
            </a:p>
          </p:txBody>
        </p:sp>
        <p:sp>
          <p:nvSpPr>
            <p:cNvPr id="24584" name="Oval 8"/>
            <p:cNvSpPr>
              <a:spLocks noChangeArrowheads="1"/>
            </p:cNvSpPr>
            <p:nvPr/>
          </p:nvSpPr>
          <p:spPr bwMode="auto">
            <a:xfrm>
              <a:off x="3297368" y="4114801"/>
              <a:ext cx="1960432" cy="1143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600" smtClean="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I2</a:t>
              </a:r>
            </a:p>
            <a:p>
              <a:pPr algn="ctr" latinLnBrk="1"/>
              <a:r>
                <a:rPr kumimoji="1" lang="en-US" altLang="ko-KR" sz="1600" smtClean="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S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C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·C, $</a:t>
              </a:r>
              <a:b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</a:b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C·cC, $</a:t>
              </a:r>
              <a:b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</a:b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C·d, $</a:t>
              </a:r>
            </a:p>
          </p:txBody>
        </p:sp>
        <p:sp>
          <p:nvSpPr>
            <p:cNvPr id="24585" name="Oval 9"/>
            <p:cNvSpPr>
              <a:spLocks noChangeArrowheads="1"/>
            </p:cNvSpPr>
            <p:nvPr/>
          </p:nvSpPr>
          <p:spPr bwMode="auto">
            <a:xfrm>
              <a:off x="6345368" y="4419600"/>
              <a:ext cx="1960432" cy="1165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600" smtClean="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I6</a:t>
              </a:r>
            </a:p>
            <a:p>
              <a:pPr algn="ctr" latinLnBrk="1"/>
              <a:r>
                <a:rPr kumimoji="1" lang="en-US" altLang="ko-KR" sz="1600" smtClean="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C</a:t>
              </a:r>
              <a:r>
                <a:rPr kumimoji="1" lang="en-US" altLang="ko-KR" sz="1600" dirty="0" err="1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c·C</a:t>
              </a:r>
              <a:r>
                <a:rPr kumimoji="1" lang="en-US" altLang="ko-KR" sz="1600" dirty="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, $</a:t>
              </a:r>
              <a:br>
                <a:rPr kumimoji="1" lang="en-US" altLang="ko-KR" sz="1600" dirty="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</a:br>
              <a:r>
                <a:rPr kumimoji="1" lang="en-US" altLang="ko-KR" sz="1600" dirty="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C·</a:t>
              </a:r>
              <a:r>
                <a:rPr kumimoji="1" lang="en-US" altLang="ko-KR" sz="1600" dirty="0" err="1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cC</a:t>
              </a:r>
              <a:r>
                <a:rPr kumimoji="1" lang="en-US" altLang="ko-KR" sz="1600" dirty="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, $</a:t>
              </a:r>
              <a:br>
                <a:rPr kumimoji="1" lang="en-US" altLang="ko-KR" sz="1600" dirty="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</a:br>
              <a:r>
                <a:rPr kumimoji="1" lang="en-US" altLang="ko-KR" sz="1600" dirty="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C·d, $</a:t>
              </a:r>
            </a:p>
          </p:txBody>
        </p:sp>
        <p:sp>
          <p:nvSpPr>
            <p:cNvPr id="24586" name="Oval 10"/>
            <p:cNvSpPr>
              <a:spLocks noChangeArrowheads="1"/>
            </p:cNvSpPr>
            <p:nvPr/>
          </p:nvSpPr>
          <p:spPr bwMode="auto">
            <a:xfrm>
              <a:off x="1892647" y="5562600"/>
              <a:ext cx="1307753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600" smtClean="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I5</a:t>
              </a:r>
            </a:p>
            <a:p>
              <a:pPr algn="ctr" latinLnBrk="1"/>
              <a:r>
                <a:rPr kumimoji="1" lang="en-US" altLang="ko-KR" sz="1600" smtClean="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S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CC·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, $</a:t>
              </a:r>
            </a:p>
          </p:txBody>
        </p:sp>
        <p:sp>
          <p:nvSpPr>
            <p:cNvPr id="24587" name="Oval 11"/>
            <p:cNvSpPr>
              <a:spLocks noChangeArrowheads="1"/>
            </p:cNvSpPr>
            <p:nvPr/>
          </p:nvSpPr>
          <p:spPr bwMode="auto">
            <a:xfrm>
              <a:off x="3581400" y="5715000"/>
              <a:ext cx="1415734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600" smtClean="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I7</a:t>
              </a:r>
            </a:p>
            <a:p>
              <a:pPr algn="ctr" latinLnBrk="1"/>
              <a:r>
                <a:rPr kumimoji="1" lang="en-US" altLang="ko-KR" sz="1600" smtClean="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C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d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·, $</a:t>
              </a:r>
              <a:endParaRPr kumimoji="1" lang="en-US" altLang="ko-KR" sz="1600">
                <a:solidFill>
                  <a:schemeClr val="bg1"/>
                </a:solidFill>
                <a:latin typeface="Open Sans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24588" name="Oval 12"/>
            <p:cNvSpPr>
              <a:spLocks noChangeArrowheads="1"/>
            </p:cNvSpPr>
            <p:nvPr/>
          </p:nvSpPr>
          <p:spPr bwMode="auto">
            <a:xfrm>
              <a:off x="5638800" y="5964238"/>
              <a:ext cx="1960432" cy="5889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600" smtClean="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I9</a:t>
              </a:r>
            </a:p>
            <a:p>
              <a:pPr algn="ctr" latinLnBrk="1"/>
              <a:r>
                <a:rPr kumimoji="1" lang="en-US" altLang="ko-KR" sz="1600" smtClean="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C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cC·,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 $</a:t>
              </a:r>
            </a:p>
          </p:txBody>
        </p:sp>
        <p:sp>
          <p:nvSpPr>
            <p:cNvPr id="24589" name="Oval 13"/>
            <p:cNvSpPr>
              <a:spLocks noChangeArrowheads="1"/>
            </p:cNvSpPr>
            <p:nvPr/>
          </p:nvSpPr>
          <p:spPr bwMode="auto">
            <a:xfrm>
              <a:off x="1175066" y="4668838"/>
              <a:ext cx="1415734" cy="5889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600" smtClean="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I1</a:t>
              </a:r>
            </a:p>
            <a:p>
              <a:pPr algn="ctr" latinLnBrk="1"/>
              <a:r>
                <a:rPr kumimoji="1" lang="en-US" altLang="ko-KR" sz="1600" smtClean="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S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`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S. 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, $</a:t>
              </a:r>
              <a:endParaRPr kumimoji="1" lang="en-US" altLang="ko-KR" sz="1600">
                <a:solidFill>
                  <a:schemeClr val="bg1"/>
                </a:solidFill>
                <a:latin typeface="Open Sans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24599" name="Text Box 24"/>
            <p:cNvSpPr txBox="1">
              <a:spLocks noChangeArrowheads="1"/>
            </p:cNvSpPr>
            <p:nvPr/>
          </p:nvSpPr>
          <p:spPr bwMode="auto">
            <a:xfrm>
              <a:off x="2667000" y="2209800"/>
              <a:ext cx="5446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d</a:t>
              </a:r>
            </a:p>
          </p:txBody>
        </p:sp>
        <p:sp>
          <p:nvSpPr>
            <p:cNvPr id="24600" name="Text Box 25"/>
            <p:cNvSpPr txBox="1">
              <a:spLocks noChangeArrowheads="1"/>
            </p:cNvSpPr>
            <p:nvPr/>
          </p:nvSpPr>
          <p:spPr bwMode="auto">
            <a:xfrm>
              <a:off x="6313302" y="2590800"/>
              <a:ext cx="5446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C</a:t>
              </a:r>
            </a:p>
          </p:txBody>
        </p:sp>
        <p:sp>
          <p:nvSpPr>
            <p:cNvPr id="24601" name="Text Box 26"/>
            <p:cNvSpPr txBox="1">
              <a:spLocks noChangeArrowheads="1"/>
            </p:cNvSpPr>
            <p:nvPr/>
          </p:nvSpPr>
          <p:spPr bwMode="auto">
            <a:xfrm>
              <a:off x="3800619" y="3230563"/>
              <a:ext cx="54469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c</a:t>
              </a:r>
            </a:p>
          </p:txBody>
        </p:sp>
        <p:sp>
          <p:nvSpPr>
            <p:cNvPr id="24602" name="Text Box 27"/>
            <p:cNvSpPr txBox="1">
              <a:spLocks noChangeArrowheads="1"/>
            </p:cNvSpPr>
            <p:nvPr/>
          </p:nvSpPr>
          <p:spPr bwMode="auto">
            <a:xfrm>
              <a:off x="2895600" y="4385846"/>
              <a:ext cx="54469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C</a:t>
              </a:r>
            </a:p>
          </p:txBody>
        </p:sp>
        <p:sp>
          <p:nvSpPr>
            <p:cNvPr id="24603" name="Text Box 28"/>
            <p:cNvSpPr txBox="1">
              <a:spLocks noChangeArrowheads="1"/>
            </p:cNvSpPr>
            <p:nvPr/>
          </p:nvSpPr>
          <p:spPr bwMode="auto">
            <a:xfrm>
              <a:off x="1295400" y="4165600"/>
              <a:ext cx="54469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S</a:t>
              </a:r>
            </a:p>
          </p:txBody>
        </p:sp>
        <p:sp>
          <p:nvSpPr>
            <p:cNvPr id="24604" name="Text Box 29"/>
            <p:cNvSpPr txBox="1">
              <a:spLocks noChangeArrowheads="1"/>
            </p:cNvSpPr>
            <p:nvPr/>
          </p:nvSpPr>
          <p:spPr bwMode="auto">
            <a:xfrm>
              <a:off x="2808102" y="5029200"/>
              <a:ext cx="5446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C</a:t>
              </a:r>
            </a:p>
          </p:txBody>
        </p:sp>
        <p:sp>
          <p:nvSpPr>
            <p:cNvPr id="24605" name="Text Box 30"/>
            <p:cNvSpPr txBox="1">
              <a:spLocks noChangeArrowheads="1"/>
            </p:cNvSpPr>
            <p:nvPr/>
          </p:nvSpPr>
          <p:spPr bwMode="auto">
            <a:xfrm>
              <a:off x="4027303" y="5300246"/>
              <a:ext cx="54469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d</a:t>
              </a:r>
            </a:p>
          </p:txBody>
        </p:sp>
        <p:sp>
          <p:nvSpPr>
            <p:cNvPr id="24606" name="Text Box 31"/>
            <p:cNvSpPr txBox="1">
              <a:spLocks noChangeArrowheads="1"/>
            </p:cNvSpPr>
            <p:nvPr/>
          </p:nvSpPr>
          <p:spPr bwMode="auto">
            <a:xfrm>
              <a:off x="5551302" y="4670425"/>
              <a:ext cx="5446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c</a:t>
              </a:r>
            </a:p>
          </p:txBody>
        </p:sp>
        <p:cxnSp>
          <p:nvCxnSpPr>
            <p:cNvPr id="24617" name="AutoShape 44"/>
            <p:cNvCxnSpPr>
              <a:cxnSpLocks noChangeShapeType="1"/>
              <a:stCxn id="24585" idx="5"/>
              <a:endCxn id="24585" idx="6"/>
            </p:cNvCxnSpPr>
            <p:nvPr/>
          </p:nvCxnSpPr>
          <p:spPr bwMode="auto">
            <a:xfrm rot="5400000" flipH="1" flipV="1">
              <a:off x="7956265" y="5064648"/>
              <a:ext cx="411969" cy="287099"/>
            </a:xfrm>
            <a:prstGeom prst="curvedConnector4">
              <a:avLst>
                <a:gd name="adj1" fmla="val -96911"/>
                <a:gd name="adj2" fmla="val 17962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4618" name="AutoShape 45"/>
            <p:cNvCxnSpPr>
              <a:cxnSpLocks noChangeShapeType="1"/>
              <a:stCxn id="24583" idx="5"/>
              <a:endCxn id="24583" idx="6"/>
            </p:cNvCxnSpPr>
            <p:nvPr/>
          </p:nvCxnSpPr>
          <p:spPr bwMode="auto">
            <a:xfrm rot="5400000" flipH="1" flipV="1">
              <a:off x="6430020" y="3625443"/>
              <a:ext cx="416459" cy="287099"/>
            </a:xfrm>
            <a:prstGeom prst="curvedConnector4">
              <a:avLst>
                <a:gd name="adj1" fmla="val -96313"/>
                <a:gd name="adj2" fmla="val 17962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4619" name="Text Box 46"/>
            <p:cNvSpPr txBox="1">
              <a:spLocks noChangeArrowheads="1"/>
            </p:cNvSpPr>
            <p:nvPr/>
          </p:nvSpPr>
          <p:spPr bwMode="auto">
            <a:xfrm>
              <a:off x="6999102" y="3852446"/>
              <a:ext cx="5446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c</a:t>
              </a:r>
            </a:p>
          </p:txBody>
        </p:sp>
        <p:sp>
          <p:nvSpPr>
            <p:cNvPr id="24620" name="Text Box 47"/>
            <p:cNvSpPr txBox="1">
              <a:spLocks noChangeArrowheads="1"/>
            </p:cNvSpPr>
            <p:nvPr/>
          </p:nvSpPr>
          <p:spPr bwMode="auto">
            <a:xfrm>
              <a:off x="7913502" y="5638800"/>
              <a:ext cx="5446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c</a:t>
              </a:r>
            </a:p>
          </p:txBody>
        </p:sp>
        <p:cxnSp>
          <p:nvCxnSpPr>
            <p:cNvPr id="53" name="Straight Arrow Connector 52"/>
            <p:cNvCxnSpPr>
              <a:stCxn id="24582" idx="0"/>
              <a:endCxn id="24580" idx="2"/>
            </p:cNvCxnSpPr>
            <p:nvPr/>
          </p:nvCxnSpPr>
          <p:spPr>
            <a:xfrm rot="5400000" flipH="1" flipV="1">
              <a:off x="2731037" y="2426107"/>
              <a:ext cx="287337" cy="54052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2"/>
            <p:cNvCxnSpPr>
              <a:stCxn id="24583" idx="0"/>
              <a:endCxn id="24581" idx="2"/>
            </p:cNvCxnSpPr>
            <p:nvPr/>
          </p:nvCxnSpPr>
          <p:spPr>
            <a:xfrm rot="5400000" flipH="1" flipV="1">
              <a:off x="5978226" y="2376059"/>
              <a:ext cx="419100" cy="77238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2"/>
            <p:cNvCxnSpPr>
              <a:stCxn id="24582" idx="6"/>
              <a:endCxn id="24583" idx="2"/>
            </p:cNvCxnSpPr>
            <p:nvPr/>
          </p:nvCxnSpPr>
          <p:spPr>
            <a:xfrm flipV="1">
              <a:off x="3584659" y="3560763"/>
              <a:ext cx="1236710" cy="309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52"/>
            <p:cNvCxnSpPr>
              <a:stCxn id="24582" idx="2"/>
              <a:endCxn id="24589" idx="1"/>
            </p:cNvCxnSpPr>
            <p:nvPr/>
          </p:nvCxnSpPr>
          <p:spPr>
            <a:xfrm rot="10800000" flipV="1">
              <a:off x="1382397" y="3591719"/>
              <a:ext cx="241831" cy="116337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52"/>
            <p:cNvCxnSpPr>
              <a:stCxn id="24582" idx="4"/>
              <a:endCxn id="24584" idx="2"/>
            </p:cNvCxnSpPr>
            <p:nvPr/>
          </p:nvCxnSpPr>
          <p:spPr>
            <a:xfrm rot="16200000" flipH="1">
              <a:off x="2779455" y="4168387"/>
              <a:ext cx="342901" cy="69292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52"/>
            <p:cNvCxnSpPr>
              <a:stCxn id="24584" idx="6"/>
              <a:endCxn id="24585" idx="2"/>
            </p:cNvCxnSpPr>
            <p:nvPr/>
          </p:nvCxnSpPr>
          <p:spPr>
            <a:xfrm>
              <a:off x="5257800" y="4686301"/>
              <a:ext cx="1087568" cy="31591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52"/>
            <p:cNvCxnSpPr>
              <a:stCxn id="24585" idx="3"/>
              <a:endCxn id="24588" idx="0"/>
            </p:cNvCxnSpPr>
            <p:nvPr/>
          </p:nvCxnSpPr>
          <p:spPr>
            <a:xfrm rot="5400000">
              <a:off x="6350714" y="5682485"/>
              <a:ext cx="550056" cy="134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 Box 27"/>
            <p:cNvSpPr txBox="1">
              <a:spLocks noChangeArrowheads="1"/>
            </p:cNvSpPr>
            <p:nvPr/>
          </p:nvSpPr>
          <p:spPr bwMode="auto">
            <a:xfrm>
              <a:off x="6324600" y="5452646"/>
              <a:ext cx="54469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C</a:t>
              </a:r>
            </a:p>
          </p:txBody>
        </p:sp>
        <p:cxnSp>
          <p:nvCxnSpPr>
            <p:cNvPr id="87" name="Straight Arrow Connector 52"/>
            <p:cNvCxnSpPr>
              <a:stCxn id="24584" idx="4"/>
            </p:cNvCxnSpPr>
            <p:nvPr/>
          </p:nvCxnSpPr>
          <p:spPr>
            <a:xfrm rot="5400000">
              <a:off x="4043794" y="5481209"/>
              <a:ext cx="457199" cy="103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52"/>
            <p:cNvCxnSpPr>
              <a:stCxn id="24584" idx="3"/>
              <a:endCxn id="24586" idx="0"/>
            </p:cNvCxnSpPr>
            <p:nvPr/>
          </p:nvCxnSpPr>
          <p:spPr>
            <a:xfrm rot="5400000">
              <a:off x="2829403" y="4807535"/>
              <a:ext cx="472187" cy="1037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8294" y="152400"/>
            <a:ext cx="6115844" cy="533400"/>
          </a:xfrm>
        </p:spPr>
        <p:txBody>
          <a:bodyPr>
            <a:normAutofit fontScale="90000"/>
          </a:bodyPr>
          <a:lstStyle/>
          <a:p>
            <a:r>
              <a:rPr lang="en-US" altLang="ko-KR" sz="2800" dirty="0" smtClean="0">
                <a:ea typeface="굴림" pitchFamily="50" charset="-127"/>
              </a:rPr>
              <a:t>Constructing LR Parsing Table </a:t>
            </a:r>
            <a:r>
              <a:rPr lang="en-US" altLang="ko-KR" sz="2800" smtClean="0">
                <a:ea typeface="굴림" pitchFamily="50" charset="-127"/>
              </a:rPr>
              <a:t/>
            </a:r>
            <a:br>
              <a:rPr lang="en-US" altLang="ko-KR" sz="2800" smtClean="0">
                <a:ea typeface="굴림" pitchFamily="50" charset="-127"/>
              </a:rPr>
            </a:br>
            <a:r>
              <a:rPr lang="en-US" altLang="ko-KR" sz="2800" smtClean="0">
                <a:ea typeface="굴림" pitchFamily="50" charset="-127"/>
              </a:rPr>
              <a:t>(4/4)</a:t>
            </a:r>
            <a:endParaRPr lang="en-US" altLang="ko-KR" sz="2800" dirty="0" smtClean="0">
              <a:ea typeface="굴림" pitchFamily="50" charset="-127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2743200" cy="4702175"/>
          </a:xfrm>
        </p:spPr>
        <p:txBody>
          <a:bodyPr>
            <a:normAutofit/>
          </a:bodyPr>
          <a:lstStyle/>
          <a:p>
            <a:r>
              <a:rPr lang="en-US" altLang="ko-KR" smtClean="0">
                <a:ea typeface="굴림" pitchFamily="50" charset="-127"/>
              </a:rPr>
              <a:t>Example</a:t>
            </a:r>
          </a:p>
          <a:p>
            <a:pPr>
              <a:buNone/>
            </a:pPr>
            <a:r>
              <a:rPr lang="en-US" altLang="ko-KR" smtClean="0">
                <a:ea typeface="굴림" pitchFamily="50" charset="-127"/>
              </a:rPr>
              <a:t>	S</a:t>
            </a:r>
            <a:r>
              <a:rPr lang="en-US" altLang="ko-KR" dirty="0" smtClean="0">
                <a:ea typeface="굴림" pitchFamily="50" charset="-127"/>
              </a:rPr>
              <a:t>' </a:t>
            </a:r>
            <a:r>
              <a:rPr lang="en-US" altLang="ko-KR" smtClean="0">
                <a:ea typeface="굴림" pitchFamily="50" charset="-127"/>
              </a:rPr>
              <a:t>→ S</a:t>
            </a:r>
          </a:p>
          <a:p>
            <a:pPr>
              <a:buNone/>
            </a:pPr>
            <a:r>
              <a:rPr lang="en-US" altLang="ko-KR" smtClean="0">
                <a:ea typeface="굴림" pitchFamily="50" charset="-127"/>
              </a:rPr>
              <a:t>	S → CC</a:t>
            </a:r>
          </a:p>
          <a:p>
            <a:pPr>
              <a:buNone/>
            </a:pPr>
            <a:r>
              <a:rPr lang="en-US" altLang="ko-KR" smtClean="0">
                <a:ea typeface="굴림" pitchFamily="50" charset="-127"/>
              </a:rPr>
              <a:t>	C </a:t>
            </a:r>
            <a:r>
              <a:rPr lang="en-US" altLang="ko-KR" dirty="0" smtClean="0">
                <a:ea typeface="굴림" pitchFamily="50" charset="-127"/>
              </a:rPr>
              <a:t>→ </a:t>
            </a:r>
            <a:r>
              <a:rPr lang="en-US" altLang="ko-KR" dirty="0" err="1" smtClean="0">
                <a:ea typeface="굴림" pitchFamily="50" charset="-127"/>
              </a:rPr>
              <a:t>cC</a:t>
            </a:r>
            <a:r>
              <a:rPr lang="en-US" altLang="ko-KR" dirty="0" smtClean="0">
                <a:ea typeface="굴림" pitchFamily="50" charset="-127"/>
              </a:rPr>
              <a:t> | d </a:t>
            </a:r>
          </a:p>
        </p:txBody>
      </p:sp>
      <p:graphicFrame>
        <p:nvGraphicFramePr>
          <p:cNvPr id="55345" name="Group 4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70759210"/>
              </p:ext>
            </p:extLst>
          </p:nvPr>
        </p:nvGraphicFramePr>
        <p:xfrm>
          <a:off x="4191001" y="1142996"/>
          <a:ext cx="4648200" cy="4495804"/>
        </p:xfrm>
        <a:graphic>
          <a:graphicData uri="http://schemas.openxmlformats.org/drawingml/2006/table">
            <a:tbl>
              <a:tblPr/>
              <a:tblGrid>
                <a:gridCol w="929641"/>
                <a:gridCol w="814395"/>
                <a:gridCol w="696590"/>
                <a:gridCol w="1044884"/>
                <a:gridCol w="581344"/>
                <a:gridCol w="581346"/>
              </a:tblGrid>
              <a:tr h="34894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State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신명조" charset="-127"/>
                        </a:rPr>
                        <a:t> 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Action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Goto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89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c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d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$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C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9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0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S3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S4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2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40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Accept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9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2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S6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S7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5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9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3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S3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S4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8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9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4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R3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R3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9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5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R1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9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6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S6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S7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9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9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7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R3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9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8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R2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R2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9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9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R2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711" name="Text Box 138"/>
          <p:cNvSpPr txBox="1">
            <a:spLocks noChangeArrowheads="1"/>
          </p:cNvSpPr>
          <p:nvPr/>
        </p:nvSpPr>
        <p:spPr bwMode="auto">
          <a:xfrm>
            <a:off x="5638800" y="5867400"/>
            <a:ext cx="2447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400" b="1" dirty="0">
                <a:latin typeface="Tahoma" pitchFamily="34" charset="0"/>
                <a:ea typeface="굴림" pitchFamily="50" charset="-127"/>
              </a:rPr>
              <a:t>&lt;LR(1) Parsing Table &gt;                 </a:t>
            </a:r>
          </a:p>
        </p:txBody>
      </p:sp>
      <p:sp>
        <p:nvSpPr>
          <p:cNvPr id="4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47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C486D1-6D97-44DA-9C41-629A63C1A45D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228600"/>
            <a:ext cx="5466928" cy="9144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620000" cy="464820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Consider a grammar below :</a:t>
            </a:r>
          </a:p>
          <a:p>
            <a:pPr marL="0" lv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S </a:t>
            </a:r>
            <a:r>
              <a:rPr lang="en-US" b="1" dirty="0">
                <a:sym typeface="Wingdings"/>
              </a:rPr>
              <a:t></a:t>
            </a:r>
            <a:r>
              <a:rPr lang="en-US" b="1" dirty="0"/>
              <a:t> ( L ) | a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	L </a:t>
            </a:r>
            <a:r>
              <a:rPr lang="en-US" b="1" dirty="0">
                <a:sym typeface="Wingdings"/>
              </a:rPr>
              <a:t></a:t>
            </a:r>
            <a:r>
              <a:rPr lang="en-US" b="1" dirty="0"/>
              <a:t> L , S | 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 :</a:t>
            </a:r>
            <a:endParaRPr lang="en-US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Construct an augmented </a:t>
            </a:r>
            <a:r>
              <a:rPr lang="en-US" dirty="0"/>
              <a:t>grammar, </a:t>
            </a:r>
            <a:r>
              <a:rPr lang="en-US" dirty="0" smtClean="0"/>
              <a:t>and kernel/non-kernel item set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Construct Transition diagram for </a:t>
            </a:r>
            <a:r>
              <a:rPr lang="en-US" smtClean="0"/>
              <a:t>GOTO operation</a:t>
            </a:r>
            <a:endParaRPr lang="en-US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 smtClean="0"/>
              <a:t>Construct  an SLR table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26062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3124200" y="228600"/>
            <a:ext cx="5847928" cy="685800"/>
          </a:xfrm>
        </p:spPr>
        <p:txBody>
          <a:bodyPr/>
          <a:lstStyle/>
          <a:p>
            <a:r>
              <a:rPr lang="en-US" dirty="0" smtClean="0"/>
              <a:t>References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295400" y="1905000"/>
            <a:ext cx="7391400" cy="4221163"/>
          </a:xfrm>
        </p:spPr>
        <p:txBody>
          <a:bodyPr/>
          <a:lstStyle/>
          <a:p>
            <a:pPr algn="just"/>
            <a:r>
              <a:rPr lang="en-AU" dirty="0" err="1" smtClean="0"/>
              <a:t>Aho</a:t>
            </a:r>
            <a:r>
              <a:rPr lang="en-AU" dirty="0" smtClean="0"/>
              <a:t>, A.V., Ravi, S., &amp; Ullman, J.D. (2007). </a:t>
            </a:r>
            <a:r>
              <a:rPr lang="en-AU" b="1" i="1" dirty="0" smtClean="0"/>
              <a:t>Compiler : Principle, techniques and tools</a:t>
            </a:r>
            <a:r>
              <a:rPr lang="en-AU" dirty="0" smtClean="0"/>
              <a:t>. 2nd. Addison-Wesley. New York. ISBN : 0321491696, Chapter 4.5 – 4.9 (page 233-295)</a:t>
            </a:r>
          </a:p>
          <a:p>
            <a:pPr algn="just"/>
            <a:r>
              <a:rPr lang="en-AU" u="sng" dirty="0" smtClean="0">
                <a:hlinkClick r:id="rId2"/>
              </a:rPr>
              <a:t>http://dragonbook.stanford.edu/lecture-notes/Stanford-CS143/08-Bottom-Up-Parsing.pdf</a:t>
            </a:r>
            <a:endParaRPr lang="en-AU" u="sng" dirty="0" smtClean="0"/>
          </a:p>
          <a:p>
            <a:pPr algn="just"/>
            <a:r>
              <a:rPr lang="en-AU" dirty="0" smtClean="0">
                <a:hlinkClick r:id="rId3"/>
              </a:rPr>
              <a:t>http://www.cs.tau.ac.il/~msagiv/courses/wcc05/parsing1.ppt</a:t>
            </a:r>
            <a:endParaRPr lang="en-AU" dirty="0" smtClean="0"/>
          </a:p>
          <a:p>
            <a:pPr algn="just">
              <a:buFontTx/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174207-59EF-4AF6-AB4A-72B70DCBF322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609600"/>
            <a:ext cx="5867400" cy="762000"/>
          </a:xfrm>
        </p:spPr>
        <p:txBody>
          <a:bodyPr/>
          <a:lstStyle/>
          <a:p>
            <a:r>
              <a:rPr lang="en-US" sz="2800" dirty="0" smtClean="0"/>
              <a:t>Content Outline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28801"/>
            <a:ext cx="7543800" cy="4648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600" dirty="0" smtClean="0"/>
              <a:t>The types of bottom-up parsing and </a:t>
            </a:r>
            <a:r>
              <a:rPr lang="en-US" altLang="ko-KR" sz="2600" dirty="0" smtClean="0">
                <a:ea typeface="굴림" pitchFamily="50" charset="-127"/>
              </a:rPr>
              <a:t>Introduction </a:t>
            </a:r>
            <a:r>
              <a:rPr lang="en-US" altLang="ko-KR" sz="2600" dirty="0">
                <a:ea typeface="굴림" pitchFamily="50" charset="-127"/>
              </a:rPr>
              <a:t>of Bottom-Up Parsing</a:t>
            </a:r>
          </a:p>
          <a:p>
            <a:pPr algn="just"/>
            <a:r>
              <a:rPr lang="en-US" sz="2600" dirty="0" smtClean="0"/>
              <a:t>Shift reduce parsing - </a:t>
            </a:r>
            <a:r>
              <a:rPr lang="en-US" altLang="ko-KR" sz="2600" dirty="0" smtClean="0">
                <a:ea typeface="굴림" pitchFamily="50" charset="-127"/>
              </a:rPr>
              <a:t>Handles </a:t>
            </a:r>
            <a:r>
              <a:rPr lang="en-US" altLang="ko-KR" sz="2600" dirty="0">
                <a:ea typeface="굴림" pitchFamily="50" charset="-127"/>
              </a:rPr>
              <a:t>of String</a:t>
            </a:r>
          </a:p>
          <a:p>
            <a:pPr algn="just"/>
            <a:r>
              <a:rPr lang="en-US" altLang="ko-KR" sz="2600" dirty="0" smtClean="0">
                <a:ea typeface="굴림" pitchFamily="50" charset="-127"/>
              </a:rPr>
              <a:t>Stack </a:t>
            </a:r>
            <a:r>
              <a:rPr lang="en-US" altLang="ko-KR" sz="2600" dirty="0">
                <a:ea typeface="굴림" pitchFamily="50" charset="-127"/>
              </a:rPr>
              <a:t>Implementation of Shift-Reduce </a:t>
            </a:r>
            <a:r>
              <a:rPr lang="en-US" altLang="ko-KR" sz="2600" dirty="0" smtClean="0">
                <a:ea typeface="굴림" pitchFamily="50" charset="-127"/>
              </a:rPr>
              <a:t>Parsing</a:t>
            </a:r>
          </a:p>
          <a:p>
            <a:pPr algn="just"/>
            <a:r>
              <a:rPr lang="en-US" altLang="ko-KR" sz="2600" dirty="0">
                <a:ea typeface="굴림" pitchFamily="50" charset="-127"/>
              </a:rPr>
              <a:t>Conflict During Shift-Reduce Parsing</a:t>
            </a:r>
          </a:p>
          <a:p>
            <a:pPr algn="just"/>
            <a:r>
              <a:rPr lang="en-US" sz="2600" dirty="0" smtClean="0"/>
              <a:t>Operator precedence parsing</a:t>
            </a:r>
          </a:p>
          <a:p>
            <a:pPr algn="just"/>
            <a:r>
              <a:rPr lang="en-US" sz="2600" dirty="0" smtClean="0"/>
              <a:t>LR-parsing</a:t>
            </a:r>
          </a:p>
          <a:p>
            <a:pPr lvl="1" algn="just"/>
            <a:r>
              <a:rPr lang="en-US" sz="2600" dirty="0" smtClean="0"/>
              <a:t>LR parsing algorithm</a:t>
            </a:r>
          </a:p>
          <a:p>
            <a:pPr lvl="1" algn="just"/>
            <a:r>
              <a:rPr lang="en-US" altLang="ko-KR" sz="2600" dirty="0">
                <a:ea typeface="굴림" pitchFamily="50" charset="-127"/>
              </a:rPr>
              <a:t>Constructing SLR (Simple LR) Parser</a:t>
            </a:r>
          </a:p>
          <a:p>
            <a:pPr lvl="1" algn="just"/>
            <a:r>
              <a:rPr lang="en-US" sz="2600" dirty="0" smtClean="0"/>
              <a:t>Construction of LR parsing table</a:t>
            </a:r>
          </a:p>
          <a:p>
            <a:pPr lvl="1" algn="just"/>
            <a:r>
              <a:rPr lang="en-US" altLang="ko-KR" sz="2600" dirty="0">
                <a:ea typeface="굴림" pitchFamily="50" charset="-127"/>
              </a:rPr>
              <a:t>LALR Parsing Table</a:t>
            </a:r>
          </a:p>
          <a:p>
            <a:pPr lvl="1" algn="just"/>
            <a:r>
              <a:rPr lang="en-US" sz="2600" dirty="0" smtClean="0"/>
              <a:t>SLR parsing table construction</a:t>
            </a:r>
          </a:p>
          <a:p>
            <a:pPr algn="just"/>
            <a:r>
              <a:rPr lang="en-US" altLang="ko-KR" sz="2600" dirty="0" smtClean="0">
                <a:ea typeface="굴림" pitchFamily="50" charset="-127"/>
              </a:rPr>
              <a:t>Using </a:t>
            </a:r>
            <a:r>
              <a:rPr lang="en-US" altLang="ko-KR" sz="2600" dirty="0">
                <a:ea typeface="굴림" pitchFamily="50" charset="-127"/>
              </a:rPr>
              <a:t>Ambiguous Grammars</a:t>
            </a:r>
          </a:p>
          <a:p>
            <a:endParaRPr lang="en-US" sz="2400" dirty="0" smtClean="0"/>
          </a:p>
          <a:p>
            <a:endParaRPr lang="en-AU" sz="2400" dirty="0" smtClean="0">
              <a:cs typeface="Arial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663C5E-CE31-4F0B-AFCC-1909AC785301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228600"/>
            <a:ext cx="5847928" cy="685800"/>
          </a:xfrm>
        </p:spPr>
        <p:txBody>
          <a:bodyPr/>
          <a:lstStyle/>
          <a:p>
            <a:r>
              <a:rPr lang="en-US" altLang="ko-KR" sz="2800" dirty="0" smtClean="0">
                <a:ea typeface="굴림" pitchFamily="50" charset="-127"/>
              </a:rPr>
              <a:t>Introduction of Bottom-Up Parser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05000"/>
            <a:ext cx="7315200" cy="4191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altLang="ko-KR" sz="2200" dirty="0" smtClean="0">
                <a:ea typeface="굴림" pitchFamily="50" charset="-127"/>
              </a:rPr>
              <a:t>Bottom-Up Parser</a:t>
            </a:r>
          </a:p>
          <a:p>
            <a:pPr algn="just">
              <a:lnSpc>
                <a:spcPct val="90000"/>
              </a:lnSpc>
            </a:pPr>
            <a:r>
              <a:rPr lang="en-US" altLang="ko-KR" sz="2200" dirty="0" smtClean="0">
                <a:ea typeface="굴림" pitchFamily="50" charset="-127"/>
              </a:rPr>
              <a:t>Also called shift-reduce </a:t>
            </a:r>
            <a:r>
              <a:rPr lang="en-US" altLang="ko-KR" sz="2200" smtClean="0">
                <a:ea typeface="굴림" pitchFamily="50" charset="-127"/>
              </a:rPr>
              <a:t>parser </a:t>
            </a:r>
          </a:p>
          <a:p>
            <a:pPr algn="just">
              <a:lnSpc>
                <a:spcPct val="90000"/>
              </a:lnSpc>
              <a:buNone/>
            </a:pPr>
            <a:endParaRPr lang="en-US" altLang="ko-KR" sz="2200" dirty="0" smtClean="0">
              <a:ea typeface="굴림" pitchFamily="50" charset="-127"/>
            </a:endParaRPr>
          </a:p>
          <a:p>
            <a:pPr algn="just">
              <a:lnSpc>
                <a:spcPct val="90000"/>
              </a:lnSpc>
            </a:pPr>
            <a:r>
              <a:rPr lang="en-US" altLang="ko-KR" sz="2200" dirty="0" smtClean="0">
                <a:ea typeface="굴림" pitchFamily="50" charset="-127"/>
              </a:rPr>
              <a:t>Construct a parse tree for an input string beginning at the leaves and working up toward the root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2200" dirty="0" smtClean="0">
                <a:ea typeface="굴림" pitchFamily="50" charset="-127"/>
              </a:rPr>
              <a:t>Reducing a string w to the start </a:t>
            </a:r>
            <a:r>
              <a:rPr lang="en-US" altLang="ko-KR" sz="2200" smtClean="0">
                <a:ea typeface="굴림" pitchFamily="50" charset="-127"/>
              </a:rPr>
              <a:t>symbol S</a:t>
            </a:r>
          </a:p>
          <a:p>
            <a:pPr lvl="1" algn="just">
              <a:lnSpc>
                <a:spcPct val="90000"/>
              </a:lnSpc>
              <a:buNone/>
            </a:pPr>
            <a:endParaRPr lang="en-US" altLang="ko-KR" sz="2200" dirty="0" smtClean="0">
              <a:ea typeface="굴림" pitchFamily="50" charset="-127"/>
            </a:endParaRPr>
          </a:p>
          <a:p>
            <a:pPr algn="just">
              <a:lnSpc>
                <a:spcPct val="90000"/>
              </a:lnSpc>
            </a:pPr>
            <a:r>
              <a:rPr lang="en-US" altLang="ko-KR" sz="2200" dirty="0" smtClean="0">
                <a:ea typeface="굴림" pitchFamily="50" charset="-127"/>
              </a:rPr>
              <a:t>At each reduction step, a particular substring RHS of production is replaced with by the symbol on </a:t>
            </a:r>
            <a:r>
              <a:rPr lang="en-US" altLang="ko-KR" sz="2200" smtClean="0">
                <a:ea typeface="굴림" pitchFamily="50" charset="-127"/>
              </a:rPr>
              <a:t>LHS </a:t>
            </a:r>
            <a:endParaRPr lang="en-US" altLang="ko-KR" sz="2200" dirty="0" smtClean="0">
              <a:ea typeface="굴림" pitchFamily="50" charset="-127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6EAF72-515A-4FB9-84EC-DAC979BB7E67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228600"/>
            <a:ext cx="5847928" cy="685800"/>
          </a:xfrm>
        </p:spPr>
        <p:txBody>
          <a:bodyPr/>
          <a:lstStyle/>
          <a:p>
            <a:r>
              <a:rPr lang="en-US" altLang="ko-KR" sz="2800" dirty="0" smtClean="0">
                <a:ea typeface="굴림" pitchFamily="50" charset="-127"/>
              </a:rPr>
              <a:t>Introduction of Bottom-Up Parser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828800"/>
            <a:ext cx="7086600" cy="381000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altLang="ko-KR" sz="2200" smtClean="0">
                <a:ea typeface="굴림" pitchFamily="50" charset="-127"/>
              </a:rPr>
              <a:t>e.g.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ko-KR" sz="2200" smtClean="0">
                <a:ea typeface="굴림" pitchFamily="50" charset="-127"/>
              </a:rPr>
              <a:t>	S </a:t>
            </a:r>
            <a:r>
              <a:rPr lang="en-US" altLang="ko-KR" sz="2200" dirty="0" smtClean="0">
                <a:ea typeface="굴림" pitchFamily="50" charset="-127"/>
              </a:rPr>
              <a:t>→ </a:t>
            </a:r>
            <a:r>
              <a:rPr lang="en-US" altLang="ko-KR" sz="2200" err="1" smtClean="0">
                <a:ea typeface="굴림" pitchFamily="50" charset="-127"/>
              </a:rPr>
              <a:t>aABe</a:t>
            </a:r>
            <a:r>
              <a:rPr lang="en-US" altLang="ko-KR" sz="2200" smtClean="0">
                <a:ea typeface="굴림" pitchFamily="50" charset="-127"/>
              </a:rPr>
              <a:t> 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ko-KR" sz="2200" smtClean="0">
                <a:ea typeface="굴림" pitchFamily="50" charset="-127"/>
              </a:rPr>
              <a:t>	A </a:t>
            </a:r>
            <a:r>
              <a:rPr lang="en-US" altLang="ko-KR" sz="2200" dirty="0" smtClean="0">
                <a:ea typeface="굴림" pitchFamily="50" charset="-127"/>
              </a:rPr>
              <a:t>→ </a:t>
            </a:r>
            <a:r>
              <a:rPr lang="en-US" altLang="ko-KR" sz="2200" dirty="0" err="1" smtClean="0">
                <a:ea typeface="굴림" pitchFamily="50" charset="-127"/>
              </a:rPr>
              <a:t>Abc</a:t>
            </a:r>
            <a:r>
              <a:rPr lang="en-US" altLang="ko-KR" sz="2200" dirty="0" smtClean="0">
                <a:ea typeface="굴림" pitchFamily="50" charset="-127"/>
              </a:rPr>
              <a:t> | </a:t>
            </a:r>
            <a:r>
              <a:rPr lang="en-US" altLang="ko-KR" sz="2200" smtClean="0">
                <a:ea typeface="굴림" pitchFamily="50" charset="-127"/>
              </a:rPr>
              <a:t>b 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ko-KR" sz="2200" smtClean="0">
                <a:ea typeface="굴림" pitchFamily="50" charset="-127"/>
              </a:rPr>
              <a:t>	B </a:t>
            </a:r>
            <a:r>
              <a:rPr lang="en-US" altLang="ko-KR" sz="2200" dirty="0" smtClean="0">
                <a:ea typeface="굴림" pitchFamily="50" charset="-127"/>
              </a:rPr>
              <a:t>→ d </a:t>
            </a:r>
          </a:p>
          <a:p>
            <a:pPr lvl="1" algn="just">
              <a:lnSpc>
                <a:spcPct val="90000"/>
              </a:lnSpc>
              <a:buNone/>
            </a:pPr>
            <a:endParaRPr lang="en-US" altLang="ko-KR" sz="2200" smtClean="0">
              <a:ea typeface="굴림" pitchFamily="50" charset="-127"/>
            </a:endParaRPr>
          </a:p>
          <a:p>
            <a:pPr lvl="1" algn="just">
              <a:lnSpc>
                <a:spcPct val="90000"/>
              </a:lnSpc>
            </a:pPr>
            <a:r>
              <a:rPr lang="en-US" altLang="ko-KR" sz="2200" smtClean="0">
                <a:ea typeface="굴림" pitchFamily="50" charset="-127"/>
              </a:rPr>
              <a:t>process </a:t>
            </a:r>
            <a:r>
              <a:rPr lang="en-US" altLang="ko-KR" sz="2200" dirty="0" smtClean="0">
                <a:ea typeface="굴림" pitchFamily="50" charset="-127"/>
              </a:rPr>
              <a:t>w = </a:t>
            </a:r>
            <a:r>
              <a:rPr lang="en-US" altLang="ko-KR" sz="2200" dirty="0" err="1" smtClean="0">
                <a:ea typeface="굴림" pitchFamily="50" charset="-127"/>
              </a:rPr>
              <a:t>abbcde</a:t>
            </a:r>
            <a:r>
              <a:rPr lang="en-US" altLang="ko-KR" sz="2200" dirty="0" smtClean="0">
                <a:ea typeface="굴림" pitchFamily="50" charset="-127"/>
              </a:rPr>
              <a:t> </a:t>
            </a:r>
          </a:p>
          <a:p>
            <a:pPr lvl="2" algn="just">
              <a:lnSpc>
                <a:spcPct val="90000"/>
              </a:lnSpc>
            </a:pPr>
            <a:r>
              <a:rPr lang="en-US" altLang="ko-KR" sz="2200" dirty="0" smtClean="0">
                <a:ea typeface="굴림" pitchFamily="50" charset="-127"/>
              </a:rPr>
              <a:t>Then </a:t>
            </a:r>
            <a:r>
              <a:rPr lang="en-US" altLang="ko-KR" sz="2200" dirty="0" err="1" smtClean="0">
                <a:ea typeface="굴림" pitchFamily="50" charset="-127"/>
              </a:rPr>
              <a:t>abbcde</a:t>
            </a:r>
            <a:r>
              <a:rPr lang="en-US" altLang="ko-KR" sz="2200" dirty="0" smtClean="0">
                <a:ea typeface="굴림" pitchFamily="50" charset="-127"/>
              </a:rPr>
              <a:t> → </a:t>
            </a:r>
            <a:r>
              <a:rPr lang="en-US" altLang="ko-KR" sz="2200" dirty="0" err="1" smtClean="0">
                <a:ea typeface="굴림" pitchFamily="50" charset="-127"/>
              </a:rPr>
              <a:t>aAbcde</a:t>
            </a:r>
            <a:r>
              <a:rPr lang="en-US" altLang="ko-KR" sz="2200" dirty="0" smtClean="0">
                <a:ea typeface="굴림" pitchFamily="50" charset="-127"/>
              </a:rPr>
              <a:t> → </a:t>
            </a:r>
            <a:r>
              <a:rPr lang="en-US" altLang="ko-KR" sz="2200" dirty="0" err="1" smtClean="0">
                <a:ea typeface="굴림" pitchFamily="50" charset="-127"/>
              </a:rPr>
              <a:t>aAde</a:t>
            </a:r>
            <a:r>
              <a:rPr lang="en-US" altLang="ko-KR" sz="2200" dirty="0" smtClean="0">
                <a:ea typeface="굴림" pitchFamily="50" charset="-127"/>
              </a:rPr>
              <a:t> → </a:t>
            </a:r>
            <a:r>
              <a:rPr lang="en-US" altLang="ko-KR" sz="2200" dirty="0" err="1" smtClean="0">
                <a:ea typeface="굴림" pitchFamily="50" charset="-127"/>
              </a:rPr>
              <a:t>aABe</a:t>
            </a:r>
            <a:r>
              <a:rPr lang="en-US" altLang="ko-KR" sz="2200" dirty="0" smtClean="0">
                <a:ea typeface="굴림" pitchFamily="50" charset="-127"/>
              </a:rPr>
              <a:t> → S (reduction steps) </a:t>
            </a:r>
          </a:p>
          <a:p>
            <a:pPr lvl="2" algn="just">
              <a:lnSpc>
                <a:spcPct val="90000"/>
              </a:lnSpc>
            </a:pPr>
            <a:r>
              <a:rPr lang="en-US" altLang="ko-KR" sz="2200" dirty="0" smtClean="0">
                <a:ea typeface="굴림" pitchFamily="50" charset="-127"/>
              </a:rPr>
              <a:t>S → </a:t>
            </a:r>
            <a:r>
              <a:rPr lang="en-US" altLang="ko-KR" sz="2200" dirty="0" err="1" smtClean="0">
                <a:ea typeface="굴림" pitchFamily="50" charset="-127"/>
              </a:rPr>
              <a:t>aABe</a:t>
            </a:r>
            <a:r>
              <a:rPr lang="en-US" altLang="ko-KR" sz="2200" dirty="0" smtClean="0">
                <a:ea typeface="굴림" pitchFamily="50" charset="-127"/>
              </a:rPr>
              <a:t> → </a:t>
            </a:r>
            <a:r>
              <a:rPr lang="en-US" altLang="ko-KR" sz="2200" dirty="0" err="1" smtClean="0">
                <a:ea typeface="굴림" pitchFamily="50" charset="-127"/>
              </a:rPr>
              <a:t>aAde</a:t>
            </a:r>
            <a:r>
              <a:rPr lang="en-US" altLang="ko-KR" sz="2200" dirty="0" smtClean="0">
                <a:ea typeface="굴림" pitchFamily="50" charset="-127"/>
              </a:rPr>
              <a:t> → </a:t>
            </a:r>
            <a:r>
              <a:rPr lang="en-US" altLang="ko-KR" sz="2200" dirty="0" err="1" smtClean="0">
                <a:ea typeface="굴림" pitchFamily="50" charset="-127"/>
              </a:rPr>
              <a:t>aAbcde</a:t>
            </a:r>
            <a:r>
              <a:rPr lang="en-US" altLang="ko-KR" sz="2200" dirty="0" smtClean="0">
                <a:ea typeface="굴림" pitchFamily="50" charset="-127"/>
              </a:rPr>
              <a:t> → </a:t>
            </a:r>
            <a:r>
              <a:rPr lang="en-US" altLang="ko-KR" sz="2200" dirty="0" err="1" smtClean="0">
                <a:ea typeface="굴림" pitchFamily="50" charset="-127"/>
              </a:rPr>
              <a:t>abbcde</a:t>
            </a:r>
            <a:r>
              <a:rPr lang="en-US" altLang="ko-KR" sz="2200" dirty="0" smtClean="0">
                <a:ea typeface="굴림" pitchFamily="50" charset="-127"/>
              </a:rPr>
              <a:t> (rightmost derivation)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6EAF72-515A-4FB9-84EC-DAC979BB7E67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733800" y="152400"/>
            <a:ext cx="5162128" cy="7620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Handles of String (1/2)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848600" cy="49530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ko-KR" sz="2800" dirty="0" smtClean="0">
                <a:ea typeface="굴림" pitchFamily="50" charset="-127"/>
              </a:rPr>
              <a:t>Handles of a string 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2200" dirty="0" smtClean="0">
                <a:ea typeface="굴림" pitchFamily="50" charset="-127"/>
              </a:rPr>
              <a:t>A substring that matches the right side of a production and whose reduction to the non-terminal on LHS presents one step along the reverse of a right derivation 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2200" dirty="0" smtClean="0">
                <a:ea typeface="굴림" pitchFamily="50" charset="-127"/>
              </a:rPr>
              <a:t>Formally, handle of a right sentential form γ is a production A → β and a position of γ where the string β may be found and replaced by A to produce the previous right sentential form in a rightmost derivation of γ 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2200" dirty="0" smtClean="0">
                <a:ea typeface="굴림" pitchFamily="50" charset="-127"/>
              </a:rPr>
              <a:t>e.g. From the above example </a:t>
            </a:r>
            <a:r>
              <a:rPr lang="en-US" altLang="ko-KR" sz="2200" dirty="0" err="1" smtClean="0">
                <a:ea typeface="굴림" pitchFamily="50" charset="-127"/>
              </a:rPr>
              <a:t>abbcde</a:t>
            </a:r>
            <a:r>
              <a:rPr lang="en-US" altLang="ko-KR" sz="2200" dirty="0" smtClean="0">
                <a:ea typeface="굴림" pitchFamily="50" charset="-127"/>
              </a:rPr>
              <a:t> is a right sentential form whose handle is A → b and </a:t>
            </a:r>
            <a:r>
              <a:rPr lang="en-US" altLang="ko-KR" sz="2200" dirty="0" err="1" smtClean="0">
                <a:ea typeface="굴림" pitchFamily="50" charset="-127"/>
              </a:rPr>
              <a:t>aAbcde</a:t>
            </a:r>
            <a:r>
              <a:rPr lang="en-US" altLang="ko-KR" sz="2200" dirty="0" smtClean="0">
                <a:ea typeface="굴림" pitchFamily="50" charset="-127"/>
              </a:rPr>
              <a:t> has a handle A → </a:t>
            </a:r>
            <a:r>
              <a:rPr lang="en-US" altLang="ko-KR" sz="2200" dirty="0" err="1" smtClean="0">
                <a:ea typeface="굴림" pitchFamily="50" charset="-127"/>
              </a:rPr>
              <a:t>Abc</a:t>
            </a:r>
            <a:r>
              <a:rPr lang="en-US" altLang="ko-KR" sz="2200" dirty="0" smtClean="0">
                <a:ea typeface="굴림" pitchFamily="50" charset="-127"/>
              </a:rPr>
              <a:t> and so on.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2200" dirty="0" smtClean="0">
                <a:ea typeface="굴림" pitchFamily="50" charset="-127"/>
              </a:rPr>
              <a:t>If a grammar is unambiguous, there exist only one handle for every right sentential form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A86144-6BC2-46A0-9F74-2F94819A29BE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152400"/>
            <a:ext cx="5619328" cy="8382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Handles of String (2/2)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47244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200" dirty="0" smtClean="0">
                <a:ea typeface="굴림" pitchFamily="50" charset="-127"/>
              </a:rPr>
              <a:t>Ambiguous Grammar Case </a:t>
            </a:r>
          </a:p>
          <a:p>
            <a:pPr lvl="1" algn="just"/>
            <a:r>
              <a:rPr lang="en-US" altLang="ko-KR" sz="2200" dirty="0" smtClean="0">
                <a:ea typeface="굴림" pitchFamily="50" charset="-127"/>
              </a:rPr>
              <a:t>Example 1)</a:t>
            </a:r>
          </a:p>
          <a:p>
            <a:pPr lvl="1" algn="just">
              <a:buFontTx/>
              <a:buNone/>
            </a:pPr>
            <a:r>
              <a:rPr lang="en-US" altLang="ko-KR" sz="2200" dirty="0" smtClean="0">
                <a:ea typeface="굴림" pitchFamily="50" charset="-127"/>
              </a:rPr>
              <a:t>	E → E + E </a:t>
            </a:r>
          </a:p>
          <a:p>
            <a:pPr lvl="1" algn="just">
              <a:buFontTx/>
              <a:buNone/>
            </a:pPr>
            <a:r>
              <a:rPr lang="en-US" altLang="ko-KR" sz="2200" dirty="0" smtClean="0">
                <a:ea typeface="굴림" pitchFamily="50" charset="-127"/>
              </a:rPr>
              <a:t>	E → E * E </a:t>
            </a:r>
          </a:p>
          <a:p>
            <a:pPr lvl="1" algn="just">
              <a:buFontTx/>
              <a:buNone/>
            </a:pPr>
            <a:r>
              <a:rPr lang="en-US" altLang="ko-KR" sz="2200" dirty="0" smtClean="0">
                <a:ea typeface="굴림" pitchFamily="50" charset="-127"/>
              </a:rPr>
              <a:t>	E → (E) </a:t>
            </a:r>
          </a:p>
          <a:p>
            <a:pPr lvl="1" algn="just">
              <a:buFontTx/>
              <a:buNone/>
            </a:pPr>
            <a:r>
              <a:rPr lang="en-US" altLang="ko-KR" sz="2200" dirty="0" smtClean="0">
                <a:ea typeface="굴림" pitchFamily="50" charset="-127"/>
              </a:rPr>
              <a:t>	E → id </a:t>
            </a:r>
          </a:p>
          <a:p>
            <a:pPr lvl="1" algn="just"/>
            <a:r>
              <a:rPr lang="en-US" altLang="ko-KR" sz="2200" dirty="0" smtClean="0">
                <a:ea typeface="굴림" pitchFamily="50" charset="-127"/>
              </a:rPr>
              <a:t>Example 1 has two different rightmost derivations of the same string id + id * id</a:t>
            </a:r>
          </a:p>
          <a:p>
            <a:pPr lvl="2" algn="just"/>
            <a:r>
              <a:rPr lang="en-US" altLang="ko-KR" sz="2200" dirty="0" smtClean="0">
                <a:ea typeface="굴림" pitchFamily="50" charset="-127"/>
              </a:rPr>
              <a:t>implies that some of the right sentential form has more than one handle</a:t>
            </a:r>
          </a:p>
          <a:p>
            <a:pPr lvl="2" algn="just"/>
            <a:r>
              <a:rPr lang="en-US" altLang="ko-KR" sz="2200" dirty="0" err="1" smtClean="0">
                <a:ea typeface="굴림" pitchFamily="50" charset="-127"/>
              </a:rPr>
              <a:t>e.g</a:t>
            </a:r>
            <a:r>
              <a:rPr lang="en-US" altLang="ko-KR" sz="2200" dirty="0" smtClean="0">
                <a:ea typeface="굴림" pitchFamily="50" charset="-127"/>
              </a:rPr>
              <a:t> E → id and E → E + E are handles from E + E * id </a:t>
            </a:r>
          </a:p>
          <a:p>
            <a:pPr algn="just"/>
            <a:endParaRPr lang="en-US" altLang="ko-KR" sz="2800" dirty="0" smtClean="0">
              <a:ea typeface="굴림" pitchFamily="50" charset="-127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C386A4-CC94-4CB2-A2E5-B266D7D1C44B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5924128" cy="838200"/>
          </a:xfrm>
        </p:spPr>
        <p:txBody>
          <a:bodyPr>
            <a:normAutofit fontScale="90000"/>
          </a:bodyPr>
          <a:lstStyle/>
          <a:p>
            <a:r>
              <a:rPr lang="en-US" altLang="ko-KR" sz="2800" smtClean="0">
                <a:ea typeface="굴림" pitchFamily="50" charset="-127"/>
              </a:rPr>
              <a:t>Stack Implementation of Shift-Reduce Parsing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76400"/>
            <a:ext cx="7315200" cy="42672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ko-KR" sz="2800" dirty="0" smtClean="0">
                <a:ea typeface="굴림" pitchFamily="50" charset="-127"/>
              </a:rPr>
              <a:t>Shift 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2400" dirty="0" smtClean="0">
                <a:ea typeface="굴림" pitchFamily="50" charset="-127"/>
              </a:rPr>
              <a:t>Next input symbol is shifted onto the top of the stack </a:t>
            </a:r>
          </a:p>
          <a:p>
            <a:pPr algn="just">
              <a:lnSpc>
                <a:spcPct val="90000"/>
              </a:lnSpc>
            </a:pPr>
            <a:r>
              <a:rPr lang="en-US" altLang="ko-KR" sz="2800" dirty="0" smtClean="0">
                <a:ea typeface="굴림" pitchFamily="50" charset="-127"/>
              </a:rPr>
              <a:t>Reduce 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2400" dirty="0" smtClean="0">
                <a:ea typeface="굴림" pitchFamily="50" charset="-127"/>
              </a:rPr>
              <a:t>A handle on the stack is replaced by the corresponding non-terminal (A handle always appears on the top of the stack) </a:t>
            </a:r>
          </a:p>
          <a:p>
            <a:pPr algn="just">
              <a:lnSpc>
                <a:spcPct val="90000"/>
              </a:lnSpc>
            </a:pPr>
            <a:r>
              <a:rPr lang="en-US" altLang="ko-KR" sz="2800" dirty="0" smtClean="0">
                <a:ea typeface="굴림" pitchFamily="50" charset="-127"/>
              </a:rPr>
              <a:t>Accept 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2400" dirty="0" smtClean="0">
                <a:ea typeface="굴림" pitchFamily="50" charset="-127"/>
              </a:rPr>
              <a:t>Announce the successful completion </a:t>
            </a:r>
          </a:p>
        </p:txBody>
      </p:sp>
      <p:sp>
        <p:nvSpPr>
          <p:cNvPr id="103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7857A3-3675-4802-8723-2C3D33813476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5924128" cy="838200"/>
          </a:xfrm>
        </p:spPr>
        <p:txBody>
          <a:bodyPr>
            <a:normAutofit fontScale="90000"/>
          </a:bodyPr>
          <a:lstStyle/>
          <a:p>
            <a:r>
              <a:rPr lang="en-US" altLang="ko-KR" sz="2800" smtClean="0">
                <a:ea typeface="굴림" pitchFamily="50" charset="-127"/>
              </a:rPr>
              <a:t>Stack Implementation of Shift-Reduce Parsing</a:t>
            </a:r>
          </a:p>
        </p:txBody>
      </p:sp>
      <p:graphicFrame>
        <p:nvGraphicFramePr>
          <p:cNvPr id="40964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34011901"/>
              </p:ext>
            </p:extLst>
          </p:nvPr>
        </p:nvGraphicFramePr>
        <p:xfrm>
          <a:off x="3276600" y="1036080"/>
          <a:ext cx="4419600" cy="5700763"/>
        </p:xfrm>
        <a:graphic>
          <a:graphicData uri="http://schemas.openxmlformats.org/drawingml/2006/table">
            <a:tbl>
              <a:tblPr/>
              <a:tblGrid>
                <a:gridCol w="533400"/>
                <a:gridCol w="1219200"/>
                <a:gridCol w="1143000"/>
                <a:gridCol w="1524000"/>
              </a:tblGrid>
              <a:tr h="64013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Stack Content</a:t>
                      </a:r>
                      <a:endParaRPr kumimoji="0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Input</a:t>
                      </a: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Action</a:t>
                      </a:r>
                      <a:endParaRPr kumimoji="0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714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id + id * id 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shift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714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2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id 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+ id * id 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reduce by E → id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569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3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E 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+ id * id 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shift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569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4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+ E 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id * id 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shift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714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5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id + E 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*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id 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reduce by E → id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569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6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E + E 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*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id 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shift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569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7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*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E + E 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id 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shift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714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8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id * E + E 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reduce by E → id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6023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9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E * E + E 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reduce by E → E*E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569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10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E + E 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reduce by E+E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569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11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E 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$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accept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103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7857A3-3675-4802-8723-2C3D33813476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396</TotalTime>
  <Words>1845</Words>
  <Application>Microsoft Office PowerPoint</Application>
  <PresentationFormat>On-screen Show (4:3)</PresentationFormat>
  <Paragraphs>710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Template PPT 2015</vt:lpstr>
      <vt:lpstr>Bottom Up Parsing Session  14-15-16</vt:lpstr>
      <vt:lpstr>Learning Outcomes</vt:lpstr>
      <vt:lpstr>Content Outline </vt:lpstr>
      <vt:lpstr>Introduction of Bottom-Up Parser</vt:lpstr>
      <vt:lpstr>Introduction of Bottom-Up Parser</vt:lpstr>
      <vt:lpstr>Handles of String (1/2)</vt:lpstr>
      <vt:lpstr>Handles of String (2/2)</vt:lpstr>
      <vt:lpstr>Stack Implementation of Shift-Reduce Parsing</vt:lpstr>
      <vt:lpstr>Stack Implementation of Shift-Reduce Parsing</vt:lpstr>
      <vt:lpstr>Conflict During Shift-Reduce Parsing</vt:lpstr>
      <vt:lpstr>LR(k) Parsers</vt:lpstr>
      <vt:lpstr>Constructing SLR (Simple LR) parser (1/9)</vt:lpstr>
      <vt:lpstr>Constructing SLR (Simple LR) parser (2/9)</vt:lpstr>
      <vt:lpstr>Constructing SLR (Simple LR) parser (3/9)</vt:lpstr>
      <vt:lpstr>Constructing SLR (Simple LR) parser (4/9)</vt:lpstr>
      <vt:lpstr>Constructing SLR (Simple LR) parser (5/9)</vt:lpstr>
      <vt:lpstr>Constructing SLR (Simple LR) parser (6/9)</vt:lpstr>
      <vt:lpstr>Constructing SLR (Simple LR) parser (7/9)</vt:lpstr>
      <vt:lpstr>Constructing SLR (Simple LR) parser (8/9)</vt:lpstr>
      <vt:lpstr>Constructing SLR (Simple LR) parser (9/9)</vt:lpstr>
      <vt:lpstr>Constructing SLR (Simple LR) parser</vt:lpstr>
      <vt:lpstr>Constructing SLR (Simple LR) parser</vt:lpstr>
      <vt:lpstr>Constructing LR Parsing Table  (1/4) </vt:lpstr>
      <vt:lpstr>Constructing LR Parsing Table (2/4)</vt:lpstr>
      <vt:lpstr>Constructing LR Parsing Table  (3/4)</vt:lpstr>
      <vt:lpstr>Constructing LR Parsing Table  (4/4)</vt:lpstr>
      <vt:lpstr>Exercise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User</cp:lastModifiedBy>
  <cp:revision>103</cp:revision>
  <dcterms:created xsi:type="dcterms:W3CDTF">2015-05-04T03:33:03Z</dcterms:created>
  <dcterms:modified xsi:type="dcterms:W3CDTF">2009-03-04T17:24:45Z</dcterms:modified>
</cp:coreProperties>
</file>