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12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1" r:id="rId16"/>
    <p:sldId id="302" r:id="rId17"/>
    <p:sldId id="304" r:id="rId18"/>
    <p:sldId id="305" r:id="rId19"/>
    <p:sldId id="307" r:id="rId20"/>
    <p:sldId id="308" r:id="rId21"/>
    <p:sldId id="309" r:id="rId22"/>
    <p:sldId id="313" r:id="rId23"/>
    <p:sldId id="311" r:id="rId2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312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1"/>
            <p14:sldId id="302"/>
            <p14:sldId id="304"/>
            <p14:sldId id="305"/>
            <p14:sldId id="307"/>
            <p14:sldId id="308"/>
            <p14:sldId id="309"/>
            <p14:sldId id="313"/>
            <p14:sldId id="311"/>
          </p14:sldIdLst>
        </p14:section>
        <p14:section name="COURSE CONTENT" id="{F4927CBE-FA17-46D1-BAAE-887D0AF2CCBF}">
          <p14:sldIdLst/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E212E-13FC-4488-A226-21CA1BD2390E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A5169-68C4-43C9-9E8D-B5BBEBC89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9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4C8C7-E994-46BD-B7DD-62C69B48234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C068A9-E046-4ABC-AD44-1408754E868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round/>
          </a:ln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4C8CE58-FFFB-4A98-930E-3730DFF3C27E}" type="slidenum">
              <a:rPr 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481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round/>
          </a:ln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1742417-E25A-4352-BA26-2C2AD7BF9A1E}" type="slidenum">
              <a:rPr 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round/>
          </a:ln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2B252F5-BE81-41A1-B42A-ABB391A38953}" type="slidenum">
              <a:rPr 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round/>
          </a:ln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7E0979A5-F2B5-48FE-9F84-C2B76E2CF48B}" type="slidenum">
              <a:rPr lang="en-US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US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789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CABF3-250F-4E8E-B7E1-A2E9756F4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F14C6-2959-462D-B74A-DBCBA8315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23/07/2018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23/07/2018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23/07/2018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ecs.wsu.edu/~ananth/CptS317/Lectures/IntroToAutomataTheory.pdf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76400" y="1676400"/>
            <a:ext cx="7543799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Open Sans"/>
              </a:rPr>
              <a:t>Course	</a:t>
            </a:r>
            <a:r>
              <a:rPr lang="en-US" sz="2000" dirty="0">
                <a:solidFill>
                  <a:schemeClr val="bg1"/>
                </a:solidFill>
                <a:latin typeface="Open Sans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Open Sans"/>
              </a:rPr>
              <a:t>: Comp6062 – Compilation Techniques</a:t>
            </a:r>
            <a:endParaRPr lang="en-US" sz="2000" dirty="0">
              <a:solidFill>
                <a:schemeClr val="bg1"/>
              </a:solidFill>
              <a:latin typeface="Open Sans"/>
            </a:endParaRP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000" dirty="0" smtClean="0">
                <a:solidFill>
                  <a:schemeClr val="bg1"/>
                </a:solidFill>
                <a:latin typeface="Open Sans"/>
              </a:rPr>
              <a:t>Effective Period	: </a:t>
            </a:r>
            <a:r>
              <a:rPr lang="en-US" sz="2000" smtClean="0">
                <a:solidFill>
                  <a:schemeClr val="bg1"/>
                </a:solidFill>
                <a:latin typeface="Open Sans"/>
              </a:rPr>
              <a:t>September 2018</a:t>
            </a:r>
            <a:endParaRPr lang="en-US" sz="20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r>
              <a:rPr lang="id-ID" sz="4200" smtClean="0"/>
              <a:t>Automata and language Theory</a:t>
            </a:r>
            <a:r>
              <a:rPr lang="id-ID" smtClean="0"/>
              <a:t> </a:t>
            </a:r>
            <a:r>
              <a:rPr lang="id-ID" smtClean="0"/>
              <a:t/>
            </a:r>
            <a:br>
              <a:rPr lang="id-ID" smtClean="0"/>
            </a:br>
            <a:r>
              <a:rPr lang="en-AU" dirty="0" smtClean="0">
                <a:solidFill>
                  <a:schemeClr val="bg1"/>
                </a:solidFill>
              </a:rPr>
              <a:t/>
            </a:r>
            <a:br>
              <a:rPr lang="en-AU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Session  02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 bwMode="auto">
          <a:xfrm>
            <a:off x="1371600" y="1612900"/>
            <a:ext cx="1519238" cy="65087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id-ID"/>
          </a:p>
        </p:txBody>
      </p:sp>
      <p:sp>
        <p:nvSpPr>
          <p:cNvPr id="14339" name="TextBox 42"/>
          <p:cNvSpPr txBox="1">
            <a:spLocks noChangeArrowheads="1"/>
          </p:cNvSpPr>
          <p:nvPr/>
        </p:nvSpPr>
        <p:spPr bwMode="auto">
          <a:xfrm>
            <a:off x="4114800" y="4419600"/>
            <a:ext cx="4775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b="1"/>
              <a:t>May write as Backus Naur Form (BNF)</a:t>
            </a:r>
          </a:p>
          <a:p>
            <a:r>
              <a:rPr lang="id-ID" b="1"/>
              <a:t>&lt;Sentence&gt; </a:t>
            </a:r>
            <a:r>
              <a:rPr lang="en-US" b="1" smtClean="0">
                <a:sym typeface="Wingdings" pitchFamily="2" charset="2"/>
              </a:rPr>
              <a:t></a:t>
            </a:r>
            <a:r>
              <a:rPr lang="id-ID" b="1" smtClean="0"/>
              <a:t>&lt;</a:t>
            </a:r>
            <a:r>
              <a:rPr lang="id-ID" b="1"/>
              <a:t>subject&gt; &lt;predicate&gt;</a:t>
            </a:r>
          </a:p>
          <a:p>
            <a:r>
              <a:rPr lang="id-ID" b="1"/>
              <a:t>&lt;subject&gt; </a:t>
            </a:r>
            <a:r>
              <a:rPr lang="en-US" b="1" smtClean="0">
                <a:sym typeface="Wingdings" pitchFamily="2" charset="2"/>
              </a:rPr>
              <a:t></a:t>
            </a:r>
            <a:r>
              <a:rPr lang="id-ID" b="1" smtClean="0"/>
              <a:t> &lt;</a:t>
            </a:r>
            <a:r>
              <a:rPr lang="id-ID" b="1"/>
              <a:t>adjective</a:t>
            </a:r>
            <a:r>
              <a:rPr lang="id-ID" b="1" smtClean="0"/>
              <a:t>&gt;</a:t>
            </a:r>
            <a:r>
              <a:rPr lang="en-US" b="1" smtClean="0"/>
              <a:t> </a:t>
            </a:r>
            <a:r>
              <a:rPr lang="id-ID" b="1" smtClean="0"/>
              <a:t>&lt;noun&gt; </a:t>
            </a:r>
            <a:endParaRPr lang="id-ID" b="1"/>
          </a:p>
          <a:p>
            <a:r>
              <a:rPr lang="id-ID" b="1"/>
              <a:t>&lt;noun&gt; </a:t>
            </a:r>
            <a:r>
              <a:rPr lang="en-US" b="1" smtClean="0">
                <a:sym typeface="Wingdings" pitchFamily="2" charset="2"/>
              </a:rPr>
              <a:t></a:t>
            </a:r>
            <a:r>
              <a:rPr lang="id-ID" b="1" smtClean="0"/>
              <a:t> </a:t>
            </a:r>
            <a:r>
              <a:rPr lang="id-ID" b="1"/>
              <a:t>cat</a:t>
            </a:r>
          </a:p>
          <a:p>
            <a:r>
              <a:rPr lang="id-ID" b="1"/>
              <a:t>&lt;adjective&gt; </a:t>
            </a:r>
            <a:r>
              <a:rPr lang="en-US" b="1" smtClean="0">
                <a:sym typeface="Wingdings" pitchFamily="2" charset="2"/>
              </a:rPr>
              <a:t></a:t>
            </a:r>
            <a:r>
              <a:rPr lang="id-ID" b="1" smtClean="0"/>
              <a:t> </a:t>
            </a:r>
            <a:r>
              <a:rPr lang="id-ID" b="1"/>
              <a:t>black</a:t>
            </a:r>
          </a:p>
          <a:p>
            <a:r>
              <a:rPr lang="id-ID" b="1"/>
              <a:t>&lt;predicate</a:t>
            </a:r>
            <a:r>
              <a:rPr lang="id-ID" b="1" smtClean="0"/>
              <a:t>&gt;</a:t>
            </a:r>
            <a:r>
              <a:rPr lang="en-US" b="1" smtClean="0"/>
              <a:t> </a:t>
            </a:r>
            <a:r>
              <a:rPr lang="en-US" b="1" smtClean="0">
                <a:sym typeface="Wingdings" pitchFamily="2" charset="2"/>
              </a:rPr>
              <a:t> </a:t>
            </a:r>
            <a:r>
              <a:rPr lang="id-ID" b="1" smtClean="0"/>
              <a:t>&lt;</a:t>
            </a:r>
            <a:r>
              <a:rPr lang="id-ID" b="1"/>
              <a:t>verb&gt;&lt;noun&gt;</a:t>
            </a:r>
          </a:p>
          <a:p>
            <a:r>
              <a:rPr lang="id-ID" b="1"/>
              <a:t>&lt;verb&gt; </a:t>
            </a:r>
            <a:r>
              <a:rPr lang="en-US" b="1" smtClean="0">
                <a:sym typeface="Wingdings" pitchFamily="2" charset="2"/>
              </a:rPr>
              <a:t> </a:t>
            </a:r>
            <a:r>
              <a:rPr lang="id-ID" b="1" smtClean="0"/>
              <a:t>catch</a:t>
            </a:r>
            <a:endParaRPr lang="id-ID" b="1"/>
          </a:p>
          <a:p>
            <a:r>
              <a:rPr lang="id-ID" b="1"/>
              <a:t>&lt;noun</a:t>
            </a:r>
            <a:r>
              <a:rPr lang="id-ID" b="1" smtClean="0"/>
              <a:t>&gt;</a:t>
            </a:r>
            <a:r>
              <a:rPr lang="en-US" b="1" smtClean="0">
                <a:sym typeface="Wingdings" pitchFamily="2" charset="2"/>
              </a:rPr>
              <a:t> </a:t>
            </a:r>
            <a:r>
              <a:rPr lang="id-ID" b="1" smtClean="0"/>
              <a:t>mouse</a:t>
            </a:r>
            <a:endParaRPr lang="id-ID" b="1"/>
          </a:p>
        </p:txBody>
      </p:sp>
      <p:sp>
        <p:nvSpPr>
          <p:cNvPr id="43" name="Date Placeholder 4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14341" name="Slide Number Placeholder 4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8C284A-5E63-4C88-91FF-26072B25981D}" type="slidenum">
              <a:rPr lang="en-US" smtClean="0">
                <a:latin typeface="Interstate" charset="0"/>
              </a:rPr>
              <a:pPr/>
              <a:t>10</a:t>
            </a:fld>
            <a:endParaRPr lang="en-US" smtClean="0">
              <a:latin typeface="Interstate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1676400" y="838200"/>
            <a:ext cx="6477000" cy="4270375"/>
            <a:chOff x="1676400" y="838200"/>
            <a:chExt cx="6477000" cy="4270375"/>
          </a:xfrm>
        </p:grpSpPr>
        <p:sp>
          <p:nvSpPr>
            <p:cNvPr id="32" name="Oval 31"/>
            <p:cNvSpPr/>
            <p:nvPr/>
          </p:nvSpPr>
          <p:spPr bwMode="auto">
            <a:xfrm>
              <a:off x="4718050" y="838200"/>
              <a:ext cx="1909763" cy="650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33" name="Text Box 76"/>
            <p:cNvSpPr txBox="1"/>
            <p:nvPr/>
          </p:nvSpPr>
          <p:spPr bwMode="auto">
            <a:xfrm>
              <a:off x="4953000" y="990600"/>
              <a:ext cx="1752600" cy="5334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id-ID" sz="1600" b="1" dirty="0">
                  <a:ea typeface="Calibri"/>
                  <a:cs typeface="Times New Roman"/>
                </a:rPr>
                <a:t>Meta language</a:t>
              </a:r>
              <a:endParaRPr lang="id-ID" sz="1600" dirty="0">
                <a:ea typeface="Calibri"/>
                <a:cs typeface="Times New Roman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H="1">
              <a:off x="4775200" y="1489075"/>
              <a:ext cx="444500" cy="4365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89"/>
            <p:cNvSpPr txBox="1"/>
            <p:nvPr/>
          </p:nvSpPr>
          <p:spPr bwMode="auto">
            <a:xfrm>
              <a:off x="1676400" y="1524000"/>
              <a:ext cx="1004888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id-ID" sz="1600" b="1" dirty="0">
                  <a:ea typeface="Calibri"/>
                  <a:cs typeface="Times New Roman"/>
                </a:rPr>
                <a:t>Non terminal</a:t>
              </a:r>
              <a:endParaRPr lang="id-ID" sz="1600" dirty="0">
                <a:ea typeface="Calibri"/>
                <a:cs typeface="Times New Roman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2405063" y="2078038"/>
              <a:ext cx="382587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 bwMode="auto">
            <a:xfrm>
              <a:off x="2079625" y="2078038"/>
              <a:ext cx="127000" cy="1130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 bwMode="auto">
            <a:xfrm>
              <a:off x="2232025" y="4456113"/>
              <a:ext cx="1517650" cy="6524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40" name="Text Box 93"/>
            <p:cNvSpPr txBox="1"/>
            <p:nvPr/>
          </p:nvSpPr>
          <p:spPr bwMode="auto">
            <a:xfrm>
              <a:off x="2619375" y="4630738"/>
              <a:ext cx="785813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id-ID" sz="1100" b="1">
                  <a:ea typeface="Calibri"/>
                  <a:cs typeface="Times New Roman"/>
                </a:rPr>
                <a:t>Terminal</a:t>
              </a:r>
              <a:endParaRPr lang="id-ID" sz="1100">
                <a:ea typeface="Calibri"/>
                <a:cs typeface="Times New Roman"/>
              </a:endParaRPr>
            </a:p>
          </p:txBody>
        </p:sp>
        <p:cxnSp>
          <p:nvCxnSpPr>
            <p:cNvPr id="41" name="Straight Arrow Connector 40"/>
            <p:cNvCxnSpPr>
              <a:endCxn id="61" idx="2"/>
            </p:cNvCxnSpPr>
            <p:nvPr/>
          </p:nvCxnSpPr>
          <p:spPr bwMode="auto">
            <a:xfrm rot="16200000" flipV="1">
              <a:off x="2455221" y="4323707"/>
              <a:ext cx="219076" cy="1060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auto">
            <a:xfrm flipV="1">
              <a:off x="3255963" y="4191000"/>
              <a:ext cx="706437" cy="2809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60"/>
            <p:cNvGrpSpPr>
              <a:grpSpLocks/>
            </p:cNvGrpSpPr>
            <p:nvPr/>
          </p:nvGrpSpPr>
          <p:grpSpPr bwMode="auto">
            <a:xfrm>
              <a:off x="1828800" y="1768805"/>
              <a:ext cx="6324600" cy="2498395"/>
              <a:chOff x="1283970" y="2209800"/>
              <a:chExt cx="6640830" cy="2278890"/>
            </a:xfrm>
          </p:grpSpPr>
          <p:sp>
            <p:nvSpPr>
              <p:cNvPr id="45" name="Text Box 45"/>
              <p:cNvSpPr txBox="1"/>
              <p:nvPr/>
            </p:nvSpPr>
            <p:spPr>
              <a:xfrm>
                <a:off x="3810000" y="2209800"/>
                <a:ext cx="1676400" cy="1524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  <a:defRPr/>
                </a:pPr>
                <a:r>
                  <a:rPr lang="id-ID" sz="1800" b="1" dirty="0">
                    <a:ea typeface="Calibri"/>
                    <a:cs typeface="Times New Roman"/>
                  </a:rPr>
                  <a:t>&lt;sentence&gt;</a:t>
                </a:r>
                <a:endParaRPr lang="id-ID" sz="1800" dirty="0">
                  <a:ea typeface="Calibri"/>
                  <a:cs typeface="Times New Roman"/>
                </a:endParaRP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4422775" y="2498725"/>
                <a:ext cx="0" cy="2016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2689225" y="2690813"/>
                <a:ext cx="36195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6308725" y="2690813"/>
                <a:ext cx="0" cy="1825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2692400" y="2690813"/>
                <a:ext cx="0" cy="1841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 Box 50"/>
              <p:cNvSpPr txBox="1"/>
              <p:nvPr/>
            </p:nvSpPr>
            <p:spPr>
              <a:xfrm>
                <a:off x="2057400" y="2743200"/>
                <a:ext cx="1404938" cy="22066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  <a:defRPr/>
                </a:pPr>
                <a:r>
                  <a:rPr lang="id-ID" sz="1800" b="1" dirty="0">
                    <a:ea typeface="Calibri"/>
                    <a:cs typeface="Times New Roman"/>
                  </a:rPr>
                  <a:t>&lt;subject&gt;</a:t>
                </a:r>
                <a:endParaRPr lang="id-ID" sz="1800" dirty="0">
                  <a:ea typeface="Calibri"/>
                  <a:cs typeface="Times New Roman"/>
                </a:endParaRPr>
              </a:p>
            </p:txBody>
          </p:sp>
          <p:sp>
            <p:nvSpPr>
              <p:cNvPr id="51" name="Text Box 51"/>
              <p:cNvSpPr txBox="1"/>
              <p:nvPr/>
            </p:nvSpPr>
            <p:spPr>
              <a:xfrm>
                <a:off x="5638800" y="2774950"/>
                <a:ext cx="1676400" cy="1968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  <a:defRPr/>
                </a:pPr>
                <a:r>
                  <a:rPr lang="id-ID" sz="1800" b="1" dirty="0">
                    <a:ea typeface="Calibri"/>
                    <a:cs typeface="Times New Roman"/>
                  </a:rPr>
                  <a:t>&lt;predicate&gt;</a:t>
                </a:r>
                <a:endParaRPr lang="id-ID" sz="1800" dirty="0">
                  <a:ea typeface="Calibri"/>
                  <a:cs typeface="Times New Roman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V="1">
                <a:off x="2697163" y="3041650"/>
                <a:ext cx="0" cy="3063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995488" y="3333750"/>
                <a:ext cx="155098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549650" y="3321050"/>
                <a:ext cx="0" cy="3063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2000250" y="3322638"/>
                <a:ext cx="0" cy="3063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 Box 56"/>
              <p:cNvSpPr txBox="1"/>
              <p:nvPr/>
            </p:nvSpPr>
            <p:spPr>
              <a:xfrm>
                <a:off x="3124200" y="3540535"/>
                <a:ext cx="1371600" cy="24923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  <a:defRPr/>
                </a:pPr>
                <a:r>
                  <a:rPr lang="id-ID" sz="1800" b="1" dirty="0">
                    <a:ea typeface="Calibri"/>
                    <a:cs typeface="Times New Roman"/>
                  </a:rPr>
                  <a:t>&lt;noun&gt;</a:t>
                </a:r>
                <a:endParaRPr lang="id-ID" sz="1800" dirty="0">
                  <a:ea typeface="Calibri"/>
                  <a:cs typeface="Times New Roman"/>
                </a:endParaRPr>
              </a:p>
            </p:txBody>
          </p:sp>
          <p:sp>
            <p:nvSpPr>
              <p:cNvPr id="57" name="Text Box 57"/>
              <p:cNvSpPr txBox="1"/>
              <p:nvPr/>
            </p:nvSpPr>
            <p:spPr>
              <a:xfrm>
                <a:off x="1283970" y="3540535"/>
                <a:ext cx="1447800" cy="2286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  <a:defRPr/>
                </a:pPr>
                <a:r>
                  <a:rPr lang="id-ID" sz="1800" b="1" dirty="0">
                    <a:ea typeface="Calibri"/>
                    <a:cs typeface="Times New Roman"/>
                  </a:rPr>
                  <a:t>&lt;adjective&gt;</a:t>
                </a:r>
                <a:endParaRPr lang="id-ID" sz="1800" dirty="0">
                  <a:ea typeface="Calibri"/>
                  <a:cs typeface="Times New Roman"/>
                </a:endParaRPr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V="1">
                <a:off x="2000250" y="3792538"/>
                <a:ext cx="0" cy="3063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3549650" y="3790950"/>
                <a:ext cx="0" cy="3063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 Box 60"/>
              <p:cNvSpPr txBox="1"/>
              <p:nvPr/>
            </p:nvSpPr>
            <p:spPr>
              <a:xfrm>
                <a:off x="3284220" y="4096577"/>
                <a:ext cx="588963" cy="22542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  <a:defRPr/>
                </a:pPr>
                <a:r>
                  <a:rPr lang="id-ID" sz="1800" b="1" dirty="0">
                    <a:ea typeface="Calibri"/>
                    <a:cs typeface="Times New Roman"/>
                  </a:rPr>
                  <a:t>cat</a:t>
                </a:r>
                <a:endParaRPr lang="id-ID" sz="1800" dirty="0">
                  <a:ea typeface="Calibri"/>
                  <a:cs typeface="Times New Roman"/>
                </a:endParaRPr>
              </a:p>
            </p:txBody>
          </p:sp>
          <p:sp>
            <p:nvSpPr>
              <p:cNvPr id="61" name="Text Box 61"/>
              <p:cNvSpPr txBox="1"/>
              <p:nvPr/>
            </p:nvSpPr>
            <p:spPr>
              <a:xfrm>
                <a:off x="1524000" y="4096577"/>
                <a:ext cx="954088" cy="39211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  <a:defRPr/>
                </a:pPr>
                <a:r>
                  <a:rPr lang="id-ID" sz="1800" b="1" dirty="0">
                    <a:ea typeface="Calibri"/>
                    <a:cs typeface="Times New Roman"/>
                  </a:rPr>
                  <a:t>black</a:t>
                </a:r>
                <a:endParaRPr lang="id-ID" sz="1800" dirty="0">
                  <a:ea typeface="Calibri"/>
                  <a:cs typeface="Times New Roman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V="1">
                <a:off x="6330950" y="3090863"/>
                <a:ext cx="0" cy="3063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5629275" y="3382963"/>
                <a:ext cx="15509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V="1">
                <a:off x="7183438" y="3370263"/>
                <a:ext cx="0" cy="3063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5634038" y="3371850"/>
                <a:ext cx="0" cy="3063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 Box 69"/>
              <p:cNvSpPr txBox="1"/>
              <p:nvPr/>
            </p:nvSpPr>
            <p:spPr>
              <a:xfrm>
                <a:off x="6727825" y="3505200"/>
                <a:ext cx="1044575" cy="2032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  <a:defRPr/>
                </a:pPr>
                <a:r>
                  <a:rPr lang="id-ID" sz="1800" b="1" dirty="0">
                    <a:ea typeface="Calibri"/>
                    <a:cs typeface="Times New Roman"/>
                  </a:rPr>
                  <a:t>&lt;noun&gt;</a:t>
                </a:r>
                <a:endParaRPr lang="id-ID" sz="1800" dirty="0">
                  <a:ea typeface="Calibri"/>
                  <a:cs typeface="Times New Roman"/>
                </a:endParaRPr>
              </a:p>
            </p:txBody>
          </p:sp>
          <p:sp>
            <p:nvSpPr>
              <p:cNvPr id="67" name="Text Box 70"/>
              <p:cNvSpPr txBox="1"/>
              <p:nvPr/>
            </p:nvSpPr>
            <p:spPr>
              <a:xfrm>
                <a:off x="5181600" y="3505200"/>
                <a:ext cx="990600" cy="2095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  <a:defRPr/>
                </a:pPr>
                <a:r>
                  <a:rPr lang="id-ID" sz="1800" b="1" dirty="0">
                    <a:ea typeface="Calibri"/>
                    <a:cs typeface="Times New Roman"/>
                  </a:rPr>
                  <a:t>&lt;verb&gt;</a:t>
                </a:r>
                <a:endParaRPr lang="id-ID" sz="1800" dirty="0">
                  <a:ea typeface="Calibri"/>
                  <a:cs typeface="Times New Roman"/>
                </a:endParaRPr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 flipV="1">
                <a:off x="5651500" y="3789363"/>
                <a:ext cx="0" cy="3063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7185025" y="3792538"/>
                <a:ext cx="0" cy="3063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 Box 73"/>
              <p:cNvSpPr txBox="1"/>
              <p:nvPr/>
            </p:nvSpPr>
            <p:spPr>
              <a:xfrm>
                <a:off x="5334000" y="4078288"/>
                <a:ext cx="914400" cy="341312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  <a:defRPr/>
                </a:pPr>
                <a:r>
                  <a:rPr lang="id-ID" sz="1800" b="1" dirty="0">
                    <a:ea typeface="Calibri"/>
                    <a:cs typeface="Times New Roman"/>
                  </a:rPr>
                  <a:t>catch</a:t>
                </a:r>
                <a:endParaRPr lang="id-ID" sz="1800" dirty="0">
                  <a:ea typeface="Calibri"/>
                  <a:cs typeface="Times New Roman"/>
                </a:endParaRPr>
              </a:p>
            </p:txBody>
          </p:sp>
          <p:sp>
            <p:nvSpPr>
              <p:cNvPr id="71" name="Text Box 74"/>
              <p:cNvSpPr txBox="1"/>
              <p:nvPr/>
            </p:nvSpPr>
            <p:spPr>
              <a:xfrm>
                <a:off x="6858000" y="4051300"/>
                <a:ext cx="1066800" cy="3683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  <a:defRPr/>
                </a:pPr>
                <a:r>
                  <a:rPr lang="id-ID" sz="1800" b="1" dirty="0">
                    <a:ea typeface="Calibri"/>
                    <a:cs typeface="Times New Roman"/>
                  </a:rPr>
                  <a:t>mouse</a:t>
                </a:r>
                <a:endParaRPr lang="id-ID" sz="1800" dirty="0">
                  <a:ea typeface="Calibri"/>
                  <a:cs typeface="Times New Roman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28800"/>
            <a:ext cx="7507288" cy="469582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id-ID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derivative of a complete </a:t>
            </a:r>
            <a:r>
              <a:rPr lang="en-US" dirty="0" smtClean="0"/>
              <a:t>sentence</a:t>
            </a:r>
            <a:r>
              <a:rPr lang="id-ID" dirty="0" smtClean="0"/>
              <a:t> :</a:t>
            </a:r>
          </a:p>
          <a:p>
            <a:pPr eaLnBrk="1" hangingPunct="1">
              <a:defRPr/>
            </a:pPr>
            <a:r>
              <a:rPr lang="id-ID" dirty="0" smtClean="0"/>
              <a:t>&lt;sentence</a:t>
            </a:r>
            <a:r>
              <a:rPr lang="id-ID" smtClean="0"/>
              <a:t>&gt; </a:t>
            </a:r>
            <a:r>
              <a:rPr lang="en-US" smtClean="0"/>
              <a:t>	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id-ID" smtClean="0"/>
              <a:t> </a:t>
            </a:r>
            <a:r>
              <a:rPr lang="id-ID" dirty="0" smtClean="0"/>
              <a:t>&lt;subject&gt; &lt;predicate&gt;</a:t>
            </a:r>
          </a:p>
          <a:p>
            <a:pPr marL="0" indent="0">
              <a:buNone/>
              <a:defRPr/>
            </a:pPr>
            <a:r>
              <a:rPr lang="id-ID" dirty="0"/>
              <a:t>	</a:t>
            </a:r>
            <a:r>
              <a:rPr lang="id-ID"/>
              <a:t> </a:t>
            </a:r>
            <a:r>
              <a:rPr lang="id-ID" smtClean="0"/>
              <a:t>          </a:t>
            </a:r>
            <a:r>
              <a:rPr lang="en-US" smtClean="0"/>
              <a:t> 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id-ID" smtClean="0"/>
              <a:t>&lt;adjective&gt; &lt;</a:t>
            </a:r>
            <a:r>
              <a:rPr lang="id-ID" dirty="0" smtClean="0"/>
              <a:t>noun</a:t>
            </a:r>
            <a:r>
              <a:rPr lang="id-ID" smtClean="0"/>
              <a:t>&gt; &lt;</a:t>
            </a:r>
            <a:r>
              <a:rPr lang="id-ID" dirty="0" smtClean="0"/>
              <a:t>predicate&gt;</a:t>
            </a:r>
          </a:p>
          <a:p>
            <a:pPr marL="0" indent="0">
              <a:buNone/>
              <a:defRPr/>
            </a:pPr>
            <a:r>
              <a:rPr lang="id-ID" dirty="0"/>
              <a:t> </a:t>
            </a:r>
            <a:r>
              <a:rPr lang="id-ID" dirty="0" smtClean="0"/>
              <a:t>	</a:t>
            </a:r>
            <a:r>
              <a:rPr lang="id-ID" smtClean="0"/>
              <a:t>           </a:t>
            </a:r>
            <a:r>
              <a:rPr lang="en-US" smtClean="0"/>
              <a:t> 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id-ID" smtClean="0"/>
              <a:t> black &lt;noun&gt; </a:t>
            </a:r>
            <a:r>
              <a:rPr lang="en-US" smtClean="0"/>
              <a:t>&lt;</a:t>
            </a:r>
            <a:r>
              <a:rPr lang="id-ID" smtClean="0"/>
              <a:t>predicate</a:t>
            </a:r>
            <a:r>
              <a:rPr lang="id-ID" dirty="0" smtClean="0"/>
              <a:t>&gt;</a:t>
            </a:r>
          </a:p>
          <a:p>
            <a:pPr marL="0" indent="0">
              <a:buNone/>
              <a:defRPr/>
            </a:pPr>
            <a:r>
              <a:rPr lang="id-ID" dirty="0"/>
              <a:t>	</a:t>
            </a:r>
            <a:r>
              <a:rPr lang="id-ID"/>
              <a:t> </a:t>
            </a:r>
            <a:r>
              <a:rPr lang="id-ID" smtClean="0"/>
              <a:t>          </a:t>
            </a:r>
            <a:r>
              <a:rPr lang="en-US" smtClean="0"/>
              <a:t>   </a:t>
            </a:r>
            <a:r>
              <a:rPr lang="id-ID" smtClean="0">
                <a:sym typeface="Wingdings" pitchFamily="2" charset="2"/>
              </a:rPr>
              <a:t></a:t>
            </a:r>
            <a:r>
              <a:rPr lang="id-ID" smtClean="0"/>
              <a:t> </a:t>
            </a:r>
            <a:r>
              <a:rPr lang="id-ID" dirty="0" smtClean="0"/>
              <a:t>black </a:t>
            </a:r>
            <a:r>
              <a:rPr lang="id-ID" smtClean="0"/>
              <a:t>cat </a:t>
            </a:r>
            <a:r>
              <a:rPr lang="en-US" smtClean="0"/>
              <a:t>&lt;</a:t>
            </a:r>
            <a:r>
              <a:rPr lang="id-ID" smtClean="0"/>
              <a:t>predicate&gt; </a:t>
            </a:r>
            <a:endParaRPr lang="en-US" smtClean="0"/>
          </a:p>
          <a:p>
            <a:pPr marL="0" indent="0">
              <a:buNone/>
              <a:defRPr/>
            </a:pPr>
            <a:r>
              <a:rPr lang="en-US" smtClean="0"/>
              <a:t>		</a:t>
            </a:r>
            <a:r>
              <a:rPr lang="id-ID" smtClean="0">
                <a:sym typeface="Wingdings" pitchFamily="2" charset="2"/>
              </a:rPr>
              <a:t></a:t>
            </a:r>
            <a:r>
              <a:rPr lang="id-ID" smtClean="0"/>
              <a:t> black cat &lt;</a:t>
            </a:r>
            <a:r>
              <a:rPr lang="id-ID" dirty="0" smtClean="0"/>
              <a:t>verb</a:t>
            </a:r>
            <a:r>
              <a:rPr lang="id-ID" smtClean="0"/>
              <a:t>&gt; &lt;noun&gt;</a:t>
            </a:r>
            <a:endParaRPr lang="en-US" smtClean="0"/>
          </a:p>
          <a:p>
            <a:pPr marL="0" indent="0" eaLnBrk="1" hangingPunct="1">
              <a:buFontTx/>
              <a:buNone/>
              <a:defRPr/>
            </a:pPr>
            <a:r>
              <a:rPr lang="en-US" smtClean="0"/>
              <a:t>		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id-ID" smtClean="0"/>
              <a:t> </a:t>
            </a:r>
            <a:r>
              <a:rPr lang="id-ID" dirty="0" smtClean="0"/>
              <a:t>black cat </a:t>
            </a:r>
            <a:r>
              <a:rPr lang="id-ID" smtClean="0"/>
              <a:t>catch &lt;noun&gt; </a:t>
            </a:r>
            <a:endParaRPr lang="en-US" smtClean="0"/>
          </a:p>
          <a:p>
            <a:pPr marL="0" indent="0" eaLnBrk="1" hangingPunct="1">
              <a:buFontTx/>
              <a:buNone/>
              <a:defRPr/>
            </a:pPr>
            <a:r>
              <a:rPr lang="en-US" smtClean="0"/>
              <a:t>	</a:t>
            </a:r>
            <a:r>
              <a:rPr lang="id-ID"/>
              <a:t>	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id-ID" smtClean="0"/>
              <a:t>black cat catch </a:t>
            </a:r>
            <a:r>
              <a:rPr lang="id-ID" dirty="0" smtClean="0"/>
              <a:t>mouse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600200" y="4800600"/>
            <a:ext cx="2016125" cy="844550"/>
            <a:chOff x="827088" y="3789363"/>
            <a:chExt cx="2016125" cy="844550"/>
          </a:xfrm>
        </p:grpSpPr>
        <p:sp>
          <p:nvSpPr>
            <p:cNvPr id="8" name="Text Box 76"/>
            <p:cNvSpPr txBox="1"/>
            <p:nvPr/>
          </p:nvSpPr>
          <p:spPr>
            <a:xfrm>
              <a:off x="1387476" y="4038601"/>
              <a:ext cx="1050925" cy="2698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id-ID" sz="1400" b="1" dirty="0">
                  <a:ea typeface="Calibri"/>
                  <a:cs typeface="Times New Roman"/>
                </a:rPr>
                <a:t>Terminal</a:t>
              </a:r>
              <a:endParaRPr lang="id-ID" sz="1400" dirty="0">
                <a:ea typeface="Calibri"/>
                <a:cs typeface="Times New Roman"/>
              </a:endParaRPr>
            </a:p>
          </p:txBody>
        </p:sp>
        <p:sp>
          <p:nvSpPr>
            <p:cNvPr id="9" name="Text Box 76"/>
            <p:cNvSpPr txBox="1"/>
            <p:nvPr/>
          </p:nvSpPr>
          <p:spPr>
            <a:xfrm>
              <a:off x="1066801" y="4267201"/>
              <a:ext cx="1665287" cy="28416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id-ID" sz="1400" b="1" dirty="0">
                  <a:ea typeface="Calibri"/>
                  <a:cs typeface="Times New Roman"/>
                </a:rPr>
                <a:t>(Final symbol)</a:t>
              </a:r>
              <a:endParaRPr lang="id-ID" sz="1400" dirty="0">
                <a:ea typeface="Calibri"/>
                <a:cs typeface="Times New Roman"/>
              </a:endParaRPr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827088" y="3789363"/>
              <a:ext cx="2016125" cy="844550"/>
              <a:chOff x="827088" y="3789363"/>
              <a:chExt cx="2016125" cy="84455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827088" y="3983038"/>
                <a:ext cx="1909763" cy="6508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id-ID"/>
              </a:p>
            </p:txBody>
          </p:sp>
          <p:cxnSp>
            <p:nvCxnSpPr>
              <p:cNvPr id="11" name="Straight Arrow Connector 10"/>
              <p:cNvCxnSpPr>
                <a:stCxn id="7" idx="7"/>
              </p:cNvCxnSpPr>
              <p:nvPr/>
            </p:nvCxnSpPr>
            <p:spPr>
              <a:xfrm flipV="1">
                <a:off x="2457451" y="3789363"/>
                <a:ext cx="385762" cy="2889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4724400" y="4343400"/>
            <a:ext cx="1909763" cy="1277938"/>
            <a:chOff x="3203575" y="3810000"/>
            <a:chExt cx="1909763" cy="1277938"/>
          </a:xfrm>
        </p:grpSpPr>
        <p:sp>
          <p:nvSpPr>
            <p:cNvPr id="5" name="Oval 4"/>
            <p:cNvSpPr/>
            <p:nvPr/>
          </p:nvSpPr>
          <p:spPr>
            <a:xfrm>
              <a:off x="3203575" y="4437063"/>
              <a:ext cx="1909763" cy="650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6" name="Text Box 76"/>
            <p:cNvSpPr txBox="1"/>
            <p:nvPr/>
          </p:nvSpPr>
          <p:spPr>
            <a:xfrm>
              <a:off x="3508375" y="4648200"/>
              <a:ext cx="1403350" cy="2286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id-ID" sz="1400" b="1" dirty="0">
                  <a:ea typeface="Calibri"/>
                  <a:cs typeface="Times New Roman"/>
                </a:rPr>
                <a:t>Non terminal</a:t>
              </a:r>
              <a:endParaRPr lang="id-ID" sz="1400" dirty="0">
                <a:ea typeface="Calibri"/>
                <a:cs typeface="Times New Roman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4495800" y="3810000"/>
              <a:ext cx="233363" cy="6635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1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15366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34F8F3-87F8-40DE-BAF5-A67C676A4122}" type="slidenum">
              <a:rPr lang="en-US" smtClean="0">
                <a:latin typeface="Interstate" charset="0"/>
              </a:rPr>
              <a:pPr/>
              <a:t>11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  <a:ln>
            <a:round/>
          </a:ln>
        </p:spPr>
        <p:txBody>
          <a:bodyPr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BA376985-DBA5-4D05-9E39-B767DE08A2E5}" type="slidenum">
              <a:rPr lang="en-US" sz="1200" smtClean="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US" sz="1200" smtClean="0">
              <a:solidFill>
                <a:srgbClr val="00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772400" cy="4906963"/>
          </a:xfrm>
        </p:spPr>
        <p:txBody>
          <a:bodyPr>
            <a:normAutofit fontScale="92500" lnSpcReduction="10000"/>
          </a:bodyPr>
          <a:lstStyle/>
          <a:p>
            <a:pPr marL="334963" indent="-333375" eaLnBrk="1" hangingPunct="1">
              <a:lnSpc>
                <a:spcPct val="80000"/>
              </a:lnSpc>
              <a:spcBef>
                <a:spcPts val="650"/>
              </a:spcBef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600" b="1" smtClean="0"/>
              <a:t>Symbol </a:t>
            </a:r>
          </a:p>
          <a:p>
            <a:pPr marL="334963" indent="-333375" algn="just" eaLnBrk="1" hangingPunct="1">
              <a:lnSpc>
                <a:spcPct val="80000"/>
              </a:lnSpc>
              <a:spcBef>
                <a:spcPts val="650"/>
              </a:spcBef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600" smtClean="0"/>
              <a:t>An abstract entity (</a:t>
            </a:r>
            <a:r>
              <a:rPr lang="en-US" sz="2800" smtClean="0"/>
              <a:t>has no meaning by itself, as well as understanding the point in geometry). Known as un-interpreted.</a:t>
            </a:r>
            <a:endParaRPr lang="en-US" sz="2600" smtClean="0"/>
          </a:p>
          <a:p>
            <a:pPr marL="334963" indent="-333375" eaLnBrk="1" hangingPunct="1">
              <a:lnSpc>
                <a:spcPct val="80000"/>
              </a:lnSpc>
              <a:spcBef>
                <a:spcPts val="650"/>
              </a:spcBef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600" smtClean="0"/>
              <a:t>Example</a:t>
            </a:r>
          </a:p>
          <a:p>
            <a:pPr marL="334963" indent="-333375" eaLnBrk="1" hangingPunct="1">
              <a:lnSpc>
                <a:spcPct val="80000"/>
              </a:lnSpc>
              <a:spcBef>
                <a:spcPts val="650"/>
              </a:spcBef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600" smtClean="0"/>
              <a:t>	Letters 			: a, ..., z, A, ..., Z</a:t>
            </a:r>
          </a:p>
          <a:p>
            <a:pPr marL="334963" indent="-333375" eaLnBrk="1" hangingPunct="1">
              <a:lnSpc>
                <a:spcPct val="80000"/>
              </a:lnSpc>
              <a:spcBef>
                <a:spcPts val="650"/>
              </a:spcBef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600" smtClean="0"/>
              <a:t>	Digits		: 0 ... 9</a:t>
            </a:r>
          </a:p>
          <a:p>
            <a:pPr marL="334963" indent="-333375" eaLnBrk="1" hangingPunct="1">
              <a:lnSpc>
                <a:spcPct val="80000"/>
              </a:lnSpc>
              <a:spcBef>
                <a:spcPts val="650"/>
              </a:spcBef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600" smtClean="0"/>
              <a:t>	Special character	: $, </a:t>
            </a:r>
            <a:r>
              <a:rPr lang="en-US" sz="2600" smtClean="0">
                <a:latin typeface="Symbol" pitchFamily="18" charset="2"/>
                <a:ea typeface="宋体" charset="-122"/>
              </a:rPr>
              <a:t></a:t>
            </a:r>
            <a:r>
              <a:rPr lang="en-US" sz="2600" smtClean="0"/>
              <a:t>, =, (, etc.  </a:t>
            </a:r>
          </a:p>
          <a:p>
            <a:pPr marL="334963" indent="-333375" eaLnBrk="1" hangingPunct="1">
              <a:lnSpc>
                <a:spcPct val="80000"/>
              </a:lnSpc>
              <a:spcBef>
                <a:spcPts val="650"/>
              </a:spcBef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endParaRPr lang="en-US" sz="2600" smtClean="0"/>
          </a:p>
          <a:p>
            <a:pPr marL="334963" indent="-333375" eaLnBrk="1" hangingPunct="1">
              <a:lnSpc>
                <a:spcPct val="80000"/>
              </a:lnSpc>
              <a:spcBef>
                <a:spcPts val="650"/>
              </a:spcBef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600" b="1" smtClean="0"/>
              <a:t>Alphabet (</a:t>
            </a:r>
            <a:r>
              <a:rPr lang="en-US" sz="2600" b="1" smtClean="0">
                <a:latin typeface="Symbol" pitchFamily="18" charset="2"/>
                <a:ea typeface="宋体" charset="-122"/>
              </a:rPr>
              <a:t></a:t>
            </a:r>
            <a:r>
              <a:rPr lang="en-US" sz="2600" b="1" smtClean="0">
                <a:ea typeface="宋体" charset="-122"/>
              </a:rPr>
              <a:t> </a:t>
            </a:r>
            <a:r>
              <a:rPr lang="en-US" sz="2600" b="1" smtClean="0"/>
              <a:t>) </a:t>
            </a:r>
          </a:p>
          <a:p>
            <a:pPr marL="334963" indent="-333375" eaLnBrk="1" hangingPunct="1">
              <a:lnSpc>
                <a:spcPct val="80000"/>
              </a:lnSpc>
              <a:spcBef>
                <a:spcPts val="650"/>
              </a:spcBef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600" smtClean="0"/>
              <a:t>A finite, non empty set of symbols, notated by sigma (</a:t>
            </a:r>
            <a:r>
              <a:rPr lang="en-US" sz="2600" smtClean="0">
                <a:latin typeface="Symbol" pitchFamily="18" charset="2"/>
                <a:ea typeface="宋体" charset="-122"/>
              </a:rPr>
              <a:t></a:t>
            </a:r>
            <a:r>
              <a:rPr lang="en-US" sz="2600" smtClean="0"/>
              <a:t>)</a:t>
            </a:r>
          </a:p>
          <a:p>
            <a:pPr marL="334963" indent="-333375" eaLnBrk="1" hangingPunct="1">
              <a:lnSpc>
                <a:spcPct val="80000"/>
              </a:lnSpc>
              <a:spcBef>
                <a:spcPts val="650"/>
              </a:spcBef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600" smtClean="0"/>
              <a:t>Example	  	</a:t>
            </a:r>
          </a:p>
          <a:p>
            <a:pPr marL="1476375" lvl="1" indent="-560388"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600" smtClean="0">
                <a:latin typeface="Symbol" pitchFamily="18" charset="2"/>
                <a:ea typeface="宋体" charset="-122"/>
              </a:rPr>
              <a:t></a:t>
            </a:r>
            <a:r>
              <a:rPr lang="en-US" sz="2600" baseline="-25000" smtClean="0">
                <a:ea typeface="宋体" charset="-122"/>
              </a:rPr>
              <a:t>1</a:t>
            </a:r>
            <a:r>
              <a:rPr lang="en-US" sz="2600" smtClean="0">
                <a:ea typeface="宋体" charset="-122"/>
              </a:rPr>
              <a:t> </a:t>
            </a:r>
            <a:r>
              <a:rPr lang="en-US" sz="2600" smtClean="0"/>
              <a:t> = { a, b, …, z }, the lower case alphabet</a:t>
            </a:r>
          </a:p>
          <a:p>
            <a:pPr marL="1476375" lvl="1" indent="-560388"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600" smtClean="0">
                <a:latin typeface="Symbol" pitchFamily="18" charset="2"/>
                <a:ea typeface="宋体" charset="-122"/>
              </a:rPr>
              <a:t></a:t>
            </a:r>
            <a:r>
              <a:rPr lang="en-US" sz="2600" baseline="-25000" smtClean="0">
                <a:ea typeface="宋体" charset="-122"/>
              </a:rPr>
              <a:t>2</a:t>
            </a:r>
            <a:r>
              <a:rPr lang="en-US" sz="2600" smtClean="0">
                <a:ea typeface="宋体" charset="-122"/>
              </a:rPr>
              <a:t> </a:t>
            </a:r>
            <a:r>
              <a:rPr lang="en-US" sz="2600" smtClean="0"/>
              <a:t> = { 0, 1 }, the binary alphabet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5943600" cy="8382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 The Central Concepts </a:t>
            </a:r>
            <a:br>
              <a:rPr lang="en-US" sz="2800" dirty="0"/>
            </a:br>
            <a:r>
              <a:rPr lang="en-US" sz="2800" dirty="0"/>
              <a:t>of Automata </a:t>
            </a:r>
            <a:r>
              <a:rPr lang="en-US" sz="2800" dirty="0" smtClean="0"/>
              <a:t>Theory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  <a:ln>
            <a:round/>
          </a:ln>
        </p:spPr>
        <p:txBody>
          <a:bodyPr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24B65DA-8A9B-470E-82B9-4226274201FB}" type="slidenum">
              <a:rPr lang="en-US" sz="1200" smtClean="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US" sz="1200" smtClean="0">
              <a:solidFill>
                <a:srgbClr val="00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7620000" cy="4876800"/>
          </a:xfrm>
        </p:spPr>
        <p:txBody>
          <a:bodyPr>
            <a:normAutofit/>
          </a:bodyPr>
          <a:lstStyle/>
          <a:p>
            <a:pPr marL="334963" indent="-333375" algn="just" eaLnBrk="1" hangingPunct="1">
              <a:lnSpc>
                <a:spcPct val="80000"/>
              </a:lnSpc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400" b="1" smtClean="0"/>
              <a:t>Strings </a:t>
            </a:r>
          </a:p>
          <a:p>
            <a:pPr marL="334963" indent="-333375" algn="just" eaLnBrk="1" hangingPunct="1">
              <a:lnSpc>
                <a:spcPct val="80000"/>
              </a:lnSpc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400" smtClean="0"/>
              <a:t>Finite sequence of symbols chosen from some alphabet</a:t>
            </a:r>
          </a:p>
          <a:p>
            <a:pPr marL="334963" indent="-333375" algn="just" eaLnBrk="1" hangingPunct="1">
              <a:lnSpc>
                <a:spcPct val="80000"/>
              </a:lnSpc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400" smtClean="0"/>
              <a:t>Example, 0011 is a string from the binary alphabet </a:t>
            </a:r>
            <a:r>
              <a:rPr lang="en-US" sz="2400" smtClean="0">
                <a:latin typeface="Symbol" pitchFamily="18" charset="2"/>
                <a:ea typeface="宋体" charset="-122"/>
              </a:rPr>
              <a:t></a:t>
            </a:r>
            <a:r>
              <a:rPr lang="en-US" sz="2400" baseline="-25000" smtClean="0">
                <a:ea typeface="宋体" charset="-122"/>
              </a:rPr>
              <a:t>2</a:t>
            </a:r>
            <a:r>
              <a:rPr lang="en-US" sz="2400" smtClean="0">
                <a:ea typeface="宋体" charset="-122"/>
              </a:rPr>
              <a:t> </a:t>
            </a:r>
            <a:r>
              <a:rPr lang="en-US" sz="2400" smtClean="0"/>
              <a:t> = { 0, 1 }, 1010 is another string chosen from this alphabet.</a:t>
            </a:r>
          </a:p>
          <a:p>
            <a:pPr marL="334963" indent="-333375" algn="just" eaLnBrk="1" hangingPunct="1">
              <a:lnSpc>
                <a:spcPct val="80000"/>
              </a:lnSpc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400" smtClean="0"/>
              <a:t>Empty String is the string with zero occurrence of symbols. This string denoted by </a:t>
            </a:r>
            <a:r>
              <a:rPr lang="en-US" sz="2400" smtClean="0">
                <a:latin typeface="Symbol" pitchFamily="18" charset="2"/>
              </a:rPr>
              <a:t> , </a:t>
            </a:r>
            <a:r>
              <a:rPr lang="en-US" sz="2400" smtClean="0"/>
              <a:t> </a:t>
            </a:r>
            <a:r>
              <a:rPr lang="en-US" sz="2400" smtClean="0">
                <a:latin typeface="Symbol" pitchFamily="18" charset="2"/>
              </a:rPr>
              <a:t></a:t>
            </a:r>
            <a:r>
              <a:rPr lang="en-US" sz="2400" smtClean="0"/>
              <a:t>= 0. </a:t>
            </a:r>
          </a:p>
          <a:p>
            <a:pPr marL="334963" indent="-333375" algn="just" eaLnBrk="1" hangingPunct="1">
              <a:lnSpc>
                <a:spcPct val="80000"/>
              </a:lnSpc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endParaRPr lang="en-US" sz="2400" b="1" smtClean="0"/>
          </a:p>
          <a:p>
            <a:pPr marL="334963" indent="-333375" algn="just" eaLnBrk="1" hangingPunct="1">
              <a:lnSpc>
                <a:spcPct val="80000"/>
              </a:lnSpc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400" b="1" i="1" smtClean="0"/>
              <a:t>Length of String</a:t>
            </a:r>
          </a:p>
          <a:p>
            <a:pPr marL="334963" indent="-333375" algn="just" eaLnBrk="1" hangingPunct="1">
              <a:lnSpc>
                <a:spcPct val="80000"/>
              </a:lnSpc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400" smtClean="0"/>
              <a:t>Is the number of symbols in the string.</a:t>
            </a:r>
          </a:p>
          <a:p>
            <a:pPr marL="334963" indent="-333375" algn="just" eaLnBrk="1" hangingPunct="1">
              <a:lnSpc>
                <a:spcPct val="80000"/>
              </a:lnSpc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400" smtClean="0"/>
              <a:t>The standard notation for length of string </a:t>
            </a:r>
            <a:r>
              <a:rPr lang="en-US" sz="2400" i="1" smtClean="0"/>
              <a:t>w</a:t>
            </a:r>
            <a:r>
              <a:rPr lang="en-US" sz="2400" smtClean="0"/>
              <a:t> is |</a:t>
            </a:r>
            <a:r>
              <a:rPr lang="en-US" sz="2400" i="1" smtClean="0"/>
              <a:t>w| </a:t>
            </a:r>
          </a:p>
          <a:p>
            <a:pPr marL="334963" indent="-333375" algn="just" eaLnBrk="1" hangingPunct="1">
              <a:lnSpc>
                <a:spcPct val="80000"/>
              </a:lnSpc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400" smtClean="0"/>
              <a:t>Example, if </a:t>
            </a:r>
            <a:r>
              <a:rPr lang="en-US" sz="2400" i="1" smtClean="0"/>
              <a:t>w </a:t>
            </a:r>
            <a:r>
              <a:rPr lang="en-US" sz="2400" smtClean="0"/>
              <a:t>= </a:t>
            </a:r>
            <a:r>
              <a:rPr lang="en-US" sz="2400" i="1" smtClean="0"/>
              <a:t>abcb, </a:t>
            </a:r>
            <a:r>
              <a:rPr lang="en-US" sz="2400" smtClean="0"/>
              <a:t> |</a:t>
            </a:r>
            <a:r>
              <a:rPr lang="en-US" sz="2400" i="1" smtClean="0"/>
              <a:t>w</a:t>
            </a:r>
            <a:r>
              <a:rPr lang="en-US" sz="2400" smtClean="0"/>
              <a:t>|= 4.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5943600" cy="8382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 The Central Concepts </a:t>
            </a:r>
            <a:br>
              <a:rPr lang="en-US" sz="2800" dirty="0"/>
            </a:br>
            <a:r>
              <a:rPr lang="en-US" sz="2800" dirty="0"/>
              <a:t>of Automata </a:t>
            </a:r>
            <a:r>
              <a:rPr lang="en-US" sz="2800" dirty="0" smtClean="0"/>
              <a:t>Theory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  <a:ln>
            <a:round/>
          </a:ln>
        </p:spPr>
        <p:txBody>
          <a:bodyPr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A586DDF-48DE-4289-BF36-3329EEE45B3B}" type="slidenum">
              <a:rPr lang="en-US" sz="1200" smtClean="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US" sz="1200" smtClean="0">
              <a:solidFill>
                <a:srgbClr val="00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848600" cy="4802188"/>
          </a:xfrm>
        </p:spPr>
        <p:txBody>
          <a:bodyPr/>
          <a:lstStyle/>
          <a:p>
            <a:pPr marL="334963" indent="-33337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  <a:defRPr/>
            </a:pPr>
            <a:r>
              <a:rPr lang="en-US" sz="2000" b="1" dirty="0" smtClean="0"/>
              <a:t>Languages (L) </a:t>
            </a:r>
          </a:p>
          <a:p>
            <a:pPr marL="334963" indent="-333375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  <a:defRPr/>
            </a:pPr>
            <a:r>
              <a:rPr lang="en-US" dirty="0" smtClean="0"/>
              <a:t>A set of strings all of which are chosen from some alphabet</a:t>
            </a:r>
          </a:p>
          <a:p>
            <a:pPr marL="334963" indent="-333375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  <a:defRPr/>
            </a:pPr>
            <a:r>
              <a:rPr lang="en-US" dirty="0" smtClean="0"/>
              <a:t>			</a:t>
            </a:r>
          </a:p>
          <a:p>
            <a:pPr marL="1588" indent="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  <a:defRPr/>
            </a:pPr>
            <a:r>
              <a:rPr lang="en-US" dirty="0"/>
              <a:t>	</a:t>
            </a:r>
            <a:r>
              <a:rPr lang="en-US" dirty="0" smtClean="0"/>
              <a:t>			 </a:t>
            </a:r>
            <a:r>
              <a:rPr lang="en-US" dirty="0"/>
              <a:t>languages; different of each other</a:t>
            </a:r>
            <a:endParaRPr lang="en-US" dirty="0" smtClean="0"/>
          </a:p>
          <a:p>
            <a:pPr marL="334963" indent="-333375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mtClean="0">
                <a:cs typeface="Arial" charset="0"/>
              </a:rPr>
              <a:t> 	Ø</a:t>
            </a:r>
            <a:r>
              <a:rPr lang="en-US" smtClean="0"/>
              <a:t>   </a:t>
            </a:r>
            <a:r>
              <a:rPr lang="en-US" dirty="0" smtClean="0"/>
              <a:t>:  Empty set</a:t>
            </a:r>
          </a:p>
          <a:p>
            <a:pPr eaLnBrk="1" hangingPunct="1">
              <a:buFontTx/>
              <a:buNone/>
              <a:defRPr/>
            </a:pPr>
            <a:r>
              <a:rPr lang="en-US" smtClean="0"/>
              <a:t> 	{</a:t>
            </a:r>
            <a:r>
              <a:rPr lang="en-US" dirty="0" smtClean="0">
                <a:sym typeface="Symbol" pitchFamily="18" charset="2"/>
              </a:rPr>
              <a:t></a:t>
            </a:r>
            <a:r>
              <a:rPr lang="en-US" dirty="0" smtClean="0"/>
              <a:t>}  :  </a:t>
            </a:r>
            <a:r>
              <a:rPr lang="id-ID" dirty="0" smtClean="0"/>
              <a:t>La</a:t>
            </a:r>
            <a:r>
              <a:rPr lang="en-US" dirty="0" err="1" smtClean="0"/>
              <a:t>nguage</a:t>
            </a:r>
            <a:r>
              <a:rPr lang="en-US" dirty="0" smtClean="0"/>
              <a:t> consist of  </a:t>
            </a:r>
            <a:r>
              <a:rPr lang="en-US" dirty="0" smtClean="0">
                <a:sym typeface="Symbol" pitchFamily="18" charset="2"/>
              </a:rPr>
              <a:t></a:t>
            </a:r>
            <a:r>
              <a:rPr lang="en-US" dirty="0" smtClean="0"/>
              <a:t>  (empty) string</a:t>
            </a:r>
          </a:p>
          <a:p>
            <a:pPr eaLnBrk="1" hangingPunct="1">
              <a:buFontTx/>
              <a:buNone/>
              <a:defRPr/>
            </a:pPr>
            <a:endParaRPr lang="en-US" dirty="0" smtClean="0"/>
          </a:p>
          <a:p>
            <a:pPr marL="334963" indent="-333375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  <a:defRPr/>
            </a:pPr>
            <a:r>
              <a:rPr lang="en-US" dirty="0" smtClean="0"/>
              <a:t>Finite Language </a:t>
            </a:r>
          </a:p>
          <a:p>
            <a:pPr marL="334963" indent="-33337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  <a:defRPr/>
            </a:pPr>
            <a:r>
              <a:rPr lang="en-US" dirty="0" smtClean="0"/>
              <a:t>		example L1 = {a, </a:t>
            </a:r>
            <a:r>
              <a:rPr lang="en-US" dirty="0" err="1" smtClean="0"/>
              <a:t>ab</a:t>
            </a:r>
            <a:r>
              <a:rPr lang="en-US" dirty="0" smtClean="0"/>
              <a:t>, </a:t>
            </a:r>
            <a:r>
              <a:rPr lang="en-US" dirty="0" err="1" smtClean="0"/>
              <a:t>abb</a:t>
            </a:r>
            <a:r>
              <a:rPr lang="en-US" dirty="0" smtClean="0"/>
              <a:t>}</a:t>
            </a:r>
          </a:p>
          <a:p>
            <a:pPr marL="334963" indent="-33337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  <a:defRPr/>
            </a:pPr>
            <a:endParaRPr lang="en-US" dirty="0" smtClean="0"/>
          </a:p>
          <a:p>
            <a:pPr marL="334963" indent="-333375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  <a:defRPr/>
            </a:pPr>
            <a:r>
              <a:rPr lang="en-US" dirty="0" smtClean="0"/>
              <a:t>Infinite Language : describe a language using </a:t>
            </a:r>
            <a:r>
              <a:rPr lang="en-US" dirty="0" err="1" smtClean="0"/>
              <a:t>a”set</a:t>
            </a:r>
            <a:r>
              <a:rPr lang="en-US" dirty="0" smtClean="0"/>
              <a:t> former”</a:t>
            </a:r>
          </a:p>
          <a:p>
            <a:pPr marL="735013" lvl="1" indent="-276225">
              <a:buFont typeface="Arial" charset="0"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  <a:defRPr/>
            </a:pPr>
            <a:r>
              <a:rPr lang="en-US" sz="2400" dirty="0" smtClean="0"/>
              <a:t>{w | something about w}</a:t>
            </a:r>
          </a:p>
          <a:p>
            <a:pPr marL="334963" indent="-333375" algn="just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  <a:defRPr/>
            </a:pPr>
            <a:r>
              <a:rPr lang="en-US" dirty="0" smtClean="0"/>
              <a:t>		example L2 = {w | w is palindrome of </a:t>
            </a:r>
            <a:r>
              <a:rPr lang="en-US" dirty="0" smtClean="0">
                <a:latin typeface="Symbol" pitchFamily="18" charset="2"/>
                <a:ea typeface="宋体" charset="-122"/>
              </a:rPr>
              <a:t></a:t>
            </a:r>
            <a:r>
              <a:rPr lang="en-US" dirty="0" smtClean="0">
                <a:ea typeface="宋体" charset="-122"/>
              </a:rPr>
              <a:t> = {0, 1}}</a:t>
            </a:r>
          </a:p>
          <a:p>
            <a:pPr marL="334963" indent="-333375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  <a:defRPr/>
            </a:pPr>
            <a:endParaRPr lang="en-US" dirty="0" smtClean="0"/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1600200" y="2181225"/>
          <a:ext cx="6858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4" imgW="368300" imgH="711200" progId="Equation.3">
                  <p:embed/>
                </p:oleObj>
              </mc:Choice>
              <mc:Fallback>
                <p:oleObj name="Equation" r:id="rId4" imgW="368300" imgH="71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81225"/>
                        <a:ext cx="685800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 txBox="1">
            <a:spLocks/>
          </p:cNvSpPr>
          <p:nvPr/>
        </p:nvSpPr>
        <p:spPr bwMode="auto">
          <a:xfrm>
            <a:off x="381000" y="1524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id-ID" sz="32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The Central Concepts </a:t>
            </a:r>
            <a:endParaRPr lang="en-US" sz="32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defRPr/>
            </a:pPr>
            <a:r>
              <a:rPr lang="id-ID" sz="32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of Automata Theory</a:t>
            </a:r>
            <a:r>
              <a:rPr lang="en-US" sz="3200" kern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(3)</a:t>
            </a:r>
            <a:endParaRPr lang="id-ID" sz="3200" kern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59436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dirty="0" smtClean="0"/>
              <a:t>STRING, ALPHABET an</a:t>
            </a:r>
            <a:r>
              <a:rPr lang="id-ID" sz="2800" dirty="0" smtClean="0"/>
              <a:t>d</a:t>
            </a:r>
            <a:r>
              <a:rPr lang="en-US" sz="2800" dirty="0" smtClean="0"/>
              <a:t> LANGUAGE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28600"/>
            <a:ext cx="615272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smtClean="0"/>
              <a:t>STRING, ALPHABET an</a:t>
            </a:r>
            <a:r>
              <a:rPr lang="id-ID" sz="2800" smtClean="0"/>
              <a:t>d</a:t>
            </a:r>
            <a:r>
              <a:rPr lang="en-US" sz="2800" smtClean="0"/>
              <a:t> LANGUAGE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752600"/>
            <a:ext cx="7467600" cy="4495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	•	Language</a:t>
            </a:r>
            <a:r>
              <a:rPr lang="id-ID" sz="2800" smtClean="0"/>
              <a:t> Concatenation</a:t>
            </a:r>
            <a:r>
              <a:rPr lang="en-US" sz="2800" smtClean="0"/>
              <a:t> 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	      L, M	: language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	 	L. M	: </a:t>
            </a:r>
            <a:r>
              <a:rPr lang="id-ID" sz="2800" smtClean="0"/>
              <a:t>Concatenation </a:t>
            </a:r>
            <a:r>
              <a:rPr lang="en-US" sz="2800" smtClean="0"/>
              <a:t> L an</a:t>
            </a:r>
            <a:r>
              <a:rPr lang="id-ID" sz="2800" smtClean="0"/>
              <a:t>d</a:t>
            </a:r>
            <a:r>
              <a:rPr lang="en-US" sz="2800" smtClean="0"/>
              <a:t> 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		LM	= { xy| x </a:t>
            </a:r>
            <a:r>
              <a:rPr lang="en-US" sz="2800" smtClean="0">
                <a:sym typeface="Symbol" pitchFamily="18" charset="2"/>
              </a:rPr>
              <a:t></a:t>
            </a:r>
            <a:r>
              <a:rPr lang="en-US" sz="2800" smtClean="0"/>
              <a:t> L, y </a:t>
            </a:r>
            <a:r>
              <a:rPr lang="en-US" sz="2800" smtClean="0">
                <a:sym typeface="Symbol" pitchFamily="18" charset="2"/>
              </a:rPr>
              <a:t> </a:t>
            </a:r>
            <a:r>
              <a:rPr lang="en-US" sz="2800" smtClean="0"/>
              <a:t>M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	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     </a:t>
            </a:r>
            <a:r>
              <a:rPr lang="id-ID" sz="2800" smtClean="0"/>
              <a:t>Example</a:t>
            </a:r>
            <a:r>
              <a:rPr lang="en-US" sz="2800" smtClean="0"/>
              <a:t>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	      L	=	{ 0, 1, 00, 01, 10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	      M	=	{ 10, 11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     LM	=	{ 010, 011, 110, 11, 0010,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				  0011, 0110, 0111, 1010,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				 1011 }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562A25-8C04-4A13-B020-0DC0AC9D3610}" type="slidenum">
              <a:rPr lang="en-US" smtClean="0">
                <a:latin typeface="Interstate" charset="0"/>
              </a:rPr>
              <a:pPr/>
              <a:t>15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52400"/>
            <a:ext cx="6076528" cy="990600"/>
          </a:xfrm>
        </p:spPr>
        <p:txBody>
          <a:bodyPr/>
          <a:lstStyle/>
          <a:p>
            <a:pPr eaLnBrk="1" hangingPunct="1"/>
            <a:r>
              <a:rPr lang="en-US" sz="2800" smtClean="0"/>
              <a:t>STRING, ALPHABET an</a:t>
            </a:r>
            <a:r>
              <a:rPr lang="id-ID" sz="2800" smtClean="0"/>
              <a:t>d</a:t>
            </a:r>
            <a:r>
              <a:rPr lang="en-US" sz="2800" smtClean="0"/>
              <a:t> LANGUAGE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848600" cy="54102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Tx/>
              <a:buNone/>
            </a:pPr>
            <a:r>
              <a:rPr lang="en-US" sz="2600" dirty="0" smtClean="0"/>
              <a:t>•	</a:t>
            </a:r>
            <a:r>
              <a:rPr lang="en-US" sz="2800" dirty="0" smtClean="0"/>
              <a:t>Union Language :</a:t>
            </a:r>
            <a:endParaRPr lang="id-ID" sz="2800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	L </a:t>
            </a:r>
            <a:r>
              <a:rPr lang="en-US" altLang="zh-CN" sz="2800" dirty="0" smtClean="0">
                <a:ea typeface="宋体" charset="-122"/>
                <a:sym typeface="Symbol" pitchFamily="18" charset="2"/>
              </a:rPr>
              <a:t></a:t>
            </a:r>
            <a:r>
              <a:rPr lang="en-US" altLang="zh-CN" sz="2800" dirty="0" smtClean="0">
                <a:ea typeface="宋体" charset="-122"/>
              </a:rPr>
              <a:t> </a:t>
            </a:r>
            <a:r>
              <a:rPr lang="en-US" sz="2800" dirty="0" smtClean="0"/>
              <a:t> M	: Union L an</a:t>
            </a:r>
            <a:r>
              <a:rPr lang="id-ID" sz="2800" dirty="0" smtClean="0"/>
              <a:t>d</a:t>
            </a:r>
            <a:r>
              <a:rPr lang="en-US" sz="2800" dirty="0" smtClean="0"/>
              <a:t> M</a:t>
            </a:r>
            <a:endParaRPr lang="id-ID" sz="2800" dirty="0" smtClean="0"/>
          </a:p>
          <a:p>
            <a:pPr eaLnBrk="1" hangingPunct="1">
              <a:buFontTx/>
              <a:buNone/>
            </a:pPr>
            <a:r>
              <a:rPr lang="en-US" sz="2800" dirty="0" smtClean="0"/>
              <a:t> 	L </a:t>
            </a:r>
            <a:r>
              <a:rPr lang="en-US" altLang="zh-CN" sz="2800" dirty="0" smtClean="0">
                <a:ea typeface="宋体" charset="-122"/>
                <a:sym typeface="Symbol" pitchFamily="18" charset="2"/>
              </a:rPr>
              <a:t></a:t>
            </a:r>
            <a:r>
              <a:rPr lang="en-US" altLang="zh-CN" sz="2800" dirty="0" smtClean="0">
                <a:ea typeface="宋体" charset="-122"/>
              </a:rPr>
              <a:t> </a:t>
            </a:r>
            <a:r>
              <a:rPr lang="en-US" sz="2800" dirty="0" smtClean="0"/>
              <a:t> M	: { x </a:t>
            </a:r>
            <a:r>
              <a:rPr lang="en-US" altLang="zh-CN" sz="2800" dirty="0" smtClean="0">
                <a:ea typeface="宋体" charset="-122"/>
                <a:sym typeface="Symbol" pitchFamily="18" charset="2"/>
              </a:rPr>
              <a:t>  </a:t>
            </a:r>
            <a:r>
              <a:rPr lang="en-US" sz="2800" dirty="0" smtClean="0"/>
              <a:t>x </a:t>
            </a:r>
            <a:r>
              <a:rPr lang="en-US" sz="2800" dirty="0" smtClean="0">
                <a:sym typeface="Symbol" pitchFamily="18" charset="2"/>
              </a:rPr>
              <a:t> </a:t>
            </a:r>
            <a:r>
              <a:rPr lang="en-US" sz="2800" dirty="0" smtClean="0"/>
              <a:t>L </a:t>
            </a:r>
            <a:r>
              <a:rPr lang="id-ID" sz="2800" dirty="0" smtClean="0"/>
              <a:t>or</a:t>
            </a:r>
            <a:r>
              <a:rPr lang="en-US" sz="2800" dirty="0" smtClean="0"/>
              <a:t> x </a:t>
            </a:r>
            <a:r>
              <a:rPr lang="en-US" sz="2800" dirty="0" smtClean="0">
                <a:sym typeface="Symbol" pitchFamily="18" charset="2"/>
              </a:rPr>
              <a:t></a:t>
            </a:r>
            <a:r>
              <a:rPr lang="en-US" sz="2800" dirty="0" smtClean="0"/>
              <a:t> M}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</a:t>
            </a:r>
            <a:r>
              <a:rPr lang="id-ID" sz="2800" dirty="0" smtClean="0"/>
              <a:t>Example</a:t>
            </a:r>
            <a:r>
              <a:rPr lang="en-US" sz="2800" dirty="0" smtClean="0"/>
              <a:t> : 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L </a:t>
            </a:r>
            <a:r>
              <a:rPr lang="en-US" altLang="zh-CN" sz="2800" dirty="0" smtClean="0">
                <a:ea typeface="宋体" charset="-122"/>
                <a:sym typeface="Symbol" pitchFamily="18" charset="2"/>
              </a:rPr>
              <a:t></a:t>
            </a:r>
            <a:r>
              <a:rPr lang="en-US" altLang="zh-CN" sz="2800" dirty="0" smtClean="0">
                <a:ea typeface="宋体" charset="-122"/>
              </a:rPr>
              <a:t> </a:t>
            </a:r>
            <a:r>
              <a:rPr lang="en-US" sz="2800" dirty="0" smtClean="0"/>
              <a:t>M = { 0, 1, 00, 01, 10, 11 }</a:t>
            </a:r>
          </a:p>
          <a:p>
            <a:pPr eaLnBrk="1" hangingPunct="1">
              <a:buNone/>
            </a:pPr>
            <a:endParaRPr lang="en-US" sz="2800" dirty="0" smtClean="0"/>
          </a:p>
          <a:p>
            <a:r>
              <a:rPr lang="en-US" sz="2800" dirty="0" smtClean="0"/>
              <a:t>Closure</a:t>
            </a:r>
          </a:p>
          <a:p>
            <a:pPr>
              <a:buNone/>
            </a:pPr>
            <a:r>
              <a:rPr lang="en-US" altLang="zh-CN" sz="2800" dirty="0" smtClean="0">
                <a:ea typeface="宋体" charset="-122"/>
                <a:sym typeface="Symbol" pitchFamily="18" charset="2"/>
              </a:rPr>
              <a:t>	</a:t>
            </a:r>
            <a:r>
              <a:rPr lang="en-US" altLang="zh-CN" sz="2800" b="1" dirty="0" smtClean="0">
                <a:ea typeface="宋体" charset="-122"/>
                <a:sym typeface="Symbol" pitchFamily="18" charset="2"/>
              </a:rPr>
              <a:t></a:t>
            </a:r>
            <a:r>
              <a:rPr lang="en-US" altLang="zh-CN" sz="2800" dirty="0" smtClean="0">
                <a:ea typeface="宋体" charset="-122"/>
              </a:rPr>
              <a:t>  </a:t>
            </a:r>
            <a:r>
              <a:rPr lang="id-ID" altLang="zh-CN" sz="2800" dirty="0" smtClean="0">
                <a:ea typeface="宋体" charset="-122"/>
              </a:rPr>
              <a:t>	</a:t>
            </a:r>
            <a:r>
              <a:rPr lang="id-ID" sz="2800" dirty="0" smtClean="0"/>
              <a:t> : </a:t>
            </a:r>
            <a:r>
              <a:rPr lang="en-US" sz="2800" dirty="0" smtClean="0"/>
              <a:t>Zero or more times (</a:t>
            </a:r>
            <a:r>
              <a:rPr lang="en-US" sz="2800" dirty="0" err="1" smtClean="0"/>
              <a:t>Kleene</a:t>
            </a:r>
            <a:r>
              <a:rPr lang="en-US" sz="2800" dirty="0" smtClean="0"/>
              <a:t> Closure)</a:t>
            </a:r>
            <a:br>
              <a:rPr lang="en-US" sz="2800" dirty="0" smtClean="0"/>
            </a:br>
            <a:r>
              <a:rPr lang="en-US" sz="2800" dirty="0" smtClean="0"/>
              <a:t>+</a:t>
            </a:r>
            <a:r>
              <a:rPr lang="id-ID" sz="2800" dirty="0" smtClean="0"/>
              <a:t>     </a:t>
            </a:r>
            <a:r>
              <a:rPr lang="en-US" sz="2800" dirty="0" smtClean="0"/>
              <a:t>: One or more times (Positive Closure)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id-ID" sz="2800" dirty="0" smtClean="0"/>
              <a:t>Example</a:t>
            </a:r>
            <a:r>
              <a:rPr lang="en-US" sz="2800" dirty="0" smtClean="0"/>
              <a:t>     L	:  </a:t>
            </a:r>
            <a:r>
              <a:rPr lang="id-ID" sz="2800" dirty="0" smtClean="0"/>
              <a:t> a Language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L*	= L</a:t>
            </a:r>
            <a:r>
              <a:rPr lang="en-US" sz="2800" baseline="30000" dirty="0" smtClean="0"/>
              <a:t>0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18" charset="2"/>
              </a:rPr>
              <a:t></a:t>
            </a:r>
            <a:r>
              <a:rPr lang="en-US" sz="2800" dirty="0" smtClean="0"/>
              <a:t> L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18" charset="2"/>
              </a:rPr>
              <a:t></a:t>
            </a:r>
            <a:r>
              <a:rPr lang="en-US" sz="2800" dirty="0" smtClean="0"/>
              <a:t> L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18" charset="2"/>
              </a:rPr>
              <a:t></a:t>
            </a:r>
            <a:r>
              <a:rPr lang="en-US" sz="2800" dirty="0" smtClean="0"/>
              <a:t> …  =       </a:t>
            </a:r>
            <a:r>
              <a:rPr lang="en-US" sz="2800" i="1" dirty="0" smtClean="0"/>
              <a:t>L</a:t>
            </a:r>
            <a:r>
              <a:rPr lang="en-US" sz="2800" baseline="30000" dirty="0" smtClean="0"/>
              <a:t>i</a:t>
            </a:r>
          </a:p>
          <a:p>
            <a:pPr>
              <a:buNone/>
            </a:pPr>
            <a:endParaRPr lang="en-US" sz="2800" baseline="30000" dirty="0" smtClean="0"/>
          </a:p>
          <a:p>
            <a:pPr>
              <a:buNone/>
            </a:pPr>
            <a:r>
              <a:rPr lang="en-US" sz="2800" dirty="0" smtClean="0"/>
              <a:t>	L</a:t>
            </a:r>
            <a:r>
              <a:rPr lang="en-US" sz="2800" baseline="30000" dirty="0" smtClean="0"/>
              <a:t>+</a:t>
            </a:r>
            <a:r>
              <a:rPr lang="en-US" sz="2800" dirty="0" smtClean="0"/>
              <a:t> 	= L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18" charset="2"/>
              </a:rPr>
              <a:t></a:t>
            </a:r>
            <a:r>
              <a:rPr lang="en-US" sz="2800" dirty="0" smtClean="0"/>
              <a:t> L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18" charset="2"/>
              </a:rPr>
              <a:t></a:t>
            </a:r>
            <a:r>
              <a:rPr lang="en-US" sz="2800" dirty="0" smtClean="0"/>
              <a:t> …          =       </a:t>
            </a:r>
            <a:r>
              <a:rPr lang="en-US" sz="2800" i="1" dirty="0" smtClean="0"/>
              <a:t>L</a:t>
            </a:r>
            <a:r>
              <a:rPr lang="en-US" sz="2800" i="1" baseline="30000" dirty="0" smtClean="0"/>
              <a:t>i</a:t>
            </a:r>
            <a:endParaRPr lang="en-US" sz="2800" baseline="30000" dirty="0" smtClean="0">
              <a:sym typeface="Symbol" pitchFamily="18" charset="2"/>
            </a:endParaRPr>
          </a:p>
          <a:p>
            <a:pPr>
              <a:buNone/>
            </a:pPr>
            <a:endParaRPr lang="en-US" sz="2800" dirty="0" smtClean="0">
              <a:sym typeface="Symbol" pitchFamily="18" charset="2"/>
            </a:endParaRPr>
          </a:p>
          <a:p>
            <a:pPr>
              <a:buNone/>
            </a:pPr>
            <a:r>
              <a:rPr lang="en-US" sz="2800" dirty="0" smtClean="0">
                <a:sym typeface="Symbol" pitchFamily="18" charset="2"/>
              </a:rPr>
              <a:t>	</a:t>
            </a:r>
            <a:r>
              <a:rPr lang="en-US" sz="2800" dirty="0" smtClean="0"/>
              <a:t>*	:  </a:t>
            </a:r>
            <a:r>
              <a:rPr lang="id-ID" sz="2800" dirty="0" smtClean="0"/>
              <a:t>Set of </a:t>
            </a:r>
            <a:r>
              <a:rPr lang="en-US" sz="2800" dirty="0" smtClean="0"/>
              <a:t>String </a:t>
            </a:r>
            <a:r>
              <a:rPr lang="id-ID" sz="2800" dirty="0" smtClean="0"/>
              <a:t>of</a:t>
            </a:r>
            <a:r>
              <a:rPr lang="en-US" sz="2800" dirty="0" smtClean="0"/>
              <a:t> s</a:t>
            </a:r>
            <a:r>
              <a:rPr lang="id-ID" sz="2800" dirty="0" smtClean="0"/>
              <a:t>y</a:t>
            </a:r>
            <a:r>
              <a:rPr lang="en-US" sz="2800" dirty="0" err="1" smtClean="0"/>
              <a:t>mbol</a:t>
            </a:r>
            <a:r>
              <a:rPr lang="id-ID" sz="2800" dirty="0" smtClean="0"/>
              <a:t>s</a:t>
            </a:r>
            <a:r>
              <a:rPr lang="en-US" sz="2800" dirty="0" smtClean="0"/>
              <a:t> </a:t>
            </a:r>
            <a:r>
              <a:rPr lang="id-ID" sz="2800" dirty="0" smtClean="0"/>
              <a:t> in 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18" charset="2"/>
              </a:rPr>
              <a:t></a:t>
            </a:r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BA65E5-E678-4E20-B73D-51FBFB2FCCF4}" type="slidenum">
              <a:rPr lang="en-US" smtClean="0">
                <a:latin typeface="Interstate" charset="0"/>
              </a:rPr>
              <a:pPr/>
              <a:t>16</a:t>
            </a:fld>
            <a:endParaRPr lang="en-US" smtClean="0">
              <a:latin typeface="Interstate" charset="0"/>
            </a:endParaRPr>
          </a:p>
        </p:txBody>
      </p:sp>
      <p:graphicFrame>
        <p:nvGraphicFramePr>
          <p:cNvPr id="39937" name="Object 4"/>
          <p:cNvGraphicFramePr>
            <a:graphicFrameLocks noChangeAspect="1"/>
          </p:cNvGraphicFramePr>
          <p:nvPr/>
        </p:nvGraphicFramePr>
        <p:xfrm>
          <a:off x="4876800" y="4886325"/>
          <a:ext cx="371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Equation" r:id="rId3" imgW="368300" imgH="520700" progId="Equation.3">
                  <p:embed/>
                </p:oleObj>
              </mc:Choice>
              <mc:Fallback>
                <p:oleObj name="Equation" r:id="rId3" imgW="368300" imgH="5207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886325"/>
                        <a:ext cx="3714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" name="Object 6"/>
          <p:cNvGraphicFramePr>
            <a:graphicFrameLocks noChangeAspect="1"/>
          </p:cNvGraphicFramePr>
          <p:nvPr/>
        </p:nvGraphicFramePr>
        <p:xfrm>
          <a:off x="4886325" y="5534025"/>
          <a:ext cx="3714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Equation" r:id="rId5" imgW="368300" imgH="558800" progId="Equation.3">
                  <p:embed/>
                </p:oleObj>
              </mc:Choice>
              <mc:Fallback>
                <p:oleObj name="Equation" r:id="rId5" imgW="368300" imgH="558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5534025"/>
                        <a:ext cx="37147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7550" y="6237288"/>
            <a:ext cx="2895600" cy="476250"/>
          </a:xfrm>
          <a:noFill/>
          <a:ln>
            <a:round/>
          </a:ln>
        </p:spPr>
        <p:txBody>
          <a:bodyPr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D05A0BA-82E6-4B7C-99C0-08059C0AF6C3}" type="slidenum">
              <a:rPr lang="en-US" sz="1200" smtClean="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US" sz="1200" smtClean="0">
              <a:solidFill>
                <a:srgbClr val="00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8001000" cy="5105400"/>
          </a:xfrm>
        </p:spPr>
        <p:txBody>
          <a:bodyPr>
            <a:normAutofit fontScale="92500"/>
          </a:bodyPr>
          <a:lstStyle/>
          <a:p>
            <a:pPr marL="333375" indent="-333375" algn="just" eaLnBrk="1" hangingPunct="1">
              <a:lnSpc>
                <a:spcPct val="110000"/>
              </a:lnSpc>
              <a:spcBef>
                <a:spcPts val="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800" dirty="0" err="1" smtClean="0"/>
              <a:t>Kleene</a:t>
            </a:r>
            <a:r>
              <a:rPr lang="en-US" sz="2800" dirty="0" smtClean="0"/>
              <a:t> Closure</a:t>
            </a:r>
            <a:r>
              <a:rPr lang="en-US" sz="2800" dirty="0" smtClean="0">
                <a:ea typeface="宋体" charset="-122"/>
              </a:rPr>
              <a:t> ( </a:t>
            </a:r>
            <a:r>
              <a:rPr lang="en-US" sz="2800" dirty="0" smtClean="0">
                <a:latin typeface="Symbol" pitchFamily="18" charset="2"/>
                <a:ea typeface="宋体" charset="-122"/>
              </a:rPr>
              <a:t></a:t>
            </a:r>
            <a:r>
              <a:rPr lang="en-US" sz="2800" dirty="0" smtClean="0">
                <a:ea typeface="宋体" charset="-122"/>
              </a:rPr>
              <a:t> ), zero or more times</a:t>
            </a:r>
            <a:r>
              <a:rPr lang="en-US" sz="2800" dirty="0" smtClean="0"/>
              <a:t>. </a:t>
            </a:r>
          </a:p>
          <a:p>
            <a:pPr marL="333375" indent="-333375" algn="just" eaLnBrk="1" hangingPunct="1">
              <a:lnSpc>
                <a:spcPct val="110000"/>
              </a:lnSpc>
              <a:spcBef>
                <a:spcPts val="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800" dirty="0" smtClean="0"/>
              <a:t>Example :</a:t>
            </a:r>
          </a:p>
          <a:p>
            <a:pPr marL="733425" lvl="1" indent="-276225" algn="just" eaLnBrk="1" hangingPunct="1">
              <a:lnSpc>
                <a:spcPct val="110000"/>
              </a:lnSpc>
              <a:spcBef>
                <a:spcPts val="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800" i="1" dirty="0" smtClean="0"/>
              <a:t>x</a:t>
            </a:r>
            <a:r>
              <a:rPr lang="en-US" sz="2800" dirty="0" smtClean="0"/>
              <a:t>* = </a:t>
            </a:r>
            <a:r>
              <a:rPr lang="en-US" sz="2800" dirty="0" smtClean="0">
                <a:latin typeface="Symbol" pitchFamily="18" charset="2"/>
              </a:rPr>
              <a:t></a:t>
            </a:r>
            <a:r>
              <a:rPr lang="en-US" sz="2800" i="1" dirty="0" err="1" smtClean="0"/>
              <a:t>x</a:t>
            </a:r>
            <a:r>
              <a:rPr lang="en-US" sz="2800" dirty="0" err="1" smtClean="0">
                <a:latin typeface="Symbol" pitchFamily="18" charset="2"/>
              </a:rPr>
              <a:t></a:t>
            </a:r>
            <a:r>
              <a:rPr lang="en-US" sz="2800" i="1" dirty="0" err="1" smtClean="0"/>
              <a:t>xx</a:t>
            </a:r>
            <a:r>
              <a:rPr lang="en-US" sz="2800" dirty="0" err="1" smtClean="0">
                <a:latin typeface="Symbol" pitchFamily="18" charset="2"/>
              </a:rPr>
              <a:t></a:t>
            </a:r>
            <a:r>
              <a:rPr lang="en-US" sz="2800" i="1" dirty="0" err="1" smtClean="0"/>
              <a:t>xxx</a:t>
            </a:r>
            <a:r>
              <a:rPr lang="en-US" sz="2800" dirty="0" smtClean="0">
                <a:latin typeface="Symbol" pitchFamily="18" charset="2"/>
              </a:rPr>
              <a:t></a:t>
            </a:r>
            <a:r>
              <a:rPr lang="en-US" sz="2800" dirty="0" smtClean="0"/>
              <a:t>… = </a:t>
            </a:r>
            <a:r>
              <a:rPr lang="en-US" sz="2800" dirty="0" smtClean="0">
                <a:latin typeface="Symbol" pitchFamily="18" charset="2"/>
              </a:rPr>
              <a:t></a:t>
            </a:r>
            <a:r>
              <a:rPr lang="en-US" sz="2800" i="1" dirty="0" smtClean="0"/>
              <a:t>x</a:t>
            </a:r>
            <a:r>
              <a:rPr lang="en-US" sz="2800" i="1" baseline="30000" dirty="0" smtClean="0"/>
              <a:t>1</a:t>
            </a:r>
            <a:r>
              <a:rPr lang="en-US" sz="2800" dirty="0" smtClean="0">
                <a:latin typeface="Symbol" pitchFamily="18" charset="2"/>
              </a:rPr>
              <a:t></a:t>
            </a:r>
            <a:r>
              <a:rPr lang="en-US" sz="2800" i="1" dirty="0" smtClean="0"/>
              <a:t>x</a:t>
            </a:r>
            <a:r>
              <a:rPr lang="en-US" sz="2800" i="1" baseline="30000" dirty="0" smtClean="0"/>
              <a:t>2</a:t>
            </a:r>
            <a:r>
              <a:rPr lang="en-US" sz="2800" dirty="0" smtClean="0">
                <a:latin typeface="Symbol" pitchFamily="18" charset="2"/>
              </a:rPr>
              <a:t></a:t>
            </a:r>
            <a:r>
              <a:rPr lang="en-US" sz="2800" i="1" dirty="0" smtClean="0"/>
              <a:t>x</a:t>
            </a:r>
            <a:r>
              <a:rPr lang="en-US" sz="2800" i="1" baseline="30000" dirty="0" smtClean="0"/>
              <a:t>3</a:t>
            </a:r>
            <a:r>
              <a:rPr lang="en-US" sz="2800" dirty="0" smtClean="0">
                <a:latin typeface="Symbol" pitchFamily="18" charset="2"/>
              </a:rPr>
              <a:t></a:t>
            </a:r>
            <a:r>
              <a:rPr lang="en-US" sz="2800" dirty="0" smtClean="0"/>
              <a:t>… </a:t>
            </a:r>
          </a:p>
          <a:p>
            <a:pPr marL="733425" lvl="1" indent="-276225" algn="just" eaLnBrk="1" hangingPunct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sz="2800" dirty="0" smtClean="0"/>
          </a:p>
          <a:p>
            <a:pPr marL="733425" lvl="1" indent="-276225" algn="just" eaLnBrk="1" hangingPunct="1">
              <a:lnSpc>
                <a:spcPct val="110000"/>
              </a:lnSpc>
              <a:spcBef>
                <a:spcPts val="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800" dirty="0" smtClean="0"/>
              <a:t>1*  =  {</a:t>
            </a:r>
            <a:r>
              <a:rPr lang="en-US" sz="2800" dirty="0" smtClean="0">
                <a:latin typeface="Symbol" pitchFamily="18" charset="2"/>
              </a:rPr>
              <a:t></a:t>
            </a:r>
            <a:r>
              <a:rPr lang="en-US" sz="2800" dirty="0" smtClean="0"/>
              <a:t>, 1, 11, 111, 1111, 11111, …}</a:t>
            </a:r>
          </a:p>
          <a:p>
            <a:pPr marL="733425" lvl="1" indent="-276225" algn="just" eaLnBrk="1" hangingPunct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sz="2800" dirty="0" smtClean="0"/>
          </a:p>
          <a:p>
            <a:pPr marL="733425" lvl="1" indent="-276225" algn="just" eaLnBrk="1" hangingPunct="1">
              <a:lnSpc>
                <a:spcPct val="110000"/>
              </a:lnSpc>
              <a:spcBef>
                <a:spcPts val="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800" dirty="0" smtClean="0"/>
              <a:t>(1100)* = {</a:t>
            </a:r>
            <a:r>
              <a:rPr lang="en-US" sz="2800" dirty="0" smtClean="0">
                <a:latin typeface="Symbol" pitchFamily="18" charset="2"/>
              </a:rPr>
              <a:t></a:t>
            </a:r>
            <a:r>
              <a:rPr lang="en-US" sz="2800" dirty="0" smtClean="0"/>
              <a:t>, 1100, 11001100, 110011001100,…}</a:t>
            </a:r>
          </a:p>
          <a:p>
            <a:pPr marL="733425" lvl="1" indent="-276225" algn="just" eaLnBrk="1" hangingPunct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sz="2800" dirty="0" smtClean="0"/>
          </a:p>
          <a:p>
            <a:pPr marL="733425" lvl="1" indent="-276225" algn="just" eaLnBrk="1" hangingPunct="1">
              <a:lnSpc>
                <a:spcPct val="110000"/>
              </a:lnSpc>
              <a:spcBef>
                <a:spcPts val="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800" dirty="0" smtClean="0"/>
              <a:t>(00+11)* =  {</a:t>
            </a:r>
            <a:r>
              <a:rPr lang="en-US" sz="2800" dirty="0" smtClean="0">
                <a:latin typeface="Symbol" pitchFamily="18" charset="2"/>
              </a:rPr>
              <a:t></a:t>
            </a:r>
            <a:r>
              <a:rPr lang="en-US" sz="2800" dirty="0" smtClean="0"/>
              <a:t>, 00, 11, 0000, 0011, 1100, 1111, </a:t>
            </a:r>
          </a:p>
          <a:p>
            <a:pPr marL="733425" lvl="1" indent="-276225" algn="just" eaLnBrk="1" hangingPunct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800" dirty="0" smtClean="0"/>
              <a:t>				000000, 000011, 001100, …}    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5943600" cy="838200"/>
          </a:xfrm>
        </p:spPr>
        <p:txBody>
          <a:bodyPr>
            <a:normAutofit/>
          </a:bodyPr>
          <a:lstStyle/>
          <a:p>
            <a:r>
              <a:rPr lang="en-US" sz="2800" dirty="0"/>
              <a:t> CLOSURE </a:t>
            </a:r>
            <a:r>
              <a:rPr lang="en-US" sz="2800" dirty="0" smtClean="0"/>
              <a:t>LANGUAGE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991272" y="228600"/>
            <a:ext cx="6000328" cy="91146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dirty="0" smtClean="0"/>
              <a:t>REGULAR EXPRESSION (RE)</a:t>
            </a:r>
            <a:r>
              <a:rPr lang="id-ID" sz="2800" dirty="0" smtClean="0"/>
              <a:t> and Language</a:t>
            </a:r>
            <a:endParaRPr lang="en-US" sz="28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924800" cy="5029200"/>
          </a:xfrm>
        </p:spPr>
        <p:txBody>
          <a:bodyPr>
            <a:normAutofit fontScale="85000" lnSpcReduction="10000"/>
          </a:bodyPr>
          <a:lstStyle/>
          <a:p>
            <a:pPr marL="268288" indent="-268288" eaLnBrk="1" hangingPunct="1"/>
            <a:r>
              <a:rPr lang="id-ID" sz="2400" dirty="0" smtClean="0"/>
              <a:t>The Definition of RE</a:t>
            </a:r>
            <a:endParaRPr lang="en-GB" sz="2400" dirty="0" smtClean="0"/>
          </a:p>
          <a:p>
            <a:pPr marL="268288" indent="0" eaLnBrk="1" hangingPunct="1">
              <a:buNone/>
            </a:pPr>
            <a:r>
              <a:rPr lang="en-US" sz="2400" dirty="0" smtClean="0"/>
              <a:t>RE = </a:t>
            </a:r>
            <a:r>
              <a:rPr lang="id-ID" sz="2400" dirty="0" smtClean="0"/>
              <a:t>Simple </a:t>
            </a:r>
            <a:r>
              <a:rPr lang="en-US" sz="2400" dirty="0" smtClean="0"/>
              <a:t>E</a:t>
            </a:r>
            <a:r>
              <a:rPr lang="id-ID" sz="2400" dirty="0" smtClean="0"/>
              <a:t>x</a:t>
            </a:r>
            <a:r>
              <a:rPr lang="en-US" sz="2400" dirty="0" err="1" smtClean="0"/>
              <a:t>pres</a:t>
            </a:r>
            <a:r>
              <a:rPr lang="id-ID" sz="2400" dirty="0" smtClean="0"/>
              <a:t>sion</a:t>
            </a:r>
            <a:r>
              <a:rPr lang="en-US" sz="2400" dirty="0" smtClean="0"/>
              <a:t> </a:t>
            </a:r>
            <a:r>
              <a:rPr lang="id-ID" sz="2400" dirty="0" smtClean="0"/>
              <a:t>for</a:t>
            </a:r>
            <a:r>
              <a:rPr lang="en-US" sz="2400" dirty="0" smtClean="0"/>
              <a:t> language </a:t>
            </a:r>
            <a:r>
              <a:rPr lang="id-ID" sz="2400" dirty="0" smtClean="0"/>
              <a:t>which accepted by</a:t>
            </a:r>
            <a:r>
              <a:rPr lang="en-US" sz="2400" dirty="0" smtClean="0"/>
              <a:t> FA.</a:t>
            </a:r>
          </a:p>
          <a:p>
            <a:pPr marL="268288" indent="-268288" eaLnBrk="1" hangingPunct="1">
              <a:buFontTx/>
              <a:buNone/>
            </a:pPr>
            <a:endParaRPr lang="en-US" sz="2400" dirty="0" smtClean="0"/>
          </a:p>
          <a:p>
            <a:pPr marL="268288" indent="-268288" eaLnBrk="1" hangingPunct="1"/>
            <a:r>
              <a:rPr lang="id-ID" sz="2400" dirty="0" smtClean="0"/>
              <a:t>Example for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</a:t>
            </a:r>
            <a:r>
              <a:rPr lang="en-US" sz="2400" dirty="0" smtClean="0"/>
              <a:t> </a:t>
            </a:r>
            <a:r>
              <a:rPr lang="id-ID" sz="2400" dirty="0" smtClean="0"/>
              <a:t>of an </a:t>
            </a:r>
            <a:r>
              <a:rPr lang="en-US" sz="2400" dirty="0" smtClean="0"/>
              <a:t> alphabet, RE </a:t>
            </a:r>
            <a:r>
              <a:rPr lang="id-ID" sz="2400" dirty="0" smtClean="0"/>
              <a:t>is defined</a:t>
            </a:r>
            <a:r>
              <a:rPr lang="en-US" sz="2400" dirty="0" smtClean="0"/>
              <a:t> </a:t>
            </a:r>
            <a:r>
              <a:rPr lang="id-ID" sz="2400" dirty="0" smtClean="0"/>
              <a:t>as recursive as follows</a:t>
            </a:r>
            <a:r>
              <a:rPr lang="en-US" sz="2400" dirty="0" smtClean="0"/>
              <a:t> :</a:t>
            </a:r>
            <a:endParaRPr lang="en-US" sz="2400" dirty="0" smtClean="0">
              <a:sym typeface="Symbol" pitchFamily="18" charset="2"/>
            </a:endParaRPr>
          </a:p>
          <a:p>
            <a:pPr marL="536575" lvl="2" indent="-268288" eaLnBrk="1" hangingPunct="1">
              <a:buFontTx/>
              <a:buAutoNum type="arabicPeriod"/>
            </a:pPr>
            <a:r>
              <a:rPr lang="en-US" sz="2400" dirty="0" smtClean="0">
                <a:sym typeface="Symbol" pitchFamily="18" charset="2"/>
              </a:rPr>
              <a:t></a:t>
            </a:r>
            <a:r>
              <a:rPr lang="en-US" sz="2400" dirty="0" smtClean="0"/>
              <a:t> : RE </a:t>
            </a:r>
            <a:r>
              <a:rPr lang="id-ID" sz="2400" dirty="0" smtClean="0"/>
              <a:t>which shows as</a:t>
            </a:r>
            <a:r>
              <a:rPr lang="en-US" sz="2400" dirty="0" smtClean="0"/>
              <a:t> “Empty Set”.</a:t>
            </a:r>
          </a:p>
          <a:p>
            <a:pPr marL="536575" lvl="2" indent="-268288" eaLnBrk="1" hangingPunct="1">
              <a:buFontTx/>
              <a:buAutoNum type="arabicPeriod"/>
            </a:pPr>
            <a:r>
              <a:rPr lang="en-US" sz="2400" i="1" dirty="0" smtClean="0">
                <a:sym typeface="Symbol" pitchFamily="18" charset="2"/>
              </a:rPr>
              <a:t></a:t>
            </a:r>
            <a:r>
              <a:rPr lang="en-US" sz="2400" dirty="0" smtClean="0"/>
              <a:t> : RE </a:t>
            </a:r>
            <a:r>
              <a:rPr lang="id-ID" sz="2400" dirty="0" smtClean="0"/>
              <a:t>which shows</a:t>
            </a:r>
            <a:r>
              <a:rPr lang="en-US" sz="2400" dirty="0" smtClean="0"/>
              <a:t> </a:t>
            </a:r>
            <a:r>
              <a:rPr lang="id-ID" sz="2400" dirty="0" smtClean="0"/>
              <a:t>as </a:t>
            </a:r>
            <a:r>
              <a:rPr lang="en-US" sz="2400" dirty="0" smtClean="0"/>
              <a:t>{</a:t>
            </a:r>
            <a:r>
              <a:rPr lang="en-US" sz="2400" i="1" dirty="0" smtClean="0">
                <a:sym typeface="Symbol" pitchFamily="18" charset="2"/>
              </a:rPr>
              <a:t> </a:t>
            </a:r>
            <a:r>
              <a:rPr lang="en-US" sz="2400" dirty="0" smtClean="0"/>
              <a:t>}</a:t>
            </a:r>
          </a:p>
          <a:p>
            <a:pPr marL="536575" lvl="1" indent="-268288">
              <a:buFontTx/>
              <a:buAutoNum type="arabicPeriod" startAt="3"/>
            </a:pPr>
            <a:r>
              <a:rPr lang="id-ID" sz="2400" dirty="0"/>
              <a:t>For every</a:t>
            </a:r>
            <a:r>
              <a:rPr lang="en-US" sz="2400" dirty="0"/>
              <a:t> a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</a:t>
            </a:r>
            <a:r>
              <a:rPr lang="en-US" sz="2400" dirty="0"/>
              <a:t> ,</a:t>
            </a:r>
          </a:p>
          <a:p>
            <a:pPr marL="536575" indent="-268288">
              <a:buNone/>
            </a:pPr>
            <a:r>
              <a:rPr lang="en-US" sz="2400" dirty="0" smtClean="0"/>
              <a:t>		a : RE </a:t>
            </a:r>
            <a:r>
              <a:rPr lang="id-ID" sz="2400" dirty="0" smtClean="0"/>
              <a:t>shows as</a:t>
            </a:r>
            <a:r>
              <a:rPr lang="en-US" sz="2400" dirty="0" smtClean="0"/>
              <a:t> {a}</a:t>
            </a:r>
          </a:p>
          <a:p>
            <a:pPr marL="536575" indent="-268288">
              <a:buNone/>
            </a:pPr>
            <a:endParaRPr lang="en-US" sz="2400" dirty="0"/>
          </a:p>
          <a:p>
            <a:pPr marL="536575" lvl="1" indent="-268288">
              <a:buFontTx/>
              <a:buAutoNum type="arabicPeriod" startAt="4"/>
            </a:pPr>
            <a:r>
              <a:rPr lang="id-ID" altLang="zh-CN" sz="2400" dirty="0">
                <a:ea typeface="宋体" charset="-122"/>
              </a:rPr>
              <a:t>If </a:t>
            </a:r>
            <a:r>
              <a:rPr lang="en-US" altLang="zh-CN" sz="2400" dirty="0">
                <a:ea typeface="宋体" charset="-122"/>
              </a:rPr>
              <a:t> r an</a:t>
            </a:r>
            <a:r>
              <a:rPr lang="id-ID" altLang="zh-CN" sz="2400" dirty="0">
                <a:ea typeface="宋体" charset="-122"/>
              </a:rPr>
              <a:t>d</a:t>
            </a:r>
            <a:r>
              <a:rPr lang="en-US" altLang="zh-CN" sz="2400" dirty="0">
                <a:ea typeface="宋体" charset="-122"/>
              </a:rPr>
              <a:t> s </a:t>
            </a:r>
            <a:r>
              <a:rPr lang="id-ID" altLang="zh-CN" sz="2400" dirty="0">
                <a:ea typeface="宋体" charset="-122"/>
              </a:rPr>
              <a:t>are </a:t>
            </a:r>
            <a:r>
              <a:rPr lang="en-US" altLang="zh-CN" sz="2400" dirty="0">
                <a:ea typeface="宋体" charset="-122"/>
              </a:rPr>
              <a:t> RE </a:t>
            </a:r>
            <a:r>
              <a:rPr lang="id-ID" altLang="zh-CN" sz="2400" dirty="0">
                <a:ea typeface="宋体" charset="-122"/>
              </a:rPr>
              <a:t>for </a:t>
            </a:r>
            <a:r>
              <a:rPr lang="en-US" altLang="zh-CN" sz="2400" dirty="0">
                <a:ea typeface="宋体" charset="-122"/>
              </a:rPr>
              <a:t> language</a:t>
            </a:r>
          </a:p>
          <a:p>
            <a:pPr marL="536575" indent="-268288">
              <a:buNone/>
            </a:pPr>
            <a:r>
              <a:rPr lang="en-US" altLang="zh-CN" sz="2400" dirty="0">
                <a:ea typeface="宋体" charset="-122"/>
              </a:rPr>
              <a:t>		 R an</a:t>
            </a:r>
            <a:r>
              <a:rPr lang="id-ID" altLang="zh-CN" sz="2400" dirty="0">
                <a:ea typeface="宋体" charset="-122"/>
              </a:rPr>
              <a:t>d</a:t>
            </a:r>
            <a:r>
              <a:rPr lang="en-US" altLang="zh-CN" sz="2400" dirty="0">
                <a:ea typeface="宋体" charset="-122"/>
              </a:rPr>
              <a:t> S, </a:t>
            </a:r>
            <a:r>
              <a:rPr lang="id-ID" altLang="zh-CN" sz="2400" dirty="0">
                <a:ea typeface="宋体" charset="-122"/>
              </a:rPr>
              <a:t>then</a:t>
            </a:r>
            <a:r>
              <a:rPr lang="en-US" altLang="zh-CN" sz="2400" dirty="0">
                <a:ea typeface="宋体" charset="-122"/>
              </a:rPr>
              <a:t> :</a:t>
            </a:r>
          </a:p>
          <a:p>
            <a:pPr marL="536575" indent="-268288">
              <a:buNone/>
            </a:pPr>
            <a:r>
              <a:rPr lang="en-US" sz="2400" dirty="0"/>
              <a:t>			r + s		: RE</a:t>
            </a:r>
            <a:r>
              <a:rPr lang="id-ID" sz="2400" dirty="0"/>
              <a:t> </a:t>
            </a:r>
            <a:r>
              <a:rPr lang="id-ID" altLang="zh-CN" sz="2400" dirty="0">
                <a:ea typeface="宋体" charset="-122"/>
              </a:rPr>
              <a:t>for </a:t>
            </a:r>
            <a:r>
              <a:rPr lang="en-US" sz="2400" dirty="0"/>
              <a:t>R </a:t>
            </a:r>
            <a:r>
              <a:rPr lang="en-US" sz="2400" dirty="0">
                <a:sym typeface="Symbol" pitchFamily="18" charset="2"/>
              </a:rPr>
              <a:t></a:t>
            </a:r>
            <a:r>
              <a:rPr lang="en-US" sz="2400" dirty="0"/>
              <a:t> S</a:t>
            </a:r>
            <a:endParaRPr lang="id-ID" sz="2400" dirty="0"/>
          </a:p>
          <a:p>
            <a:pPr marL="536575" indent="-268288">
              <a:buNone/>
            </a:pPr>
            <a:r>
              <a:rPr lang="en-US" sz="2400" dirty="0"/>
              <a:t>			r </a:t>
            </a:r>
            <a:r>
              <a:rPr lang="en-US" sz="2400" dirty="0">
                <a:sym typeface="Symbol" pitchFamily="18" charset="2"/>
              </a:rPr>
              <a:t></a:t>
            </a:r>
            <a:r>
              <a:rPr lang="en-US" sz="2400" dirty="0"/>
              <a:t> s		: RE </a:t>
            </a:r>
            <a:r>
              <a:rPr lang="id-ID" sz="2400" dirty="0"/>
              <a:t>for </a:t>
            </a:r>
            <a:r>
              <a:rPr lang="en-US" sz="2400" dirty="0"/>
              <a:t>RS</a:t>
            </a:r>
          </a:p>
          <a:p>
            <a:pPr marL="536575" indent="-268288">
              <a:buNone/>
            </a:pPr>
            <a:r>
              <a:rPr lang="en-US" sz="2400" dirty="0"/>
              <a:t>			r*		: RE </a:t>
            </a:r>
            <a:r>
              <a:rPr lang="id-ID" sz="2400" dirty="0"/>
              <a:t>for </a:t>
            </a:r>
            <a:r>
              <a:rPr lang="en-US" sz="2400" dirty="0"/>
              <a:t> R*</a:t>
            </a:r>
          </a:p>
          <a:p>
            <a:pPr marL="268288" lvl="2" indent="-268288" eaLnBrk="1" hangingPunct="1">
              <a:buFontTx/>
              <a:buAutoNum type="arabicPeriod"/>
            </a:pPr>
            <a:endParaRPr lang="en-US" sz="2200" dirty="0" smtClean="0"/>
          </a:p>
          <a:p>
            <a:pPr marL="990600" lvl="1" indent="-533400" eaLnBrk="1" hangingPunct="1">
              <a:buFontTx/>
              <a:buNone/>
            </a:pPr>
            <a:endParaRPr lang="en-US" sz="22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C7A5E0-67F4-4767-AC55-B3D8D8EAC708}" type="slidenum">
              <a:rPr lang="en-US" smtClean="0">
                <a:latin typeface="Interstate" charset="0"/>
              </a:rPr>
              <a:pPr/>
              <a:t>18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067128" cy="1143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REGULAR EXPRESSION (RE)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76400"/>
            <a:ext cx="7467600" cy="4449763"/>
          </a:xfrm>
        </p:spPr>
        <p:txBody>
          <a:bodyPr>
            <a:normAutofit lnSpcReduction="10000"/>
          </a:bodyPr>
          <a:lstStyle/>
          <a:p>
            <a:pPr marL="361950" indent="-361950" eaLnBrk="1" hangingPunct="1">
              <a:lnSpc>
                <a:spcPct val="110000"/>
              </a:lnSpc>
              <a:spcBef>
                <a:spcPts val="0"/>
              </a:spcBef>
            </a:pPr>
            <a:r>
              <a:rPr lang="id-ID" sz="2400" dirty="0" smtClean="0"/>
              <a:t>Writing a regular Expression.</a:t>
            </a:r>
          </a:p>
          <a:p>
            <a:pPr marL="361950" indent="-361950"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id-ID" sz="2400" dirty="0" smtClean="0"/>
              <a:t>	For</a:t>
            </a:r>
            <a:r>
              <a:rPr lang="en-US" sz="2400" dirty="0" smtClean="0"/>
              <a:t> language </a:t>
            </a:r>
            <a:r>
              <a:rPr lang="id-ID" sz="2400" dirty="0" smtClean="0"/>
              <a:t>that equivalent, the Writing of RE is not unique</a:t>
            </a:r>
            <a:endParaRPr lang="en-US" sz="2400" dirty="0" smtClean="0"/>
          </a:p>
          <a:p>
            <a:pPr marL="361950" indent="-361950" eaLnBrk="1" hangingPunct="1">
              <a:lnSpc>
                <a:spcPct val="110000"/>
              </a:lnSpc>
              <a:spcBef>
                <a:spcPts val="0"/>
              </a:spcBef>
            </a:pPr>
            <a:r>
              <a:rPr lang="id-ID" sz="2400" dirty="0" smtClean="0"/>
              <a:t>Example</a:t>
            </a:r>
            <a:r>
              <a:rPr lang="en-US" sz="2400" dirty="0" smtClean="0"/>
              <a:t> :</a:t>
            </a:r>
          </a:p>
          <a:p>
            <a:pPr marL="725488" lvl="2" indent="-361950" eaLnBrk="1" hangingPunct="1">
              <a:lnSpc>
                <a:spcPct val="110000"/>
              </a:lnSpc>
              <a:spcBef>
                <a:spcPts val="0"/>
              </a:spcBef>
              <a:buFontTx/>
              <a:buAutoNum type="arabicPeriod"/>
            </a:pPr>
            <a:r>
              <a:rPr lang="en-US" sz="2400" dirty="0" smtClean="0"/>
              <a:t>00 :  RE </a:t>
            </a:r>
            <a:r>
              <a:rPr lang="id-ID" sz="2400" dirty="0" smtClean="0"/>
              <a:t>for </a:t>
            </a:r>
            <a:r>
              <a:rPr lang="en-US" sz="2400" dirty="0" smtClean="0"/>
              <a:t> {00}</a:t>
            </a:r>
          </a:p>
          <a:p>
            <a:pPr marL="725488" lvl="2" indent="-361950" eaLnBrk="1" hangingPunct="1">
              <a:lnSpc>
                <a:spcPct val="110000"/>
              </a:lnSpc>
              <a:spcBef>
                <a:spcPts val="0"/>
              </a:spcBef>
              <a:buFontTx/>
              <a:buAutoNum type="arabicPeriod"/>
            </a:pPr>
            <a:r>
              <a:rPr lang="en-US" sz="2400" dirty="0" smtClean="0"/>
              <a:t>(0 + 1)* : RE </a:t>
            </a:r>
            <a:r>
              <a:rPr lang="id-ID" sz="2400" dirty="0" smtClean="0"/>
              <a:t>for set of </a:t>
            </a:r>
            <a:r>
              <a:rPr lang="en-US" sz="2400" dirty="0" smtClean="0"/>
              <a:t> string</a:t>
            </a:r>
          </a:p>
          <a:p>
            <a:pPr marL="725488" lvl="2" indent="-361950"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                   </a:t>
            </a:r>
            <a:r>
              <a:rPr lang="id-ID" sz="2400" dirty="0" smtClean="0"/>
              <a:t>consisting of</a:t>
            </a:r>
            <a:r>
              <a:rPr lang="en-US" sz="2400" dirty="0" smtClean="0"/>
              <a:t> 0 an</a:t>
            </a:r>
            <a:r>
              <a:rPr lang="id-ID" sz="2400" dirty="0" smtClean="0"/>
              <a:t>d</a:t>
            </a:r>
            <a:r>
              <a:rPr lang="en-US" sz="2400" dirty="0" smtClean="0"/>
              <a:t> 1</a:t>
            </a:r>
          </a:p>
          <a:p>
            <a:pPr marL="725488" lvl="2" indent="-361950"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3. </a:t>
            </a:r>
            <a:r>
              <a:rPr lang="fi-FI" sz="2400" dirty="0" smtClean="0"/>
              <a:t>(0 + 1)*00(0 + 1)* : </a:t>
            </a:r>
            <a:r>
              <a:rPr lang="id-ID" sz="2400" dirty="0" smtClean="0"/>
              <a:t>includes</a:t>
            </a:r>
            <a:r>
              <a:rPr lang="fi-FI" sz="2400" dirty="0" smtClean="0"/>
              <a:t> :</a:t>
            </a:r>
          </a:p>
          <a:p>
            <a:pPr marL="725488" lvl="2" indent="-361950"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		00, 10010, 010011, …</a:t>
            </a:r>
          </a:p>
          <a:p>
            <a:pPr marL="725488" lvl="1" indent="-361950"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sz="2400" dirty="0" smtClean="0"/>
              <a:t>4. (1 + 10)* : </a:t>
            </a:r>
            <a:r>
              <a:rPr lang="id-ID" sz="2400" dirty="0" smtClean="0"/>
              <a:t>includes</a:t>
            </a:r>
            <a:r>
              <a:rPr lang="en-US" sz="2400" dirty="0" smtClean="0"/>
              <a:t> : </a:t>
            </a:r>
            <a:r>
              <a:rPr lang="en-US" sz="2400" i="1" dirty="0" smtClean="0">
                <a:sym typeface="Symbol" pitchFamily="18" charset="2"/>
              </a:rPr>
              <a:t> , </a:t>
            </a:r>
            <a:r>
              <a:rPr lang="en-US" sz="2400" dirty="0" smtClean="0"/>
              <a:t>1, 11, 110, 111, … </a:t>
            </a:r>
            <a:r>
              <a:rPr lang="en-US" dirty="0" smtClean="0"/>
              <a:t>	</a:t>
            </a:r>
            <a:r>
              <a:rPr lang="en-US" sz="2800" dirty="0" smtClean="0"/>
              <a:t>		    </a:t>
            </a:r>
            <a:r>
              <a:rPr lang="en-US" altLang="zh-CN" sz="2800" dirty="0" smtClean="0">
                <a:ea typeface="宋体" charset="-122"/>
              </a:rPr>
              <a:t> </a:t>
            </a:r>
            <a:endParaRPr lang="en-US" sz="2800" dirty="0" smtClean="0"/>
          </a:p>
          <a:p>
            <a:pPr marL="1371600" lvl="2" indent="-457200"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endParaRPr lang="en-US" sz="2800" dirty="0" smtClean="0"/>
          </a:p>
          <a:p>
            <a:pPr marL="1371600" lvl="2" indent="-457200" eaLnBrk="1" hangingPunct="1">
              <a:lnSpc>
                <a:spcPct val="110000"/>
              </a:lnSpc>
              <a:spcBef>
                <a:spcPts val="0"/>
              </a:spcBef>
            </a:pPr>
            <a:endParaRPr lang="en-US" dirty="0" smtClean="0"/>
          </a:p>
          <a:p>
            <a:pPr marL="1371600" lvl="2" indent="-457200" eaLnBrk="1" hangingPunct="1">
              <a:lnSpc>
                <a:spcPct val="110000"/>
              </a:lnSpc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2D70D6-A42A-403C-B846-6A3F69C1F731}" type="slidenum">
              <a:rPr lang="en-US" smtClean="0">
                <a:latin typeface="Interstate" charset="0"/>
              </a:rPr>
              <a:pPr/>
              <a:t>19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304801"/>
            <a:ext cx="6019800" cy="762000"/>
          </a:xfrm>
        </p:spPr>
        <p:txBody>
          <a:bodyPr/>
          <a:lstStyle/>
          <a:p>
            <a:pPr eaLnBrk="1" hangingPunct="1"/>
            <a:r>
              <a:rPr lang="en-US" sz="2800" smtClean="0"/>
              <a:t>Learning Outcomes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05000"/>
            <a:ext cx="7543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At the end of this Session, the student will be expected to:</a:t>
            </a:r>
          </a:p>
          <a:p>
            <a:pPr eaLnBrk="1" hangingPunct="1"/>
            <a:r>
              <a:rPr lang="id-ID" smtClean="0"/>
              <a:t>Identify or define and  explain the Teory of Automata and formal Language.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id-ID" smtClean="0"/>
              <a:t>Define and explain Regular Expresion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74B835-5452-4025-8CEC-EAF96040560D}" type="slidenum">
              <a:rPr lang="en-US" smtClean="0">
                <a:latin typeface="Interstate" charset="0"/>
              </a:rPr>
              <a:pPr/>
              <a:t>2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6000328" cy="762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REGULAR EXPRESSION (RE)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620000" cy="4449763"/>
          </a:xfrm>
        </p:spPr>
        <p:txBody>
          <a:bodyPr>
            <a:normAutofit fontScale="92500" lnSpcReduction="20000"/>
          </a:bodyPr>
          <a:lstStyle/>
          <a:p>
            <a:pPr marL="609600" indent="-609600" eaLnBrk="1" hangingPunct="1">
              <a:buFontTx/>
              <a:buNone/>
            </a:pPr>
            <a:r>
              <a:rPr lang="en-US" sz="2800" dirty="0" smtClean="0"/>
              <a:t>	5. (0</a:t>
            </a:r>
            <a:r>
              <a:rPr lang="en-US" sz="2800" dirty="0" smtClean="0">
                <a:sym typeface="Symbol" pitchFamily="18" charset="2"/>
              </a:rPr>
              <a:t></a:t>
            </a:r>
            <a:r>
              <a:rPr lang="en-US" sz="2800" dirty="0" smtClean="0"/>
              <a:t>1)*011 : </a:t>
            </a:r>
            <a:r>
              <a:rPr lang="id-ID" sz="2800" dirty="0" smtClean="0"/>
              <a:t>includes</a:t>
            </a:r>
            <a:r>
              <a:rPr lang="en-US" sz="2800" dirty="0" smtClean="0"/>
              <a:t> :</a:t>
            </a:r>
          </a:p>
          <a:p>
            <a:pPr marL="609600" indent="-609600" eaLnBrk="1" hangingPunct="1">
              <a:buFontTx/>
              <a:buNone/>
            </a:pPr>
            <a:r>
              <a:rPr lang="en-US" sz="2800" dirty="0" smtClean="0"/>
              <a:t>			011, 0011, 1011, 10011, …</a:t>
            </a:r>
          </a:p>
          <a:p>
            <a:pPr marL="609600" indent="-609600" eaLnBrk="1" hangingPunct="1">
              <a:buFontTx/>
              <a:buNone/>
            </a:pPr>
            <a:endParaRPr lang="en-US" sz="2800" dirty="0" smtClean="0"/>
          </a:p>
          <a:p>
            <a:pPr marL="609600" indent="-609600" eaLnBrk="1" hangingPunct="1">
              <a:buFontTx/>
              <a:buNone/>
            </a:pPr>
            <a:r>
              <a:rPr lang="en-US" sz="2800" dirty="0" smtClean="0"/>
              <a:t>	6. (</a:t>
            </a:r>
            <a:r>
              <a:rPr lang="en-US" sz="2800" dirty="0" err="1" smtClean="0"/>
              <a:t>aa</a:t>
            </a:r>
            <a:r>
              <a:rPr lang="en-US" sz="2800" dirty="0" err="1" smtClean="0">
                <a:sym typeface="Symbol" pitchFamily="18" charset="2"/>
              </a:rPr>
              <a:t></a:t>
            </a:r>
            <a:r>
              <a:rPr lang="en-US" sz="2800" dirty="0" err="1" smtClean="0"/>
              <a:t>ab</a:t>
            </a:r>
            <a:r>
              <a:rPr lang="en-US" sz="2800" dirty="0" err="1" smtClean="0">
                <a:sym typeface="Symbol" pitchFamily="18" charset="2"/>
              </a:rPr>
              <a:t></a:t>
            </a:r>
            <a:r>
              <a:rPr lang="en-US" sz="2800" dirty="0" err="1" smtClean="0"/>
              <a:t>ba</a:t>
            </a:r>
            <a:r>
              <a:rPr lang="en-US" sz="2800" dirty="0" err="1" smtClean="0">
                <a:sym typeface="Symbol" pitchFamily="18" charset="2"/>
              </a:rPr>
              <a:t></a:t>
            </a:r>
            <a:r>
              <a:rPr lang="en-US" sz="2800" dirty="0" err="1" smtClean="0"/>
              <a:t>bb</a:t>
            </a:r>
            <a:r>
              <a:rPr lang="en-US" sz="2800" dirty="0" smtClean="0"/>
              <a:t>)*          : </a:t>
            </a:r>
            <a:r>
              <a:rPr lang="id-ID" sz="2800" dirty="0" smtClean="0"/>
              <a:t>includes</a:t>
            </a:r>
            <a:r>
              <a:rPr lang="en-US" sz="2800" dirty="0" smtClean="0"/>
              <a:t> :</a:t>
            </a:r>
          </a:p>
          <a:p>
            <a:pPr marL="609600" indent="-609600" eaLnBrk="1" hangingPunct="1">
              <a:buFontTx/>
              <a:buNone/>
            </a:pPr>
            <a:r>
              <a:rPr lang="en-US" sz="2800" dirty="0" smtClean="0"/>
              <a:t>			</a:t>
            </a:r>
            <a:r>
              <a:rPr lang="en-US" sz="2800" i="1" dirty="0" smtClean="0">
                <a:sym typeface="Symbol" pitchFamily="18" charset="2"/>
              </a:rPr>
              <a:t> </a:t>
            </a:r>
            <a:r>
              <a:rPr lang="en-US" sz="2800" dirty="0" smtClean="0"/>
              <a:t>, </a:t>
            </a:r>
            <a:r>
              <a:rPr lang="en-US" sz="2800" dirty="0" err="1" smtClean="0"/>
              <a:t>aa</a:t>
            </a:r>
            <a:r>
              <a:rPr lang="en-US" sz="2800" dirty="0" smtClean="0"/>
              <a:t>, </a:t>
            </a:r>
            <a:r>
              <a:rPr lang="en-US" sz="2800" dirty="0" err="1" smtClean="0"/>
              <a:t>ba</a:t>
            </a:r>
            <a:r>
              <a:rPr lang="en-US" sz="2800" dirty="0" smtClean="0"/>
              <a:t>, </a:t>
            </a:r>
            <a:r>
              <a:rPr lang="en-US" sz="2800" dirty="0" err="1" smtClean="0"/>
              <a:t>aabb</a:t>
            </a:r>
            <a:r>
              <a:rPr lang="en-US" sz="2800" dirty="0" smtClean="0"/>
              <a:t>,…</a:t>
            </a:r>
          </a:p>
          <a:p>
            <a:pPr marL="609600" indent="-609600" eaLnBrk="1" hangingPunct="1">
              <a:buFontTx/>
              <a:buNone/>
            </a:pPr>
            <a:endParaRPr lang="en-US" sz="2800" dirty="0" smtClean="0"/>
          </a:p>
          <a:p>
            <a:pPr marL="609600" indent="-609600" eaLnBrk="1" hangingPunct="1">
              <a:buFontTx/>
              <a:buNone/>
            </a:pPr>
            <a:r>
              <a:rPr lang="en-US" sz="2800" dirty="0" smtClean="0"/>
              <a:t>	7. (</a:t>
            </a:r>
            <a:r>
              <a:rPr lang="en-US" sz="2800" dirty="0" err="1" smtClean="0"/>
              <a:t>a</a:t>
            </a:r>
            <a:r>
              <a:rPr lang="en-US" sz="2800" dirty="0" err="1" smtClean="0">
                <a:sym typeface="Symbol" pitchFamily="18" charset="2"/>
              </a:rPr>
              <a:t></a:t>
            </a:r>
            <a:r>
              <a:rPr lang="en-US" sz="2800" dirty="0" err="1" smtClean="0"/>
              <a:t>b</a:t>
            </a:r>
            <a:r>
              <a:rPr lang="en-US" sz="2800" dirty="0" smtClean="0"/>
              <a:t>)(</a:t>
            </a:r>
            <a:r>
              <a:rPr lang="en-US" sz="2800" dirty="0" err="1" smtClean="0"/>
              <a:t>a</a:t>
            </a:r>
            <a:r>
              <a:rPr lang="en-US" sz="2800" dirty="0" err="1" smtClean="0">
                <a:sym typeface="Symbol" pitchFamily="18" charset="2"/>
              </a:rPr>
              <a:t></a:t>
            </a:r>
            <a:r>
              <a:rPr lang="en-US" sz="2800" dirty="0" err="1" smtClean="0"/>
              <a:t>b</a:t>
            </a:r>
            <a:r>
              <a:rPr lang="en-US" sz="2800" dirty="0" smtClean="0"/>
              <a:t>)(</a:t>
            </a:r>
            <a:r>
              <a:rPr lang="en-US" sz="2800" dirty="0" err="1" smtClean="0"/>
              <a:t>a</a:t>
            </a:r>
            <a:r>
              <a:rPr lang="en-US" sz="2800" dirty="0" err="1" smtClean="0">
                <a:sym typeface="Symbol" pitchFamily="18" charset="2"/>
              </a:rPr>
              <a:t></a:t>
            </a:r>
            <a:r>
              <a:rPr lang="en-US" sz="2800" dirty="0" err="1" smtClean="0"/>
              <a:t>b</a:t>
            </a:r>
            <a:r>
              <a:rPr lang="en-US" sz="2800" dirty="0" smtClean="0"/>
              <a:t>)(</a:t>
            </a:r>
            <a:r>
              <a:rPr lang="en-US" sz="2800" dirty="0" err="1" smtClean="0"/>
              <a:t>a</a:t>
            </a:r>
            <a:r>
              <a:rPr lang="en-US" sz="2800" dirty="0" err="1" smtClean="0">
                <a:sym typeface="Symbol" pitchFamily="18" charset="2"/>
              </a:rPr>
              <a:t></a:t>
            </a:r>
            <a:r>
              <a:rPr lang="en-US" sz="2800" dirty="0" err="1" smtClean="0"/>
              <a:t>b</a:t>
            </a:r>
            <a:r>
              <a:rPr lang="en-US" sz="2800" dirty="0" smtClean="0"/>
              <a:t>)* : </a:t>
            </a:r>
            <a:r>
              <a:rPr lang="id-ID" sz="2800" dirty="0" smtClean="0"/>
              <a:t>includes</a:t>
            </a:r>
            <a:r>
              <a:rPr lang="en-US" sz="2800" dirty="0" smtClean="0"/>
              <a:t> :</a:t>
            </a:r>
          </a:p>
          <a:p>
            <a:pPr marL="609600" indent="-609600" eaLnBrk="1" hangingPunct="1">
              <a:buFontTx/>
              <a:buNone/>
            </a:pPr>
            <a:r>
              <a:rPr lang="en-US" sz="2800" dirty="0" smtClean="0"/>
              <a:t>			</a:t>
            </a:r>
            <a:r>
              <a:rPr lang="en-US" sz="2800" dirty="0" err="1" smtClean="0"/>
              <a:t>aaa</a:t>
            </a:r>
            <a:r>
              <a:rPr lang="en-US" sz="2800" dirty="0" smtClean="0"/>
              <a:t>, </a:t>
            </a:r>
            <a:r>
              <a:rPr lang="en-US" sz="2800" dirty="0" err="1" smtClean="0"/>
              <a:t>abba</a:t>
            </a:r>
            <a:r>
              <a:rPr lang="en-US" sz="2800" dirty="0" smtClean="0"/>
              <a:t>,…</a:t>
            </a:r>
          </a:p>
          <a:p>
            <a:pPr marL="609600" indent="-609600" eaLnBrk="1" hangingPunct="1">
              <a:buFontTx/>
              <a:buNone/>
            </a:pPr>
            <a:endParaRPr lang="en-US" sz="2800" dirty="0" smtClean="0"/>
          </a:p>
          <a:p>
            <a:pPr marL="609600" indent="-609600" eaLnBrk="1" hangingPunct="1">
              <a:buFontTx/>
              <a:buNone/>
            </a:pPr>
            <a:endParaRPr lang="en-US" sz="2800" dirty="0" smtClean="0"/>
          </a:p>
          <a:p>
            <a:pPr marL="609600" indent="-609600" eaLnBrk="1" hangingPunct="1">
              <a:buFontTx/>
              <a:buNone/>
            </a:pPr>
            <a:r>
              <a:rPr lang="en-US" sz="2800" dirty="0" smtClean="0"/>
              <a:t>	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A88AF9-DE00-417F-AF22-4A7736F55310}" type="slidenum">
              <a:rPr lang="en-US" smtClean="0">
                <a:latin typeface="Interstate" charset="0"/>
              </a:rPr>
              <a:pPr/>
              <a:t>20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067128" cy="1143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REGULAR EXPRESSION (RE)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76400"/>
            <a:ext cx="7772400" cy="4449763"/>
          </a:xfrm>
        </p:spPr>
        <p:txBody>
          <a:bodyPr>
            <a:normAutofit fontScale="92500" lnSpcReduction="20000"/>
          </a:bodyPr>
          <a:lstStyle/>
          <a:p>
            <a:pPr marL="609600" indent="-609600" eaLnBrk="1" hangingPunct="1">
              <a:buFontTx/>
              <a:buNone/>
            </a:pPr>
            <a:r>
              <a:rPr lang="id-ID" sz="2400" dirty="0" smtClean="0"/>
              <a:t>Characteristic of</a:t>
            </a:r>
            <a:r>
              <a:rPr lang="en-US" sz="2400" dirty="0" smtClean="0"/>
              <a:t> Regular Expression:</a:t>
            </a:r>
          </a:p>
          <a:p>
            <a:pPr marL="609600" indent="-609600"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id-ID" sz="2400" dirty="0" smtClean="0"/>
              <a:t>Example</a:t>
            </a:r>
            <a:r>
              <a:rPr lang="en-US" sz="2400" dirty="0" smtClean="0"/>
              <a:t> : r, s an</a:t>
            </a:r>
            <a:r>
              <a:rPr lang="id-ID" sz="2400" dirty="0" smtClean="0"/>
              <a:t>d</a:t>
            </a:r>
            <a:r>
              <a:rPr lang="en-US" sz="2400" dirty="0" smtClean="0"/>
              <a:t> t </a:t>
            </a:r>
            <a:r>
              <a:rPr lang="id-ID" sz="2400" dirty="0" smtClean="0"/>
              <a:t>are</a:t>
            </a:r>
            <a:r>
              <a:rPr lang="en-US" sz="2400" dirty="0" smtClean="0"/>
              <a:t> RE.</a:t>
            </a:r>
          </a:p>
          <a:p>
            <a:pPr marL="609600" indent="-609600" eaLnBrk="1" hangingPunct="1">
              <a:buFontTx/>
              <a:buNone/>
            </a:pPr>
            <a:endParaRPr lang="en-US" sz="2400" dirty="0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sz="2400" dirty="0" smtClean="0"/>
              <a:t>r + s = s + r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dirty="0" smtClean="0"/>
              <a:t>(</a:t>
            </a:r>
            <a:r>
              <a:rPr lang="en-US" sz="2400" dirty="0" err="1" smtClean="0"/>
              <a:t>r+s</a:t>
            </a:r>
            <a:r>
              <a:rPr lang="en-US" sz="2400" dirty="0" smtClean="0"/>
              <a:t>) + t = r + (</a:t>
            </a:r>
            <a:r>
              <a:rPr lang="en-US" sz="2400" dirty="0" err="1" smtClean="0"/>
              <a:t>s+t</a:t>
            </a:r>
            <a:r>
              <a:rPr lang="en-US" sz="2400" dirty="0" smtClean="0"/>
              <a:t>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dirty="0" smtClean="0"/>
              <a:t>(</a:t>
            </a:r>
            <a:r>
              <a:rPr lang="en-US" sz="2400" dirty="0" err="1" smtClean="0"/>
              <a:t>rs</a:t>
            </a:r>
            <a:r>
              <a:rPr lang="en-US" sz="2400" dirty="0" smtClean="0"/>
              <a:t>) t = r (</a:t>
            </a:r>
            <a:r>
              <a:rPr lang="en-US" sz="2400" dirty="0" err="1" smtClean="0"/>
              <a:t>st</a:t>
            </a:r>
            <a:r>
              <a:rPr lang="en-US" sz="2400" dirty="0" smtClean="0"/>
              <a:t>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dirty="0" smtClean="0"/>
              <a:t> </a:t>
            </a:r>
            <a:r>
              <a:rPr lang="en-US" sz="2400" dirty="0" err="1" smtClean="0"/>
              <a:t>rs</a:t>
            </a:r>
            <a:r>
              <a:rPr lang="en-US" sz="2400" dirty="0" smtClean="0"/>
              <a:t> + </a:t>
            </a:r>
            <a:r>
              <a:rPr lang="en-US" sz="2400" dirty="0" err="1" smtClean="0"/>
              <a:t>rt</a:t>
            </a:r>
            <a:r>
              <a:rPr lang="en-US" sz="2400" dirty="0" smtClean="0"/>
              <a:t> = r (</a:t>
            </a:r>
            <a:r>
              <a:rPr lang="en-US" sz="2400" dirty="0" err="1" smtClean="0"/>
              <a:t>s+t</a:t>
            </a:r>
            <a:r>
              <a:rPr lang="en-US" sz="2400" dirty="0" smtClean="0"/>
              <a:t>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dirty="0" smtClean="0">
                <a:sym typeface="Symbol" pitchFamily="18" charset="2"/>
              </a:rPr>
              <a:t>+r = r+  = r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dirty="0" smtClean="0">
                <a:sym typeface="Symbol" pitchFamily="18" charset="2"/>
              </a:rPr>
              <a:t> r = r  = 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i="1" dirty="0" smtClean="0">
                <a:sym typeface="Symbol" pitchFamily="18" charset="2"/>
              </a:rPr>
              <a:t></a:t>
            </a:r>
            <a:r>
              <a:rPr lang="en-US" sz="2400" dirty="0" smtClean="0">
                <a:sym typeface="Symbol" pitchFamily="18" charset="2"/>
              </a:rPr>
              <a:t> r = r </a:t>
            </a:r>
            <a:r>
              <a:rPr lang="en-US" sz="2400" i="1" dirty="0" smtClean="0">
                <a:sym typeface="Symbol" pitchFamily="18" charset="2"/>
              </a:rPr>
              <a:t> </a:t>
            </a:r>
            <a:r>
              <a:rPr lang="en-US" sz="2400" dirty="0" smtClean="0">
                <a:sym typeface="Symbol" pitchFamily="18" charset="2"/>
              </a:rPr>
              <a:t> = r</a:t>
            </a:r>
          </a:p>
          <a:p>
            <a:pPr marL="609600" indent="-609600" eaLnBrk="1" hangingPunct="1">
              <a:buFontTx/>
              <a:buNone/>
            </a:pPr>
            <a:r>
              <a:rPr lang="en-US" sz="2400" dirty="0" smtClean="0"/>
              <a:t> 	</a:t>
            </a:r>
          </a:p>
          <a:p>
            <a:pPr marL="609600" indent="-609600" eaLnBrk="1" hangingPunct="1">
              <a:buFontTx/>
              <a:buNone/>
            </a:pPr>
            <a:r>
              <a:rPr lang="en-US" sz="2800" dirty="0" smtClean="0"/>
              <a:t>	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B5257C-CAF9-48B8-91FA-A70FD9117AE8}" type="slidenum">
              <a:rPr lang="en-US" smtClean="0">
                <a:latin typeface="Interstate" charset="0"/>
              </a:rPr>
              <a:pPr/>
              <a:t>21</a:t>
            </a:fld>
            <a:endParaRPr lang="en-US" smtClean="0">
              <a:latin typeface="Interstate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48200" y="2514600"/>
            <a:ext cx="4495800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sz="2200" dirty="0" smtClean="0"/>
              <a:t>8.    r + r = r</a:t>
            </a:r>
          </a:p>
          <a:p>
            <a:pPr>
              <a:buFontTx/>
              <a:buNone/>
              <a:defRPr/>
            </a:pPr>
            <a:r>
              <a:rPr lang="en-US" sz="2200" dirty="0" smtClean="0"/>
              <a:t>9.    (r*)* = r*</a:t>
            </a:r>
          </a:p>
          <a:p>
            <a:pPr marL="514350" indent="-514350">
              <a:buFontTx/>
              <a:buAutoNum type="arabicPeriod" startAt="10"/>
              <a:defRPr/>
            </a:pPr>
            <a:r>
              <a:rPr lang="en-US" sz="2200" dirty="0" smtClean="0">
                <a:sym typeface="Symbol"/>
              </a:rPr>
              <a:t> * = </a:t>
            </a:r>
          </a:p>
          <a:p>
            <a:pPr marL="514350" indent="-514350">
              <a:buFontTx/>
              <a:buAutoNum type="arabicPeriod" startAt="10"/>
              <a:defRPr/>
            </a:pPr>
            <a:r>
              <a:rPr lang="en-US" sz="2200" dirty="0" smtClean="0">
                <a:sym typeface="Symbol"/>
              </a:rPr>
              <a:t> * = </a:t>
            </a:r>
          </a:p>
          <a:p>
            <a:pPr marL="514350" indent="-514350">
              <a:buFontTx/>
              <a:buAutoNum type="arabicPeriod" startAt="10"/>
              <a:defRPr/>
            </a:pPr>
            <a:r>
              <a:rPr lang="en-US" sz="2200" dirty="0" smtClean="0">
                <a:sym typeface="Symbol"/>
              </a:rPr>
              <a:t> r ? =  + r  </a:t>
            </a:r>
          </a:p>
          <a:p>
            <a:pPr marL="0" indent="0">
              <a:buNone/>
              <a:defRPr/>
            </a:pPr>
            <a:r>
              <a:rPr lang="en-US" sz="2200" dirty="0">
                <a:sym typeface="Symbol"/>
              </a:rPr>
              <a:t>	</a:t>
            </a:r>
            <a:r>
              <a:rPr lang="en-US" sz="2200" dirty="0" smtClean="0">
                <a:sym typeface="Symbol"/>
              </a:rPr>
              <a:t>(</a:t>
            </a:r>
            <a:r>
              <a:rPr lang="en-US" sz="2200" dirty="0" err="1" smtClean="0">
                <a:sym typeface="Symbol"/>
              </a:rPr>
              <a:t>defini</a:t>
            </a:r>
            <a:r>
              <a:rPr lang="id-ID" sz="2200" dirty="0" smtClean="0">
                <a:sym typeface="Symbol"/>
              </a:rPr>
              <a:t>tion</a:t>
            </a:r>
            <a:r>
              <a:rPr lang="en-US" sz="2200" dirty="0" smtClean="0">
                <a:sym typeface="Symbol"/>
              </a:rPr>
              <a:t> </a:t>
            </a:r>
            <a:r>
              <a:rPr lang="id-ID" sz="2200" dirty="0" smtClean="0">
                <a:sym typeface="Symbol"/>
              </a:rPr>
              <a:t>of </a:t>
            </a:r>
            <a:r>
              <a:rPr lang="en-US" sz="2200" dirty="0" smtClean="0">
                <a:sym typeface="Symbol"/>
              </a:rPr>
              <a:t> operator ?)</a:t>
            </a:r>
          </a:p>
          <a:p>
            <a:pPr marL="514350" indent="-514350">
              <a:buFontTx/>
              <a:buAutoNum type="arabicPeriod" startAt="10"/>
              <a:defRPr/>
            </a:pPr>
            <a:r>
              <a:rPr lang="en-US" sz="2200" dirty="0" smtClean="0">
                <a:sym typeface="Symbol"/>
              </a:rPr>
              <a:t> (r*s*)* = (</a:t>
            </a:r>
            <a:r>
              <a:rPr lang="en-US" sz="2200" dirty="0" err="1" smtClean="0">
                <a:sym typeface="Symbol"/>
              </a:rPr>
              <a:t>r+s</a:t>
            </a:r>
            <a:r>
              <a:rPr lang="en-US" sz="2200" dirty="0" smtClean="0">
                <a:sym typeface="Symbol"/>
              </a:rPr>
              <a:t>)*</a:t>
            </a:r>
          </a:p>
          <a:p>
            <a:pPr marL="514350" indent="-514350">
              <a:buFontTx/>
              <a:buNone/>
              <a:defRPr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924800" cy="4800600"/>
          </a:xfrm>
        </p:spPr>
        <p:txBody>
          <a:bodyPr>
            <a:noAutofit/>
          </a:bodyPr>
          <a:lstStyle/>
          <a:p>
            <a:pPr marL="236538" indent="-236538" algn="just" eaLnBrk="1" hangingPunct="1">
              <a:lnSpc>
                <a:spcPct val="120000"/>
              </a:lnSpc>
              <a:buNone/>
              <a:defRPr/>
            </a:pPr>
            <a:r>
              <a:rPr lang="en-US" smtClean="0"/>
              <a:t>Write a regular expressions for the following languages :</a:t>
            </a:r>
          </a:p>
          <a:p>
            <a:pPr marL="236538" indent="-236538" algn="just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smtClean="0"/>
              <a:t>The set of strings over alphabet {a, b, c} containing at least one a and one b.</a:t>
            </a:r>
          </a:p>
          <a:p>
            <a:pPr marL="236538" indent="-236538" algn="just" eaLnBrk="1" hangingPunct="1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smtClean="0"/>
              <a:t>The set of strings of 0’s and 1’s whose third symbol from the right end is 1.</a:t>
            </a:r>
          </a:p>
          <a:p>
            <a:pPr marL="236538" indent="-236538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sz="2400" smtClean="0"/>
              <a:t>The set of strings over alphabet {a, b} that beginning with abb</a:t>
            </a:r>
          </a:p>
          <a:p>
            <a:pPr marL="236538" indent="-236538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sz="2400" smtClean="0"/>
              <a:t>The set of strings over alphabet {0, 1} with 011 as a substring</a:t>
            </a:r>
          </a:p>
          <a:p>
            <a:pPr marL="236538" indent="-236538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en-US" sz="2400" smtClean="0"/>
              <a:t>The set of strings over alphabet {0, 1} that either begin or end (or both) with 01</a:t>
            </a:r>
          </a:p>
          <a:p>
            <a:pPr marL="236538" indent="-236538" algn="just" eaLnBrk="1" hangingPunct="1">
              <a:lnSpc>
                <a:spcPct val="120000"/>
              </a:lnSpc>
              <a:buFont typeface="+mj-lt"/>
              <a:buAutoNum type="arabicPeriod"/>
              <a:defRPr/>
            </a:pPr>
            <a:endParaRPr lang="en-US" smtClean="0"/>
          </a:p>
          <a:p>
            <a:pPr marL="236538" indent="-236538" algn="just" eaLnBrk="1" hangingPunct="1">
              <a:lnSpc>
                <a:spcPct val="120000"/>
              </a:lnSpc>
              <a:buFontTx/>
              <a:buNone/>
              <a:defRPr/>
            </a:pPr>
            <a:r>
              <a:rPr lang="en-US" smtClean="0"/>
              <a:t>	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Bina</a:t>
            </a:r>
            <a:r>
              <a:rPr lang="en-US" dirty="0"/>
              <a:t> Nusantara University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5FC80C-F720-44A2-8292-8A6F203F3B9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43200" y="304800"/>
            <a:ext cx="6248400" cy="762000"/>
          </a:xfrm>
        </p:spPr>
        <p:txBody>
          <a:bodyPr>
            <a:normAutofit/>
          </a:bodyPr>
          <a:lstStyle/>
          <a:p>
            <a:r>
              <a:rPr lang="en-US" smtClean="0"/>
              <a:t>Exercises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AU" smtClean="0"/>
              <a:t>Hopcroft, John E., Motwani, Rajeev, Ullman, Jeffrey D. (2007). </a:t>
            </a:r>
            <a:r>
              <a:rPr lang="en-AU" b="1" i="1" smtClean="0"/>
              <a:t>Introduction to automata theory, languages, and computation</a:t>
            </a:r>
            <a:r>
              <a:rPr lang="en-AU" smtClean="0"/>
              <a:t>. 3rd. Addison-Wesley. New York. ISBN: 9780321476173, Chapter 1.1 (page 1-5) and 1.5 (page 28-34)</a:t>
            </a:r>
            <a:endParaRPr lang="en-US" smtClean="0"/>
          </a:p>
          <a:p>
            <a:r>
              <a:rPr lang="en-AU" u="sng" smtClean="0">
                <a:hlinkClick r:id="rId2"/>
              </a:rPr>
              <a:t>http://www.eecs.wsu.edu/~ananth/CptS317/Lectures/IntroToAutomataTheory.pdf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 smtClean="0"/>
              <a:t>Bina Nusantara University</a:t>
            </a:r>
            <a:endParaRPr lang="en-US"/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1D4E5B-772F-420F-901D-7A3E3E54FD9C}" type="slidenum">
              <a:rPr lang="en-US" smtClean="0">
                <a:latin typeface="Interstate" charset="0"/>
              </a:rPr>
              <a:pPr/>
              <a:t>23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28600"/>
            <a:ext cx="6019800" cy="762000"/>
          </a:xfrm>
        </p:spPr>
        <p:txBody>
          <a:bodyPr/>
          <a:lstStyle/>
          <a:p>
            <a:pPr eaLnBrk="1" hangingPunct="1"/>
            <a:r>
              <a:rPr lang="en-US" sz="2800" smtClean="0"/>
              <a:t>Outline Materi</a:t>
            </a:r>
            <a:r>
              <a:rPr lang="id-ID" sz="2800" smtClean="0"/>
              <a:t>al</a:t>
            </a:r>
            <a:endParaRPr lang="en-US" sz="28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2057400"/>
            <a:ext cx="7086600" cy="4068763"/>
          </a:xfrm>
        </p:spPr>
        <p:txBody>
          <a:bodyPr/>
          <a:lstStyle/>
          <a:p>
            <a:pPr eaLnBrk="1" hangingPunct="1"/>
            <a:r>
              <a:rPr lang="id-ID" smtClean="0"/>
              <a:t>Why Study Automaton ? </a:t>
            </a:r>
            <a:endParaRPr lang="en-US" smtClean="0"/>
          </a:p>
          <a:p>
            <a:pPr eaLnBrk="1" hangingPunct="1"/>
            <a:r>
              <a:rPr lang="en-US" smtClean="0"/>
              <a:t>I</a:t>
            </a:r>
            <a:r>
              <a:rPr lang="id-ID" smtClean="0"/>
              <a:t>ntroduction to Finite Automata</a:t>
            </a:r>
            <a:endParaRPr lang="en-US" smtClean="0"/>
          </a:p>
          <a:p>
            <a:pPr eaLnBrk="1" hangingPunct="1"/>
            <a:r>
              <a:rPr lang="id-ID" smtClean="0"/>
              <a:t>The Central Consept of  Automata Theory</a:t>
            </a:r>
            <a:endParaRPr lang="en-US" smtClean="0"/>
          </a:p>
          <a:p>
            <a:pPr eaLnBrk="1" hangingPunct="1"/>
            <a:r>
              <a:rPr lang="id-ID" smtClean="0"/>
              <a:t>The definition of</a:t>
            </a:r>
            <a:r>
              <a:rPr lang="id-ID" sz="2800" smtClean="0"/>
              <a:t> </a:t>
            </a:r>
            <a:r>
              <a:rPr lang="en-US" sz="2800" smtClean="0"/>
              <a:t> </a:t>
            </a:r>
            <a:r>
              <a:rPr lang="id-ID" smtClean="0"/>
              <a:t>RE and Language</a:t>
            </a:r>
            <a:endParaRPr lang="id-ID" sz="2800" smtClean="0"/>
          </a:p>
          <a:p>
            <a:pPr eaLnBrk="1" hangingPunct="1"/>
            <a:r>
              <a:rPr lang="id-ID" smtClean="0"/>
              <a:t>Writing a RE</a:t>
            </a:r>
          </a:p>
          <a:p>
            <a:pPr eaLnBrk="1" hangingPunct="1"/>
            <a:r>
              <a:rPr lang="id-ID" smtClean="0"/>
              <a:t>Language for RE</a:t>
            </a:r>
          </a:p>
          <a:p>
            <a:pPr eaLnBrk="1" hangingPunct="1">
              <a:buFontTx/>
              <a:buNone/>
            </a:pPr>
            <a:endParaRPr lang="id-ID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C1B2DC-82B7-4ED8-88F8-2DEA7E660617}" type="slidenum">
              <a:rPr lang="en-US" smtClean="0">
                <a:latin typeface="Interstate" charset="0"/>
              </a:rPr>
              <a:pPr/>
              <a:t>3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895600" y="228600"/>
            <a:ext cx="6096000" cy="762000"/>
          </a:xfrm>
        </p:spPr>
        <p:txBody>
          <a:bodyPr/>
          <a:lstStyle/>
          <a:p>
            <a:r>
              <a:rPr lang="en-US" sz="2800" smtClean="0"/>
              <a:t>Why Study Automata Theory?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371600" y="1981200"/>
            <a:ext cx="7467600" cy="449579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800" smtClean="0"/>
              <a:t>Automata is an abstract computing devices/machine that can recognize, accept, or generate a sentence in a particular language</a:t>
            </a:r>
          </a:p>
          <a:p>
            <a:pPr algn="just"/>
            <a:endParaRPr lang="en-US" sz="2800" smtClean="0"/>
          </a:p>
          <a:p>
            <a:pPr algn="just"/>
            <a:r>
              <a:rPr lang="en-US" sz="2800" smtClean="0"/>
              <a:t>Language theory discuss about </a:t>
            </a:r>
            <a:r>
              <a:rPr lang="id-ID" sz="2800" smtClean="0"/>
              <a:t> </a:t>
            </a:r>
            <a:r>
              <a:rPr lang="en-US" sz="2800" smtClean="0"/>
              <a:t>Formal language, that is a set of sentences. All of sentences in a language generated by a grammar.</a:t>
            </a:r>
          </a:p>
          <a:p>
            <a:pPr algn="just"/>
            <a:endParaRPr lang="en-US" sz="2800" smtClean="0"/>
          </a:p>
          <a:p>
            <a:pPr algn="just"/>
            <a:r>
              <a:rPr lang="en-US" sz="2800" smtClean="0"/>
              <a:t>It called a formal language because the grammar created precedes the formation of every sentence.</a:t>
            </a:r>
          </a:p>
          <a:p>
            <a:pPr algn="just"/>
            <a:endParaRPr lang="en-US" sz="2800" smtClean="0"/>
          </a:p>
          <a:p>
            <a:pPr algn="just"/>
            <a:r>
              <a:rPr lang="en-US" sz="2800" smtClean="0"/>
              <a:t>A formal language can be generated by two or more different grammar.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57A6CE-1C7A-4166-836A-342EB46A3B2E}" type="slidenum">
              <a:rPr lang="en-US" smtClean="0">
                <a:latin typeface="Interstate" charset="0"/>
              </a:rPr>
              <a:pPr/>
              <a:t>4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295400" y="1600200"/>
            <a:ext cx="76200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39725">
              <a:spcBef>
                <a:spcPts val="700"/>
              </a:spcBef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200">
                <a:solidFill>
                  <a:srgbClr val="000000"/>
                </a:solidFill>
                <a:latin typeface="Interstate" charset="0"/>
              </a:rPr>
              <a:t>Automata can be used as a model for:</a:t>
            </a:r>
          </a:p>
          <a:p>
            <a:pPr marL="342900" indent="-339725" algn="just">
              <a:spcBef>
                <a:spcPts val="700"/>
              </a:spcBef>
              <a:buFont typeface="Interstate" charset="0"/>
              <a:buChar char="•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200">
                <a:solidFill>
                  <a:srgbClr val="000000"/>
                </a:solidFill>
                <a:latin typeface="Interstate" charset="0"/>
              </a:rPr>
              <a:t>Software for designing and checking the behavior of digital circuit</a:t>
            </a:r>
          </a:p>
          <a:p>
            <a:pPr marL="342900" indent="-339725" algn="just">
              <a:spcBef>
                <a:spcPts val="700"/>
              </a:spcBef>
              <a:buFont typeface="Interstate" charset="0"/>
              <a:buChar char="•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200">
                <a:solidFill>
                  <a:srgbClr val="000000"/>
                </a:solidFill>
                <a:latin typeface="Interstate" charset="0"/>
              </a:rPr>
              <a:t>The “lexycal analyzer” of a typical compiler, that is, the compiler components that breaks the input text into logical units such as identifiers, keywords and punctuation</a:t>
            </a:r>
          </a:p>
          <a:p>
            <a:pPr marL="342900" indent="-339725" algn="just">
              <a:spcBef>
                <a:spcPts val="700"/>
              </a:spcBef>
              <a:buFont typeface="Interstate" charset="0"/>
              <a:buChar char="•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200">
                <a:solidFill>
                  <a:srgbClr val="000000"/>
                </a:solidFill>
                <a:latin typeface="Interstate" charset="0"/>
              </a:rPr>
              <a:t>Software for scanning large bodies of text, such as collection of web pages, to find occurences of words, phrases or other patterns</a:t>
            </a:r>
          </a:p>
          <a:p>
            <a:pPr marL="342900" indent="-339725" algn="just">
              <a:spcBef>
                <a:spcPts val="700"/>
              </a:spcBef>
              <a:buFont typeface="Interstate" charset="0"/>
              <a:buChar char="•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 sz="2200">
                <a:solidFill>
                  <a:srgbClr val="000000"/>
                </a:solidFill>
                <a:latin typeface="Interstate" charset="0"/>
              </a:rPr>
              <a:t>Software for verifying of all types that have finite number of distinct states, such as communication protocolsor protocols for secure exchange of informations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12738" y="6237288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800">
                <a:solidFill>
                  <a:srgbClr val="000000"/>
                </a:solidFill>
                <a:latin typeface="Interstate" charset="0"/>
              </a:rPr>
              <a:t>Bina Nusantara University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5A3E24E-79AC-48DB-836B-ABBA310BC785}" type="slidenum">
              <a:rPr lang="en-US" sz="1400">
                <a:solidFill>
                  <a:srgbClr val="000000"/>
                </a:solidFill>
                <a:latin typeface="Interstate" charset="0"/>
              </a:rPr>
              <a:pPr algn="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US" sz="1400">
              <a:solidFill>
                <a:srgbClr val="000000"/>
              </a:solidFill>
              <a:latin typeface="Interstate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95600" y="228600"/>
            <a:ext cx="60960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79B8"/>
                </a:solidFill>
                <a:effectLst/>
                <a:uLnTx/>
                <a:uFillTx/>
                <a:latin typeface="Open Sans"/>
                <a:ea typeface="+mj-ea"/>
                <a:cs typeface="+mj-cs"/>
              </a:rPr>
              <a:t>Why Study Automata Theory?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219200" y="1828800"/>
            <a:ext cx="7620000" cy="3997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just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800" smtClean="0">
                <a:solidFill>
                  <a:srgbClr val="000000"/>
                </a:solidFill>
                <a:latin typeface="Interstate" charset="0"/>
              </a:rPr>
              <a:t>As </a:t>
            </a:r>
            <a:r>
              <a:rPr lang="id-ID" sz="2800">
                <a:solidFill>
                  <a:srgbClr val="000000"/>
                </a:solidFill>
                <a:latin typeface="Interstate" charset="0"/>
              </a:rPr>
              <a:t>linguistic mathematical : </a:t>
            </a:r>
            <a:r>
              <a:rPr lang="en-US" sz="2800">
                <a:solidFill>
                  <a:srgbClr val="000000"/>
                </a:solidFill>
                <a:latin typeface="Interstate" charset="0"/>
              </a:rPr>
              <a:t>Formal language and</a:t>
            </a:r>
            <a:r>
              <a:rPr lang="id-ID" sz="2800">
                <a:solidFill>
                  <a:srgbClr val="000000"/>
                </a:solidFill>
                <a:latin typeface="Interstate" charset="0"/>
              </a:rPr>
              <a:t> natural</a:t>
            </a:r>
            <a:r>
              <a:rPr lang="en-US" sz="2800">
                <a:solidFill>
                  <a:srgbClr val="000000"/>
                </a:solidFill>
                <a:latin typeface="Interstate" charset="0"/>
              </a:rPr>
              <a:t> language must </a:t>
            </a:r>
            <a:r>
              <a:rPr lang="id-ID" sz="2800">
                <a:solidFill>
                  <a:srgbClr val="000000"/>
                </a:solidFill>
                <a:latin typeface="Interstate" charset="0"/>
              </a:rPr>
              <a:t>have</a:t>
            </a:r>
            <a:r>
              <a:rPr lang="en-US" sz="2800">
                <a:solidFill>
                  <a:srgbClr val="000000"/>
                </a:solidFill>
                <a:latin typeface="Interstate" charset="0"/>
              </a:rPr>
              <a:t> a transition i</a:t>
            </a:r>
            <a:r>
              <a:rPr lang="id-ID" sz="2800">
                <a:solidFill>
                  <a:srgbClr val="000000"/>
                </a:solidFill>
                <a:latin typeface="Interstate" charset="0"/>
              </a:rPr>
              <a:t>.e</a:t>
            </a:r>
            <a:r>
              <a:rPr lang="en-US" sz="2800">
                <a:solidFill>
                  <a:srgbClr val="000000"/>
                </a:solidFill>
                <a:latin typeface="Interstate" charset="0"/>
              </a:rPr>
              <a:t> compiler that is smooth or run well</a:t>
            </a:r>
            <a:r>
              <a:rPr lang="id-ID" sz="2800">
                <a:solidFill>
                  <a:srgbClr val="000000"/>
                </a:solidFill>
                <a:latin typeface="Interstate" charset="0"/>
              </a:rPr>
              <a:t>.</a:t>
            </a:r>
          </a:p>
          <a:p>
            <a:pPr algn="just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800">
              <a:solidFill>
                <a:srgbClr val="000000"/>
              </a:solidFill>
              <a:latin typeface="Interstate" charset="0"/>
            </a:endParaRPr>
          </a:p>
          <a:p>
            <a:pPr algn="just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800">
                <a:solidFill>
                  <a:srgbClr val="000000"/>
                </a:solidFill>
                <a:latin typeface="Interstate" charset="0"/>
              </a:rPr>
              <a:t>Formal Language : </a:t>
            </a:r>
            <a:r>
              <a:rPr lang="en-US" sz="2800">
                <a:solidFill>
                  <a:srgbClr val="000000"/>
                </a:solidFill>
                <a:latin typeface="Interstate" charset="0"/>
              </a:rPr>
              <a:t>a language that has been includes the expression of a mathematical linguistics</a:t>
            </a:r>
            <a:r>
              <a:rPr lang="id-ID" sz="2800">
                <a:solidFill>
                  <a:srgbClr val="000000"/>
                </a:solidFill>
                <a:latin typeface="Interstate" charset="0"/>
              </a:rPr>
              <a:t>( Ex. C++, Java, Delphi, ...  etc)</a:t>
            </a:r>
          </a:p>
          <a:p>
            <a:pPr algn="just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800">
              <a:solidFill>
                <a:srgbClr val="000000"/>
              </a:solidFill>
              <a:latin typeface="Interstate" charset="0"/>
            </a:endParaRPr>
          </a:p>
          <a:p>
            <a:pPr algn="just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800">
                <a:solidFill>
                  <a:srgbClr val="000000"/>
                </a:solidFill>
                <a:latin typeface="Interstate" charset="0"/>
              </a:rPr>
              <a:t>Example : a word in </a:t>
            </a:r>
            <a:r>
              <a:rPr lang="id-ID" sz="2800" i="1">
                <a:solidFill>
                  <a:srgbClr val="000000"/>
                </a:solidFill>
                <a:latin typeface="Interstate" charset="0"/>
              </a:rPr>
              <a:t>Indonesian</a:t>
            </a:r>
          </a:p>
          <a:p>
            <a:pPr algn="just"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800" i="1">
              <a:solidFill>
                <a:srgbClr val="000000"/>
              </a:solidFill>
              <a:latin typeface="Interstate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12738" y="6237288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800">
                <a:solidFill>
                  <a:srgbClr val="000000"/>
                </a:solidFill>
                <a:latin typeface="Interstate" charset="0"/>
              </a:rPr>
              <a:t>Bina Nusantara University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4DF7004-1641-4F6A-AB27-BFA8CFABB54B}" type="slidenum">
              <a:rPr lang="en-US" sz="1400">
                <a:solidFill>
                  <a:srgbClr val="000000"/>
                </a:solidFill>
                <a:latin typeface="Interstate" charset="0"/>
              </a:rPr>
              <a:pPr algn="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US" sz="1400">
              <a:solidFill>
                <a:srgbClr val="000000"/>
              </a:solidFill>
              <a:latin typeface="Interstate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95600" y="228600"/>
            <a:ext cx="6096000" cy="7620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id-ID" sz="28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Formal</a:t>
            </a:r>
            <a:r>
              <a:rPr lang="id-ID" sz="2800" smtClean="0">
                <a:solidFill>
                  <a:schemeClr val="tx2"/>
                </a:solidFill>
                <a:latin typeface="Interstate" charset="0"/>
              </a:rPr>
              <a:t> </a:t>
            </a:r>
            <a:r>
              <a:rPr lang="id-ID" sz="28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definition</a:t>
            </a:r>
            <a:r>
              <a:rPr lang="id-ID" sz="2800" smtClean="0">
                <a:solidFill>
                  <a:schemeClr val="tx2"/>
                </a:solidFill>
                <a:latin typeface="Interstate" charset="0"/>
              </a:rPr>
              <a:t> </a:t>
            </a:r>
            <a:r>
              <a:rPr lang="id-ID" sz="28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from</a:t>
            </a:r>
            <a:r>
              <a:rPr lang="id-ID" sz="2800" smtClean="0">
                <a:solidFill>
                  <a:schemeClr val="tx2"/>
                </a:solidFill>
                <a:latin typeface="Interstate" charset="0"/>
              </a:rPr>
              <a:t> </a:t>
            </a:r>
            <a:r>
              <a:rPr lang="id-ID" sz="28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language</a:t>
            </a:r>
            <a:r>
              <a:rPr lang="id-ID" sz="2800" smtClean="0">
                <a:solidFill>
                  <a:schemeClr val="tx2"/>
                </a:solidFill>
                <a:latin typeface="Interstate" charset="0"/>
              </a:rPr>
              <a:t> </a:t>
            </a:r>
            <a:r>
              <a:rPr lang="id-ID" sz="28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and</a:t>
            </a:r>
            <a:r>
              <a:rPr lang="id-ID" sz="2800" smtClean="0">
                <a:solidFill>
                  <a:schemeClr val="tx2"/>
                </a:solidFill>
                <a:latin typeface="Interstate" charset="0"/>
              </a:rPr>
              <a:t> </a:t>
            </a:r>
            <a:r>
              <a:rPr lang="id-ID" sz="2800" b="1" smtClean="0">
                <a:solidFill>
                  <a:srgbClr val="0079B8"/>
                </a:solidFill>
                <a:latin typeface="Open Sans"/>
                <a:ea typeface="+mj-ea"/>
                <a:cs typeface="+mj-cs"/>
              </a:rPr>
              <a:t>grammar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752600"/>
            <a:ext cx="7620000" cy="3394074"/>
          </a:xfrm>
        </p:spPr>
        <p:txBody>
          <a:bodyPr>
            <a:normAutofit fontScale="85000" lnSpcReduction="20000"/>
          </a:bodyPr>
          <a:lstStyle/>
          <a:p>
            <a:pPr marL="0" indent="0" algn="just" eaLnBrk="1" hangingPunct="1">
              <a:buFontTx/>
              <a:buNone/>
              <a:defRPr/>
            </a:pPr>
            <a:r>
              <a:rPr lang="id-ID" sz="2800" dirty="0" smtClean="0"/>
              <a:t>Language</a:t>
            </a:r>
            <a:r>
              <a:rPr lang="id-ID" sz="2800" i="1" dirty="0" smtClean="0"/>
              <a:t> </a:t>
            </a:r>
            <a:r>
              <a:rPr lang="id-ID" sz="2800" dirty="0" smtClean="0"/>
              <a:t>= </a:t>
            </a:r>
            <a:r>
              <a:rPr lang="en-US" sz="2800" dirty="0" smtClean="0"/>
              <a:t>set or group of sentences</a:t>
            </a:r>
            <a:r>
              <a:rPr lang="id-ID" sz="2800" i="1" dirty="0" smtClean="0"/>
              <a:t> </a:t>
            </a:r>
          </a:p>
          <a:p>
            <a:pPr marL="457200" indent="-457200" algn="just" eaLnBrk="1" hangingPunct="1">
              <a:buFontTx/>
              <a:buAutoNum type="alphaUcParenR"/>
              <a:defRPr/>
            </a:pPr>
            <a:r>
              <a:rPr lang="en-US" sz="2800" dirty="0" smtClean="0"/>
              <a:t>Black cat catch a </a:t>
            </a:r>
            <a:r>
              <a:rPr lang="en-US" sz="2800" dirty="0" err="1" smtClean="0"/>
              <a:t>mous</a:t>
            </a:r>
            <a:r>
              <a:rPr lang="id-ID" sz="2800" dirty="0" smtClean="0"/>
              <a:t>e</a:t>
            </a:r>
          </a:p>
          <a:p>
            <a:pPr marL="457200" indent="-457200" algn="just" eaLnBrk="1" hangingPunct="1">
              <a:buFontTx/>
              <a:buAutoNum type="alphaUcParenR"/>
              <a:defRPr/>
            </a:pPr>
            <a:r>
              <a:rPr lang="id-ID" sz="2800" dirty="0" smtClean="0"/>
              <a:t>Black mouse catch cat</a:t>
            </a:r>
          </a:p>
          <a:p>
            <a:pPr marL="0" indent="0" algn="just" eaLnBrk="1" hangingPunct="1">
              <a:buFontTx/>
              <a:buNone/>
              <a:defRPr/>
            </a:pPr>
            <a:endParaRPr lang="id-ID" sz="2800" dirty="0"/>
          </a:p>
          <a:p>
            <a:pPr marL="0" indent="0" algn="just" eaLnBrk="1" hangingPunct="1">
              <a:buFontTx/>
              <a:buNone/>
              <a:defRPr/>
            </a:pPr>
            <a:r>
              <a:rPr lang="id-ID" sz="2800" dirty="0" smtClean="0"/>
              <a:t>Definition :</a:t>
            </a:r>
            <a:endParaRPr lang="en-US" sz="2800" dirty="0" smtClean="0"/>
          </a:p>
          <a:p>
            <a:pPr marL="514350" indent="-514350" algn="just" eaLnBrk="1" hangingPunct="1">
              <a:buFontTx/>
              <a:buAutoNum type="arabicPeriod"/>
              <a:defRPr/>
            </a:pPr>
            <a:r>
              <a:rPr lang="id-ID" sz="2800" dirty="0" smtClean="0"/>
              <a:t>Through the writing of the sentence </a:t>
            </a:r>
            <a:endParaRPr lang="en-US" sz="2800" dirty="0" smtClean="0"/>
          </a:p>
          <a:p>
            <a:pPr marL="514350" indent="-514350" algn="just" eaLnBrk="1" hangingPunct="1">
              <a:buFontTx/>
              <a:buAutoNum type="arabicPeriod"/>
              <a:defRPr/>
            </a:pPr>
            <a:r>
              <a:rPr lang="id-ID" sz="2800" dirty="0" smtClean="0"/>
              <a:t>Grammatical : Recipe to form a </a:t>
            </a:r>
            <a:r>
              <a:rPr lang="en-US" sz="2800" dirty="0" smtClean="0"/>
              <a:t>s</a:t>
            </a:r>
            <a:r>
              <a:rPr lang="id-ID" sz="2800" dirty="0" smtClean="0"/>
              <a:t>entence</a:t>
            </a:r>
          </a:p>
          <a:p>
            <a:pPr marL="0" indent="0" algn="just" eaLnBrk="1" hangingPunct="1">
              <a:buFontTx/>
              <a:buNone/>
              <a:defRPr/>
            </a:pPr>
            <a:r>
              <a:rPr lang="id-ID" sz="2800" dirty="0" smtClean="0"/>
              <a:t>	Syntax : formal form a,b</a:t>
            </a:r>
          </a:p>
          <a:p>
            <a:pPr marL="0" indent="0" algn="just" eaLnBrk="1" hangingPunct="1">
              <a:buFontTx/>
              <a:buNone/>
              <a:defRPr/>
            </a:pPr>
            <a:r>
              <a:rPr lang="id-ID" sz="2800" dirty="0" smtClean="0"/>
              <a:t>	Semantic : fill form a.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78C573-9D53-4379-9269-1D5352F53023}" type="slidenum">
              <a:rPr lang="en-US" smtClean="0">
                <a:latin typeface="Interstate" charset="0"/>
              </a:rPr>
              <a:pPr/>
              <a:t>7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696200" cy="4800600"/>
          </a:xfrm>
        </p:spPr>
        <p:txBody>
          <a:bodyPr/>
          <a:lstStyle/>
          <a:p>
            <a:pPr eaLnBrk="1" hangingPunct="1"/>
            <a:r>
              <a:rPr lang="id-ID" smtClean="0"/>
              <a:t>Syntax in tree form :</a:t>
            </a:r>
          </a:p>
          <a:p>
            <a:pPr eaLnBrk="1" hangingPunct="1"/>
            <a:endParaRPr lang="id-ID" smtClean="0"/>
          </a:p>
          <a:p>
            <a:pPr eaLnBrk="1" hangingPunct="1"/>
            <a:endParaRPr lang="id-ID" smtClean="0"/>
          </a:p>
          <a:p>
            <a:pPr eaLnBrk="1" hangingPunct="1"/>
            <a:endParaRPr lang="id-ID" smtClean="0"/>
          </a:p>
          <a:p>
            <a:pPr eaLnBrk="1" hangingPunct="1"/>
            <a:endParaRPr lang="en-US" smtClean="0"/>
          </a:p>
          <a:p>
            <a:pPr eaLnBrk="1" hangingPunct="1"/>
            <a:endParaRPr lang="id-ID" smtClean="0"/>
          </a:p>
          <a:p>
            <a:pPr eaLnBrk="1" hangingPunct="1"/>
            <a:endParaRPr lang="id-ID" smtClean="0"/>
          </a:p>
          <a:p>
            <a:pPr algn="just" eaLnBrk="1" hangingPunct="1"/>
            <a:r>
              <a:rPr lang="id-ID" smtClean="0"/>
              <a:t>Meta Language(Transition) :  Serving the image from other language (Transition)</a:t>
            </a:r>
          </a:p>
          <a:p>
            <a:pPr algn="just" eaLnBrk="1" hangingPunct="1"/>
            <a:r>
              <a:rPr lang="id-ID" smtClean="0"/>
              <a:t>Example :  </a:t>
            </a:r>
            <a:r>
              <a:rPr lang="en-US" smtClean="0"/>
              <a:t>Indonesian is a meta language for English</a:t>
            </a:r>
            <a:br>
              <a:rPr lang="en-US" smtClean="0"/>
            </a:br>
            <a:r>
              <a:rPr lang="en-US" smtClean="0"/>
              <a:t>Indonesian is a meta language to Indonesian</a:t>
            </a:r>
          </a:p>
          <a:p>
            <a:pPr algn="just" eaLnBrk="1" hangingPunct="1"/>
            <a:r>
              <a:rPr lang="en-US" smtClean="0"/>
              <a:t>B</a:t>
            </a:r>
            <a:r>
              <a:rPr lang="id-ID" smtClean="0"/>
              <a:t>ackus  Naur Form </a:t>
            </a:r>
            <a:r>
              <a:rPr lang="en-US" smtClean="0"/>
              <a:t>(BNF) is a </a:t>
            </a:r>
            <a:r>
              <a:rPr lang="id-ID" smtClean="0"/>
              <a:t>meta language for C to C++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667000" y="1360487"/>
            <a:ext cx="6324600" cy="2498395"/>
            <a:chOff x="1283970" y="2209800"/>
            <a:chExt cx="6640830" cy="2278890"/>
          </a:xfrm>
        </p:grpSpPr>
        <p:sp>
          <p:nvSpPr>
            <p:cNvPr id="34" name="Text Box 45"/>
            <p:cNvSpPr txBox="1"/>
            <p:nvPr/>
          </p:nvSpPr>
          <p:spPr>
            <a:xfrm>
              <a:off x="3810000" y="2209800"/>
              <a:ext cx="1676400" cy="1524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id-ID" sz="1800" b="1" dirty="0">
                  <a:ea typeface="Calibri"/>
                  <a:cs typeface="Times New Roman"/>
                </a:rPr>
                <a:t>&lt;sentence&gt;</a:t>
              </a:r>
              <a:endParaRPr lang="id-ID" sz="1800" dirty="0">
                <a:ea typeface="Calibri"/>
                <a:cs typeface="Times New Roman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4422775" y="2498725"/>
              <a:ext cx="0" cy="2016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689225" y="2690813"/>
              <a:ext cx="3619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6308725" y="2690813"/>
              <a:ext cx="0" cy="1825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2692400" y="2690813"/>
              <a:ext cx="0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 Box 50"/>
            <p:cNvSpPr txBox="1"/>
            <p:nvPr/>
          </p:nvSpPr>
          <p:spPr>
            <a:xfrm>
              <a:off x="2057400" y="2743200"/>
              <a:ext cx="1404938" cy="22066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id-ID" sz="1800" b="1" dirty="0">
                  <a:ea typeface="Calibri"/>
                  <a:cs typeface="Times New Roman"/>
                </a:rPr>
                <a:t>&lt;subject&gt;</a:t>
              </a:r>
              <a:endParaRPr lang="id-ID" sz="1800" dirty="0">
                <a:ea typeface="Calibri"/>
                <a:cs typeface="Times New Roman"/>
              </a:endParaRPr>
            </a:p>
          </p:txBody>
        </p:sp>
        <p:sp>
          <p:nvSpPr>
            <p:cNvPr id="40" name="Text Box 51"/>
            <p:cNvSpPr txBox="1"/>
            <p:nvPr/>
          </p:nvSpPr>
          <p:spPr>
            <a:xfrm>
              <a:off x="5638800" y="2774950"/>
              <a:ext cx="1676400" cy="1968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id-ID" sz="1800" b="1" dirty="0">
                  <a:ea typeface="Calibri"/>
                  <a:cs typeface="Times New Roman"/>
                </a:rPr>
                <a:t>&lt;predicate&gt;</a:t>
              </a:r>
              <a:endParaRPr lang="id-ID" sz="1800" dirty="0">
                <a:ea typeface="Calibri"/>
                <a:cs typeface="Times New Roman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 flipV="1">
              <a:off x="2697163" y="3041650"/>
              <a:ext cx="0" cy="306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995488" y="3333750"/>
              <a:ext cx="15509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549650" y="3321050"/>
              <a:ext cx="0" cy="306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000250" y="3322638"/>
              <a:ext cx="0" cy="306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56"/>
            <p:cNvSpPr txBox="1"/>
            <p:nvPr/>
          </p:nvSpPr>
          <p:spPr>
            <a:xfrm>
              <a:off x="3124200" y="3540535"/>
              <a:ext cx="1371600" cy="24923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id-ID" sz="1800" b="1" dirty="0">
                  <a:ea typeface="Calibri"/>
                  <a:cs typeface="Times New Roman"/>
                </a:rPr>
                <a:t>&lt;noun&gt;</a:t>
              </a:r>
              <a:endParaRPr lang="id-ID" sz="1800" dirty="0">
                <a:ea typeface="Calibri"/>
                <a:cs typeface="Times New Roman"/>
              </a:endParaRPr>
            </a:p>
          </p:txBody>
        </p:sp>
        <p:sp>
          <p:nvSpPr>
            <p:cNvPr id="46" name="Text Box 57"/>
            <p:cNvSpPr txBox="1"/>
            <p:nvPr/>
          </p:nvSpPr>
          <p:spPr>
            <a:xfrm>
              <a:off x="1283970" y="3540535"/>
              <a:ext cx="1447800" cy="2286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id-ID" sz="1800" b="1" dirty="0">
                  <a:ea typeface="Calibri"/>
                  <a:cs typeface="Times New Roman"/>
                </a:rPr>
                <a:t>&lt;adjective&gt;</a:t>
              </a:r>
              <a:endParaRPr lang="id-ID" sz="1800" dirty="0">
                <a:ea typeface="Calibri"/>
                <a:cs typeface="Times New Roman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V="1">
              <a:off x="2000250" y="3792538"/>
              <a:ext cx="0" cy="306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3549650" y="3790950"/>
              <a:ext cx="0" cy="306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 Box 60"/>
            <p:cNvSpPr txBox="1"/>
            <p:nvPr/>
          </p:nvSpPr>
          <p:spPr>
            <a:xfrm>
              <a:off x="3284220" y="4096577"/>
              <a:ext cx="588963" cy="2254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id-ID" sz="1800" b="1" dirty="0">
                  <a:ea typeface="Calibri"/>
                  <a:cs typeface="Times New Roman"/>
                </a:rPr>
                <a:t>cat</a:t>
              </a:r>
              <a:endParaRPr lang="id-ID" sz="1800" dirty="0">
                <a:ea typeface="Calibri"/>
                <a:cs typeface="Times New Roman"/>
              </a:endParaRPr>
            </a:p>
          </p:txBody>
        </p:sp>
        <p:sp>
          <p:nvSpPr>
            <p:cNvPr id="50" name="Text Box 61"/>
            <p:cNvSpPr txBox="1"/>
            <p:nvPr/>
          </p:nvSpPr>
          <p:spPr>
            <a:xfrm>
              <a:off x="1524000" y="4096577"/>
              <a:ext cx="954088" cy="39211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id-ID" sz="1800" b="1" dirty="0">
                  <a:ea typeface="Calibri"/>
                  <a:cs typeface="Times New Roman"/>
                </a:rPr>
                <a:t>black</a:t>
              </a:r>
              <a:endParaRPr lang="id-ID" sz="1800" dirty="0">
                <a:ea typeface="Calibri"/>
                <a:cs typeface="Times New Roman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V="1">
              <a:off x="6330950" y="3090863"/>
              <a:ext cx="0" cy="306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629275" y="3382963"/>
              <a:ext cx="15509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7183438" y="3370263"/>
              <a:ext cx="0" cy="306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634038" y="3371850"/>
              <a:ext cx="0" cy="3063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 Box 69"/>
            <p:cNvSpPr txBox="1"/>
            <p:nvPr/>
          </p:nvSpPr>
          <p:spPr>
            <a:xfrm>
              <a:off x="6727825" y="3505200"/>
              <a:ext cx="1044575" cy="2032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id-ID" sz="1800" b="1" dirty="0">
                  <a:ea typeface="Calibri"/>
                  <a:cs typeface="Times New Roman"/>
                </a:rPr>
                <a:t>&lt;noun&gt;</a:t>
              </a:r>
              <a:endParaRPr lang="id-ID" sz="1800" dirty="0">
                <a:ea typeface="Calibri"/>
                <a:cs typeface="Times New Roman"/>
              </a:endParaRPr>
            </a:p>
          </p:txBody>
        </p:sp>
        <p:sp>
          <p:nvSpPr>
            <p:cNvPr id="56" name="Text Box 70"/>
            <p:cNvSpPr txBox="1"/>
            <p:nvPr/>
          </p:nvSpPr>
          <p:spPr>
            <a:xfrm>
              <a:off x="5181600" y="3505200"/>
              <a:ext cx="990600" cy="2095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id-ID" sz="1800" b="1" dirty="0">
                  <a:ea typeface="Calibri"/>
                  <a:cs typeface="Times New Roman"/>
                </a:rPr>
                <a:t>&lt;verb&gt;</a:t>
              </a:r>
              <a:endParaRPr lang="id-ID" sz="1800" dirty="0">
                <a:ea typeface="Calibri"/>
                <a:cs typeface="Times New Roman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 flipV="1">
              <a:off x="5651500" y="3789363"/>
              <a:ext cx="0" cy="306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7185025" y="3792538"/>
              <a:ext cx="0" cy="306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 Box 73"/>
            <p:cNvSpPr txBox="1"/>
            <p:nvPr/>
          </p:nvSpPr>
          <p:spPr>
            <a:xfrm>
              <a:off x="5334000" y="4078288"/>
              <a:ext cx="914400" cy="34131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id-ID" sz="1800" b="1" dirty="0">
                  <a:ea typeface="Calibri"/>
                  <a:cs typeface="Times New Roman"/>
                </a:rPr>
                <a:t>catch</a:t>
              </a:r>
              <a:endParaRPr lang="id-ID" sz="1800" dirty="0">
                <a:ea typeface="Calibri"/>
                <a:cs typeface="Times New Roman"/>
              </a:endParaRPr>
            </a:p>
          </p:txBody>
        </p:sp>
        <p:sp>
          <p:nvSpPr>
            <p:cNvPr id="60" name="Text Box 74"/>
            <p:cNvSpPr txBox="1"/>
            <p:nvPr/>
          </p:nvSpPr>
          <p:spPr>
            <a:xfrm>
              <a:off x="6858000" y="4051300"/>
              <a:ext cx="1066800" cy="3683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id-ID" sz="1800" b="1" dirty="0">
                  <a:ea typeface="Calibri"/>
                  <a:cs typeface="Times New Roman"/>
                </a:rPr>
                <a:t>mouse</a:t>
              </a:r>
              <a:endParaRPr lang="id-ID" sz="1800" dirty="0">
                <a:ea typeface="Calibri"/>
                <a:cs typeface="Times New Roman"/>
              </a:endParaRPr>
            </a:p>
          </p:txBody>
        </p:sp>
      </p:grpSp>
      <p:sp>
        <p:nvSpPr>
          <p:cNvPr id="12292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12293" name="Rectangle 58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 sz="600" b="1"/>
          </a:p>
          <a:p>
            <a:pPr eaLnBrk="0" hangingPunct="0"/>
            <a:r>
              <a:rPr lang="id-ID" sz="1800" b="1"/>
              <a:t> </a:t>
            </a:r>
            <a:endParaRPr lang="id-ID" sz="1800"/>
          </a:p>
        </p:txBody>
      </p:sp>
      <p:sp>
        <p:nvSpPr>
          <p:cNvPr id="33" name="Date Placeholder 3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12295" name="Slide Number Placeholder 6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B6E133-580F-4EAA-B7BA-997200B285CD}" type="slidenum">
              <a:rPr lang="en-US" smtClean="0">
                <a:latin typeface="Interstate" charset="0"/>
              </a:rPr>
              <a:pPr/>
              <a:t>8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142999" y="1676400"/>
            <a:ext cx="7750175" cy="33528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id-ID" dirty="0" smtClean="0"/>
              <a:t>BNF : </a:t>
            </a:r>
            <a:endParaRPr lang="en-US" dirty="0" smtClean="0"/>
          </a:p>
          <a:p>
            <a:pPr marL="285750" indent="-285750" algn="just" eaLnBrk="1" hangingPunct="1">
              <a:tabLst>
                <a:tab pos="285750" algn="l"/>
                <a:tab pos="1033463" algn="l"/>
              </a:tabLst>
            </a:pPr>
            <a:r>
              <a:rPr lang="id-ID" dirty="0" smtClean="0"/>
              <a:t>&lt;</a:t>
            </a:r>
            <a:r>
              <a:rPr lang="en-US" dirty="0" smtClean="0"/>
              <a:t>  </a:t>
            </a:r>
            <a:r>
              <a:rPr lang="id-ID" dirty="0" smtClean="0"/>
              <a:t>&gt; </a:t>
            </a:r>
            <a:r>
              <a:rPr lang="en-US" dirty="0" smtClean="0"/>
              <a:t>: </a:t>
            </a:r>
            <a:r>
              <a:rPr lang="id-ID" dirty="0" smtClean="0"/>
              <a:t>Language symbol for meta language (non terminal) (lowercase).</a:t>
            </a:r>
            <a:endParaRPr lang="en-US" dirty="0" smtClean="0"/>
          </a:p>
          <a:p>
            <a:pPr marL="285750" indent="-285750" algn="just" eaLnBrk="1" hangingPunct="1">
              <a:tabLst>
                <a:tab pos="285750" algn="l"/>
                <a:tab pos="1033463" algn="l"/>
              </a:tabLst>
            </a:pPr>
            <a:r>
              <a:rPr lang="id-ID" dirty="0" smtClean="0">
                <a:sym typeface="Wingdings" pitchFamily="2" charset="2"/>
              </a:rPr>
              <a:t> </a:t>
            </a:r>
            <a:r>
              <a:rPr lang="id-ID" dirty="0" smtClean="0"/>
              <a:t> </a:t>
            </a:r>
            <a:r>
              <a:rPr lang="en-US" dirty="0" smtClean="0"/>
              <a:t>   	: </a:t>
            </a:r>
            <a:r>
              <a:rPr lang="id-ID" dirty="0" smtClean="0"/>
              <a:t> consist of</a:t>
            </a:r>
            <a:endParaRPr lang="en-US" dirty="0" smtClean="0"/>
          </a:p>
          <a:p>
            <a:pPr marL="285750" indent="-285750" algn="just" eaLnBrk="1" hangingPunct="1">
              <a:tabLst>
                <a:tab pos="285750" algn="l"/>
                <a:tab pos="1033463" algn="l"/>
              </a:tabLst>
            </a:pPr>
            <a:r>
              <a:rPr lang="id-ID" dirty="0" smtClean="0"/>
              <a:t>|    </a:t>
            </a:r>
            <a:r>
              <a:rPr lang="en-US" dirty="0" smtClean="0"/>
              <a:t>	:</a:t>
            </a:r>
            <a:r>
              <a:rPr lang="id-ID" dirty="0" smtClean="0"/>
              <a:t> alternative</a:t>
            </a:r>
            <a:endParaRPr lang="en-US" dirty="0" smtClean="0"/>
          </a:p>
          <a:p>
            <a:pPr marL="285750" indent="-285750" algn="just" eaLnBrk="1" hangingPunct="1">
              <a:tabLst>
                <a:tab pos="285750" algn="l"/>
                <a:tab pos="1033463" algn="l"/>
              </a:tabLst>
            </a:pPr>
            <a:r>
              <a:rPr lang="id-ID" dirty="0" smtClean="0"/>
              <a:t>&lt;sentence&gt; </a:t>
            </a:r>
            <a:r>
              <a:rPr lang="en-US" dirty="0" smtClean="0"/>
              <a:t>:</a:t>
            </a:r>
            <a:r>
              <a:rPr lang="id-ID" dirty="0" smtClean="0"/>
              <a:t> start symbol</a:t>
            </a:r>
            <a:endParaRPr lang="en-US" dirty="0" smtClean="0"/>
          </a:p>
          <a:p>
            <a:pPr marL="285750" indent="-285750" algn="just" eaLnBrk="1" hangingPunct="1">
              <a:tabLst>
                <a:tab pos="285750" algn="l"/>
                <a:tab pos="1033463" algn="l"/>
              </a:tabLst>
            </a:pPr>
            <a:r>
              <a:rPr lang="id-ID" dirty="0" smtClean="0"/>
              <a:t>Language symbol </a:t>
            </a:r>
            <a:r>
              <a:rPr lang="en-US" dirty="0" smtClean="0"/>
              <a:t>: </a:t>
            </a:r>
            <a:r>
              <a:rPr lang="id-ID" dirty="0" smtClean="0"/>
              <a:t>final symbol which is not symbol (terminal)</a:t>
            </a:r>
          </a:p>
        </p:txBody>
      </p:sp>
      <p:sp>
        <p:nvSpPr>
          <p:cNvPr id="13315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13316" name="Rectangle 40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 sz="600" b="1"/>
          </a:p>
          <a:p>
            <a:pPr eaLnBrk="0" hangingPunct="0"/>
            <a:r>
              <a:rPr lang="id-ID" sz="1800" b="1"/>
              <a:t> </a:t>
            </a:r>
            <a:endParaRPr lang="id-ID" sz="1800"/>
          </a:p>
          <a:p>
            <a:pPr eaLnBrk="0" hangingPunct="0"/>
            <a:endParaRPr lang="id-ID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id-ID"/>
              <a:t>Bina Nusantara University</a:t>
            </a:r>
            <a:endParaRPr lang="en-US"/>
          </a:p>
        </p:txBody>
      </p:sp>
      <p:sp>
        <p:nvSpPr>
          <p:cNvPr id="13318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29D607-01E0-49CD-B2AD-A660FE72D313}" type="slidenum">
              <a:rPr lang="en-US" smtClean="0">
                <a:latin typeface="Interstate" charset="0"/>
              </a:rPr>
              <a:pPr/>
              <a:t>9</a:t>
            </a:fld>
            <a:endParaRPr lang="en-US" smtClean="0">
              <a:latin typeface="Interstat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157</TotalTime>
  <Words>1143</Words>
  <Application>Microsoft Office PowerPoint</Application>
  <PresentationFormat>On-screen Show (4:3)</PresentationFormat>
  <Paragraphs>303</Paragraphs>
  <Slides>23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ＭＳ Ｐゴシック</vt:lpstr>
      <vt:lpstr>宋体</vt:lpstr>
      <vt:lpstr>Arial</vt:lpstr>
      <vt:lpstr>Calibri</vt:lpstr>
      <vt:lpstr>DejaVu Sans</vt:lpstr>
      <vt:lpstr>Interstate</vt:lpstr>
      <vt:lpstr>Open Sans</vt:lpstr>
      <vt:lpstr>Symbol</vt:lpstr>
      <vt:lpstr>Times New Roman</vt:lpstr>
      <vt:lpstr>Wingdings</vt:lpstr>
      <vt:lpstr>Template PPT 2015</vt:lpstr>
      <vt:lpstr>Equation</vt:lpstr>
      <vt:lpstr>Automata and language Theory   Session  02</vt:lpstr>
      <vt:lpstr>Learning Outcomes</vt:lpstr>
      <vt:lpstr>Outline Material</vt:lpstr>
      <vt:lpstr>Why Study Automata Theory?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The Central Concepts  of Automata Theory</vt:lpstr>
      <vt:lpstr> The Central Concepts  of Automata Theory</vt:lpstr>
      <vt:lpstr>STRING, ALPHABET and LANGUAGE</vt:lpstr>
      <vt:lpstr>STRING, ALPHABET and LANGUAGE</vt:lpstr>
      <vt:lpstr>STRING, ALPHABET and LANGUAGE</vt:lpstr>
      <vt:lpstr> CLOSURE LANGUAGE</vt:lpstr>
      <vt:lpstr>REGULAR EXPRESSION (RE) and Language</vt:lpstr>
      <vt:lpstr>REGULAR EXPRESSION (RE)</vt:lpstr>
      <vt:lpstr>REGULAR EXPRESSION (RE)</vt:lpstr>
      <vt:lpstr>REGULAR EXPRESSION (RE)</vt:lpstr>
      <vt:lpstr>Exercises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Dicky</cp:lastModifiedBy>
  <cp:revision>28</cp:revision>
  <dcterms:created xsi:type="dcterms:W3CDTF">2015-05-04T03:33:03Z</dcterms:created>
  <dcterms:modified xsi:type="dcterms:W3CDTF">2018-07-23T14:06:53Z</dcterms:modified>
</cp:coreProperties>
</file>