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78" r:id="rId3"/>
    <p:sldId id="379" r:id="rId4"/>
    <p:sldId id="380" r:id="rId5"/>
    <p:sldId id="381" r:id="rId6"/>
    <p:sldId id="382" r:id="rId7"/>
    <p:sldId id="383" r:id="rId8"/>
    <p:sldId id="412" r:id="rId9"/>
    <p:sldId id="401" r:id="rId10"/>
    <p:sldId id="402" r:id="rId11"/>
    <p:sldId id="413" r:id="rId12"/>
    <p:sldId id="403" r:id="rId13"/>
    <p:sldId id="414" r:id="rId14"/>
    <p:sldId id="405" r:id="rId15"/>
    <p:sldId id="406" r:id="rId16"/>
    <p:sldId id="407" r:id="rId17"/>
    <p:sldId id="408" r:id="rId18"/>
    <p:sldId id="415" r:id="rId19"/>
    <p:sldId id="409" r:id="rId20"/>
    <p:sldId id="416" r:id="rId21"/>
    <p:sldId id="411" r:id="rId2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COVER" id="{727C0728-BFBA-4018-A895-7E45D940962F}">
          <p14:sldIdLst>
            <p14:sldId id="256"/>
            <p14:sldId id="378"/>
            <p14:sldId id="379"/>
            <p14:sldId id="380"/>
            <p14:sldId id="381"/>
            <p14:sldId id="382"/>
            <p14:sldId id="383"/>
            <p14:sldId id="412"/>
            <p14:sldId id="401"/>
            <p14:sldId id="402"/>
            <p14:sldId id="413"/>
            <p14:sldId id="403"/>
            <p14:sldId id="414"/>
            <p14:sldId id="405"/>
            <p14:sldId id="406"/>
            <p14:sldId id="407"/>
            <p14:sldId id="408"/>
            <p14:sldId id="415"/>
            <p14:sldId id="409"/>
            <p14:sldId id="416"/>
            <p14:sldId id="411"/>
          </p14:sldIdLst>
        </p14:section>
        <p14:section name="COURSE CONTENT" id="{F4927CBE-FA17-46D1-BAAE-887D0AF2CCBF}">
          <p14:sldIdLst/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47" autoAdjust="0"/>
    <p:restoredTop sz="94660"/>
  </p:normalViewPr>
  <p:slideViewPr>
    <p:cSldViewPr>
      <p:cViewPr varScale="1">
        <p:scale>
          <a:sx n="69" d="100"/>
          <a:sy n="69" d="100"/>
        </p:scale>
        <p:origin x="-112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E212E-13FC-4488-A226-21CA1BD2390E}" type="datetimeFigureOut">
              <a:rPr lang="en-US" smtClean="0"/>
              <a:pPr/>
              <a:t>3/5/2009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A5169-68C4-43C9-9E8D-B5BBEBC896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9389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4138F-3097-44D1-ACC9-86B804B1096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0413" cy="3427413"/>
          </a:xfrm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41116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33548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CABF3-250F-4E8E-B7E1-A2E9756F4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dragonbook.stanford.edu/lecture-notes/Stanford-CS143/03-Lexical-Analysis.pdf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76401" y="1676400"/>
            <a:ext cx="746760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225675" algn="l"/>
              </a:tabLst>
            </a:pPr>
            <a:r>
              <a:rPr lang="en-US" sz="2300" dirty="0" smtClean="0">
                <a:solidFill>
                  <a:schemeClr val="bg1"/>
                </a:solidFill>
                <a:latin typeface="Open Sans"/>
              </a:rPr>
              <a:t>Course		: Comp6062 – Compilation Techniques</a:t>
            </a:r>
          </a:p>
          <a:p>
            <a:pPr>
              <a:spcBef>
                <a:spcPct val="20000"/>
              </a:spcBef>
              <a:tabLst>
                <a:tab pos="1320800" algn="l"/>
                <a:tab pos="2225675" algn="l"/>
              </a:tabLst>
            </a:pPr>
            <a:r>
              <a:rPr lang="en-US" sz="2300" dirty="0" smtClean="0">
                <a:solidFill>
                  <a:schemeClr val="bg1"/>
                </a:solidFill>
                <a:latin typeface="Open Sans"/>
              </a:rPr>
              <a:t>Effective Period	: </a:t>
            </a:r>
            <a:r>
              <a:rPr lang="en-US" sz="2300" smtClean="0">
                <a:solidFill>
                  <a:schemeClr val="bg1"/>
                </a:solidFill>
                <a:latin typeface="Open Sans"/>
              </a:rPr>
              <a:t>September </a:t>
            </a:r>
            <a:r>
              <a:rPr lang="en-US" sz="2300" smtClean="0">
                <a:solidFill>
                  <a:schemeClr val="bg1"/>
                </a:solidFill>
                <a:latin typeface="Open Sans"/>
              </a:rPr>
              <a:t>2018</a:t>
            </a:r>
            <a:endParaRPr lang="en-US" sz="2300" dirty="0" smtClean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US" sz="4000" dirty="0" smtClean="0"/>
              <a:t>Lexical Analysis/Scanning</a:t>
            </a:r>
            <a:br>
              <a:rPr lang="en-US" sz="40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800" dirty="0" smtClean="0">
                <a:solidFill>
                  <a:schemeClr val="bg1"/>
                </a:solidFill>
              </a:rPr>
              <a:t>Session  03</a:t>
            </a:r>
          </a:p>
        </p:txBody>
      </p:sp>
    </p:spTree>
    <p:extLst>
      <p:ext uri="{BB962C8B-B14F-4D97-AF65-F5344CB8AC3E}">
        <p14:creationId xmlns:p14="http://schemas.microsoft.com/office/powerpoint/2010/main" xmlns="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7467600" cy="434340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Token represents a set of strings described by a pattern.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sz="1800" dirty="0" smtClean="0"/>
              <a:t>Identifier represents a set of strings which start with a letter continues with letters and digits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sz="1800" dirty="0" smtClean="0"/>
              <a:t>The actual string (</a:t>
            </a:r>
            <a:r>
              <a:rPr lang="en-US" sz="1800" dirty="0" err="1" smtClean="0"/>
              <a:t>newval</a:t>
            </a:r>
            <a:r>
              <a:rPr lang="en-US" sz="1800" dirty="0" smtClean="0"/>
              <a:t>) is called as </a:t>
            </a:r>
            <a:r>
              <a:rPr lang="en-US" sz="1800" i="1" dirty="0" smtClean="0"/>
              <a:t>lexeme</a:t>
            </a:r>
            <a:r>
              <a:rPr lang="en-US" sz="1800" dirty="0" smtClean="0"/>
              <a:t>.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sz="1800" dirty="0" smtClean="0"/>
              <a:t>Tokens: identifier, number, </a:t>
            </a:r>
            <a:r>
              <a:rPr lang="en-US" sz="1800" dirty="0" err="1" smtClean="0"/>
              <a:t>addop</a:t>
            </a:r>
            <a:r>
              <a:rPr lang="en-US" sz="1800" dirty="0" smtClean="0"/>
              <a:t>, </a:t>
            </a:r>
            <a:r>
              <a:rPr lang="en-US" sz="1800" dirty="0" err="1" smtClean="0"/>
              <a:t>delimeter</a:t>
            </a:r>
            <a:r>
              <a:rPr lang="en-US" sz="1800" dirty="0" smtClean="0"/>
              <a:t>, …</a:t>
            </a:r>
          </a:p>
          <a:p>
            <a:pPr marL="457200" lvl="1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Since a token can represent more than one lexeme, additional information should be held for that specific lexeme. This additional information is called as the </a:t>
            </a:r>
            <a:r>
              <a:rPr lang="en-US" i="1" dirty="0" smtClean="0"/>
              <a:t>attribute</a:t>
            </a:r>
            <a:r>
              <a:rPr lang="en-US" dirty="0" smtClean="0"/>
              <a:t> of the token.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endParaRPr lang="en-US" dirty="0" smtClean="0"/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For simplicity, a token may have a single attribute which holds the required information for that token. 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sz="1800" dirty="0" smtClean="0"/>
              <a:t>For identifiers, this attribute a pointer to the symbol table, and the symbol table holds the actual attributes for that token.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FAFFF8-906F-4ACF-BDE2-BAE5C09E2984}" type="slidenum">
              <a:rPr lang="en-US" smtClean="0">
                <a:latin typeface="Interstate" charset="0"/>
              </a:rPr>
              <a:pPr/>
              <a:t>10</a:t>
            </a:fld>
            <a:endParaRPr lang="en-US" smtClean="0">
              <a:latin typeface="Interstate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86200" y="76200"/>
            <a:ext cx="5029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000" b="1" dirty="0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 Token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828800"/>
            <a:ext cx="7315200" cy="480060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Some attributes: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sz="1800" dirty="0" smtClean="0"/>
              <a:t>&lt;</a:t>
            </a:r>
            <a:r>
              <a:rPr lang="en-US" sz="1800" dirty="0" err="1" smtClean="0"/>
              <a:t>id,attr</a:t>
            </a:r>
            <a:r>
              <a:rPr lang="en-US" sz="1800" dirty="0" smtClean="0"/>
              <a:t>&gt;    	 where </a:t>
            </a:r>
            <a:r>
              <a:rPr lang="en-US" sz="1800" dirty="0" err="1" smtClean="0"/>
              <a:t>attr</a:t>
            </a:r>
            <a:r>
              <a:rPr lang="en-US" sz="1800" dirty="0" smtClean="0"/>
              <a:t> is pointer to the symbol table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sz="1800" dirty="0" smtClean="0"/>
              <a:t>&lt;</a:t>
            </a:r>
            <a:r>
              <a:rPr lang="en-US" sz="1800" dirty="0" err="1" smtClean="0"/>
              <a:t>assgop</a:t>
            </a:r>
            <a:r>
              <a:rPr lang="en-US" sz="1800" dirty="0" smtClean="0"/>
              <a:t>,_&gt; no attribute is needed (if there is only one assignment operator)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sz="1800" dirty="0" smtClean="0"/>
              <a:t>&lt;</a:t>
            </a:r>
            <a:r>
              <a:rPr lang="en-US" sz="1800" dirty="0" err="1" smtClean="0"/>
              <a:t>num,val</a:t>
            </a:r>
            <a:r>
              <a:rPr lang="en-US" sz="1800" dirty="0" smtClean="0"/>
              <a:t>&gt;	where </a:t>
            </a:r>
            <a:r>
              <a:rPr lang="en-US" sz="1800" dirty="0" err="1" smtClean="0"/>
              <a:t>val</a:t>
            </a:r>
            <a:r>
              <a:rPr lang="en-US" sz="1800" dirty="0" smtClean="0"/>
              <a:t> is the actual value of the number.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endParaRPr lang="en-US" sz="1800" dirty="0" smtClean="0"/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Token type and its attribute uniquely identifies a lexeme.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b="1" i="1" dirty="0" smtClean="0"/>
              <a:t>Regular expressions</a:t>
            </a:r>
            <a:r>
              <a:rPr lang="en-US" dirty="0" smtClean="0"/>
              <a:t> are widely used to specify patterns.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dirty="0" smtClean="0"/>
              <a:t>  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FAFFF8-906F-4ACF-BDE2-BAE5C09E2984}" type="slidenum">
              <a:rPr lang="en-US" smtClean="0">
                <a:latin typeface="Interstate" charset="0"/>
              </a:rPr>
              <a:pPr/>
              <a:t>11</a:t>
            </a:fld>
            <a:endParaRPr lang="en-US" smtClean="0">
              <a:latin typeface="Interstate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86200" y="76200"/>
            <a:ext cx="5029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000" b="1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 Token</a:t>
            </a:r>
          </a:p>
        </p:txBody>
      </p:sp>
    </p:spTree>
    <p:extLst>
      <p:ext uri="{BB962C8B-B14F-4D97-AF65-F5344CB8AC3E}">
        <p14:creationId xmlns:p14="http://schemas.microsoft.com/office/powerpoint/2010/main" xmlns="" val="2933987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24472" y="152400"/>
            <a:ext cx="7067128" cy="1143000"/>
          </a:xfrm>
        </p:spPr>
        <p:txBody>
          <a:bodyPr/>
          <a:lstStyle/>
          <a:p>
            <a:r>
              <a:rPr lang="en-US" smtClean="0"/>
              <a:t>Regular Expressions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828800"/>
            <a:ext cx="7391400" cy="4343400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/>
              <a:t>Regular expressions (RE) used to describe tokens of a programming language. An RE is built up of simpler regular expressions (using defining rules)</a:t>
            </a:r>
            <a:endParaRPr lang="id-ID" sz="2200" dirty="0" smtClean="0"/>
          </a:p>
          <a:p>
            <a:pPr algn="just"/>
            <a:endParaRPr lang="en-US" sz="2200" dirty="0" smtClean="0"/>
          </a:p>
          <a:p>
            <a:pPr algn="just"/>
            <a:r>
              <a:rPr lang="en-US" sz="2200" dirty="0" smtClean="0"/>
              <a:t>Each regular expression denotes a language. A language denoted by a regular expression is called as a </a:t>
            </a:r>
            <a:r>
              <a:rPr lang="en-US" sz="2200" b="1" dirty="0" smtClean="0"/>
              <a:t>regular set</a:t>
            </a:r>
            <a:r>
              <a:rPr lang="en-US" sz="2200" dirty="0" smtClean="0"/>
              <a:t>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033D55-1075-417D-979F-08A865D2CC06}" type="slidenum">
              <a:rPr lang="en-US" smtClean="0">
                <a:latin typeface="Interstate" charset="0"/>
              </a:rPr>
              <a:pPr/>
              <a:t>12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24472" y="152400"/>
            <a:ext cx="7067128" cy="1143000"/>
          </a:xfrm>
        </p:spPr>
        <p:txBody>
          <a:bodyPr/>
          <a:lstStyle/>
          <a:p>
            <a:r>
              <a:rPr lang="en-US" smtClean="0"/>
              <a:t>Regular Expressions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52600"/>
            <a:ext cx="7086600" cy="4419600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/>
              <a:t>Regular expressions over alphabet </a:t>
            </a:r>
            <a:r>
              <a:rPr lang="en-US" sz="2200" dirty="0" smtClean="0">
                <a:sym typeface="Symbol" pitchFamily="18" charset="2"/>
              </a:rPr>
              <a:t>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 smtClean="0">
                <a:sym typeface="Symbol" pitchFamily="18" charset="2"/>
              </a:rPr>
              <a:t>	</a:t>
            </a:r>
            <a:r>
              <a:rPr lang="en-US" sz="2200" u="sng" dirty="0" smtClean="0">
                <a:sym typeface="Symbol" pitchFamily="18" charset="2"/>
              </a:rPr>
              <a:t>RE	</a:t>
            </a:r>
            <a:r>
              <a:rPr lang="en-US" sz="2200" dirty="0" smtClean="0">
                <a:sym typeface="Symbol" pitchFamily="18" charset="2"/>
              </a:rPr>
              <a:t> 		</a:t>
            </a:r>
            <a:r>
              <a:rPr lang="en-US" sz="2200" u="sng" dirty="0" smtClean="0">
                <a:sym typeface="Symbol" pitchFamily="18" charset="2"/>
              </a:rPr>
              <a:t>Language it denotes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 smtClean="0">
                <a:sym typeface="Symbol" pitchFamily="18" charset="2"/>
              </a:rPr>
              <a:t>				{}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 smtClean="0">
                <a:sym typeface="Symbol" pitchFamily="18" charset="2"/>
              </a:rPr>
              <a:t>	a 	</a:t>
            </a:r>
            <a:r>
              <a:rPr lang="en-US" sz="2200" smtClean="0">
                <a:sym typeface="Symbol" pitchFamily="18" charset="2"/>
              </a:rPr>
              <a:t>	</a:t>
            </a:r>
            <a:r>
              <a:rPr lang="en-US" sz="2200" smtClean="0">
                <a:sym typeface="Symbol" pitchFamily="18" charset="2"/>
              </a:rPr>
              <a:t>{</a:t>
            </a:r>
            <a:r>
              <a:rPr lang="en-US" sz="2200" dirty="0" smtClean="0">
                <a:sym typeface="Symbol" pitchFamily="18" charset="2"/>
              </a:rPr>
              <a:t>a}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 smtClean="0">
                <a:sym typeface="Symbol" pitchFamily="18" charset="2"/>
              </a:rPr>
              <a:t>	(r</a:t>
            </a:r>
            <a:r>
              <a:rPr lang="en-US" sz="2200" baseline="-25000" dirty="0" smtClean="0">
                <a:sym typeface="Symbol" pitchFamily="18" charset="2"/>
              </a:rPr>
              <a:t>1</a:t>
            </a:r>
            <a:r>
              <a:rPr lang="en-US" sz="2200" dirty="0" smtClean="0">
                <a:sym typeface="Symbol" pitchFamily="18" charset="2"/>
              </a:rPr>
              <a:t>) | (r</a:t>
            </a:r>
            <a:r>
              <a:rPr lang="en-US" sz="2200" baseline="-25000" dirty="0" smtClean="0">
                <a:sym typeface="Symbol" pitchFamily="18" charset="2"/>
              </a:rPr>
              <a:t>2</a:t>
            </a:r>
            <a:r>
              <a:rPr lang="en-US" sz="2200" dirty="0" smtClean="0">
                <a:sym typeface="Symbol" pitchFamily="18" charset="2"/>
              </a:rPr>
              <a:t>) 		L(r</a:t>
            </a:r>
            <a:r>
              <a:rPr lang="en-US" sz="2200" baseline="-25000" dirty="0" smtClean="0">
                <a:sym typeface="Symbol" pitchFamily="18" charset="2"/>
              </a:rPr>
              <a:t>1</a:t>
            </a:r>
            <a:r>
              <a:rPr lang="en-US" sz="2200" dirty="0" smtClean="0">
                <a:sym typeface="Symbol" pitchFamily="18" charset="2"/>
              </a:rPr>
              <a:t>)  L(r</a:t>
            </a:r>
            <a:r>
              <a:rPr lang="en-US" sz="2200" baseline="-25000" dirty="0" smtClean="0">
                <a:sym typeface="Symbol" pitchFamily="18" charset="2"/>
              </a:rPr>
              <a:t>2</a:t>
            </a:r>
            <a:r>
              <a:rPr lang="en-US" sz="2200" dirty="0" smtClean="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 smtClean="0">
                <a:sym typeface="Symbol" pitchFamily="18" charset="2"/>
              </a:rPr>
              <a:t>	(r</a:t>
            </a:r>
            <a:r>
              <a:rPr lang="en-US" sz="2200" baseline="-25000" dirty="0" smtClean="0">
                <a:sym typeface="Symbol" pitchFamily="18" charset="2"/>
              </a:rPr>
              <a:t>1</a:t>
            </a:r>
            <a:r>
              <a:rPr lang="en-US" sz="2200" dirty="0" smtClean="0">
                <a:sym typeface="Symbol" pitchFamily="18" charset="2"/>
              </a:rPr>
              <a:t>) (r</a:t>
            </a:r>
            <a:r>
              <a:rPr lang="en-US" sz="2200" baseline="-25000" dirty="0" smtClean="0">
                <a:sym typeface="Symbol" pitchFamily="18" charset="2"/>
              </a:rPr>
              <a:t>2</a:t>
            </a:r>
            <a:r>
              <a:rPr lang="en-US" sz="2200" dirty="0" smtClean="0">
                <a:sym typeface="Symbol" pitchFamily="18" charset="2"/>
              </a:rPr>
              <a:t>) 		L(r</a:t>
            </a:r>
            <a:r>
              <a:rPr lang="en-US" sz="2200" baseline="-25000" dirty="0" smtClean="0">
                <a:sym typeface="Symbol" pitchFamily="18" charset="2"/>
              </a:rPr>
              <a:t>1</a:t>
            </a:r>
            <a:r>
              <a:rPr lang="en-US" sz="2200" dirty="0" smtClean="0">
                <a:sym typeface="Symbol" pitchFamily="18" charset="2"/>
              </a:rPr>
              <a:t>) L(r</a:t>
            </a:r>
            <a:r>
              <a:rPr lang="en-US" sz="2200" baseline="-25000" dirty="0" smtClean="0">
                <a:sym typeface="Symbol" pitchFamily="18" charset="2"/>
              </a:rPr>
              <a:t>2</a:t>
            </a:r>
            <a:r>
              <a:rPr lang="en-US" sz="2200" dirty="0" smtClean="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 smtClean="0">
                <a:sym typeface="Symbol" pitchFamily="18" charset="2"/>
              </a:rPr>
              <a:t>	(r)</a:t>
            </a:r>
            <a:r>
              <a:rPr lang="en-US" sz="2200" baseline="30000" dirty="0" smtClean="0">
                <a:sym typeface="Symbol" pitchFamily="18" charset="2"/>
              </a:rPr>
              <a:t>*			</a:t>
            </a:r>
            <a:r>
              <a:rPr lang="en-US" sz="2200" dirty="0" smtClean="0">
                <a:sym typeface="Symbol" pitchFamily="18" charset="2"/>
              </a:rPr>
              <a:t>(L(r))</a:t>
            </a:r>
            <a:r>
              <a:rPr lang="en-US" sz="2200" baseline="30000" dirty="0" smtClean="0">
                <a:sym typeface="Symbol" pitchFamily="18" charset="2"/>
              </a:rPr>
              <a:t>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aseline="30000" dirty="0" smtClean="0">
                <a:sym typeface="Symbol" pitchFamily="18" charset="2"/>
              </a:rPr>
              <a:t>	</a:t>
            </a:r>
            <a:r>
              <a:rPr lang="en-US" sz="2200" dirty="0" smtClean="0">
                <a:sym typeface="Symbol" pitchFamily="18" charset="2"/>
              </a:rPr>
              <a:t>(r)			L(r)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 smtClean="0">
                <a:sym typeface="Symbol" pitchFamily="18" charset="2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ym typeface="Symbol" pitchFamily="18" charset="2"/>
              </a:rPr>
              <a:t>(r)</a:t>
            </a:r>
            <a:r>
              <a:rPr lang="en-US" sz="2200" baseline="30000" dirty="0" smtClean="0">
                <a:sym typeface="Symbol" pitchFamily="18" charset="2"/>
              </a:rPr>
              <a:t>+</a:t>
            </a:r>
            <a:r>
              <a:rPr lang="en-US" sz="2200" baseline="-25000" dirty="0" smtClean="0">
                <a:sym typeface="Symbol" pitchFamily="18" charset="2"/>
              </a:rPr>
              <a:t>  </a:t>
            </a:r>
            <a:r>
              <a:rPr lang="en-US" sz="2200" dirty="0" smtClean="0">
                <a:sym typeface="Symbol" pitchFamily="18" charset="2"/>
              </a:rPr>
              <a:t>=  (r)(r)</a:t>
            </a:r>
            <a:r>
              <a:rPr lang="en-US" sz="2200" baseline="30000" dirty="0" smtClean="0">
                <a:sym typeface="Symbol" pitchFamily="18" charset="2"/>
              </a:rPr>
              <a:t>*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ym typeface="Symbol" pitchFamily="18" charset="2"/>
              </a:rPr>
              <a:t>(r)?</a:t>
            </a:r>
            <a:r>
              <a:rPr lang="en-US" sz="2200" baseline="30000" dirty="0" smtClean="0">
                <a:sym typeface="Symbol" pitchFamily="18" charset="2"/>
              </a:rPr>
              <a:t>  </a:t>
            </a:r>
            <a:r>
              <a:rPr lang="en-US" sz="2200" dirty="0" smtClean="0">
                <a:sym typeface="Symbol" pitchFamily="18" charset="2"/>
              </a:rPr>
              <a:t>=  (r) | </a:t>
            </a:r>
            <a:r>
              <a:rPr lang="en-US" sz="2200" baseline="30000" dirty="0" smtClean="0">
                <a:sym typeface="Symbol" pitchFamily="18" charset="2"/>
              </a:rPr>
              <a:t> 	</a:t>
            </a:r>
            <a:endParaRPr lang="en-US" sz="22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200" dirty="0" smtClean="0">
              <a:sym typeface="Symbol" pitchFamily="18" charset="2"/>
            </a:endParaRPr>
          </a:p>
          <a:p>
            <a:pPr algn="just"/>
            <a:endParaRPr lang="en-US" sz="1900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033D55-1075-417D-979F-08A865D2CC06}" type="slidenum">
              <a:rPr lang="en-US" smtClean="0">
                <a:latin typeface="Interstate" charset="0"/>
              </a:rPr>
              <a:pPr/>
              <a:t>13</a:t>
            </a:fld>
            <a:endParaRPr lang="en-US" smtClean="0">
              <a:latin typeface="Interst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8438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24472" y="152400"/>
            <a:ext cx="7067128" cy="1143000"/>
          </a:xfrm>
        </p:spPr>
        <p:txBody>
          <a:bodyPr/>
          <a:lstStyle/>
          <a:p>
            <a:r>
              <a:rPr lang="en-US" smtClean="0"/>
              <a:t>Regular Expressions (cont.)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8486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200" dirty="0" smtClean="0"/>
              <a:t>We may remove parentheses by using precedence rules.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*   		highest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concatenation 	next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|			lowest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ab</a:t>
            </a:r>
            <a:r>
              <a:rPr lang="en-US" sz="2200" baseline="30000" dirty="0" smtClean="0"/>
              <a:t>* </a:t>
            </a:r>
            <a:r>
              <a:rPr lang="en-US" sz="2200" dirty="0" smtClean="0"/>
              <a:t>| c    means     (a(b)</a:t>
            </a:r>
            <a:r>
              <a:rPr lang="en-US" sz="2200" baseline="30000" dirty="0" smtClean="0"/>
              <a:t>*</a:t>
            </a:r>
            <a:r>
              <a:rPr lang="en-US" sz="2200" dirty="0" smtClean="0"/>
              <a:t>)|(c) </a:t>
            </a:r>
          </a:p>
          <a:p>
            <a:pPr>
              <a:lnSpc>
                <a:spcPct val="90000"/>
              </a:lnSpc>
            </a:pPr>
            <a:endParaRPr lang="en-US" sz="2200" dirty="0" smtClean="0"/>
          </a:p>
          <a:p>
            <a:pPr>
              <a:lnSpc>
                <a:spcPct val="90000"/>
              </a:lnSpc>
            </a:pPr>
            <a:r>
              <a:rPr lang="en-US" sz="2200" dirty="0" smtClean="0"/>
              <a:t>Ex: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sym typeface="Symbol" pitchFamily="18" charset="2"/>
              </a:rPr>
              <a:t> = {0,1}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sym typeface="Symbol" pitchFamily="18" charset="2"/>
              </a:rPr>
              <a:t>0|1 =&gt; {0,1}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sym typeface="Symbol" pitchFamily="18" charset="2"/>
              </a:rPr>
              <a:t>(0|1)(0|1)  =&gt;  {00,01,10,11}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sym typeface="Symbol" pitchFamily="18" charset="2"/>
              </a:rPr>
              <a:t>0</a:t>
            </a:r>
            <a:r>
              <a:rPr lang="en-US" sz="2200" baseline="30000" dirty="0" smtClean="0">
                <a:sym typeface="Symbol" pitchFamily="18" charset="2"/>
              </a:rPr>
              <a:t>*</a:t>
            </a:r>
            <a:r>
              <a:rPr lang="en-US" sz="2200" baseline="-25000" dirty="0" smtClean="0">
                <a:sym typeface="Symbol" pitchFamily="18" charset="2"/>
              </a:rPr>
              <a:t>   </a:t>
            </a:r>
            <a:r>
              <a:rPr lang="en-US" sz="2200" dirty="0" smtClean="0">
                <a:sym typeface="Symbol" pitchFamily="18" charset="2"/>
              </a:rPr>
              <a:t>=&gt;  {</a:t>
            </a:r>
            <a:r>
              <a:rPr lang="en-US" sz="2200" baseline="30000" dirty="0" smtClean="0">
                <a:sym typeface="Symbol" pitchFamily="18" charset="2"/>
              </a:rPr>
              <a:t> </a:t>
            </a:r>
            <a:r>
              <a:rPr lang="en-US" sz="2200" dirty="0" smtClean="0">
                <a:sym typeface="Symbol" pitchFamily="18" charset="2"/>
              </a:rPr>
              <a:t>,0,00,000,0000,....}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sym typeface="Symbol" pitchFamily="18" charset="2"/>
              </a:rPr>
              <a:t>(0|1)</a:t>
            </a:r>
            <a:r>
              <a:rPr lang="en-US" sz="2200" baseline="30000" dirty="0" smtClean="0">
                <a:sym typeface="Symbol" pitchFamily="18" charset="2"/>
              </a:rPr>
              <a:t>*</a:t>
            </a:r>
            <a:r>
              <a:rPr lang="en-US" sz="2200" baseline="-25000" dirty="0" smtClean="0">
                <a:sym typeface="Symbol" pitchFamily="18" charset="2"/>
              </a:rPr>
              <a:t>   </a:t>
            </a:r>
            <a:r>
              <a:rPr lang="en-US" sz="2200" dirty="0" smtClean="0">
                <a:sym typeface="Symbol" pitchFamily="18" charset="2"/>
              </a:rPr>
              <a:t>=&gt;  all strings with 0 and 1, including the empty string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83B04B-AD6A-4AA5-B5FC-BEBF56F90CFF}" type="slidenum">
              <a:rPr lang="en-US" smtClean="0">
                <a:latin typeface="Interstate" charset="0"/>
              </a:rPr>
              <a:pPr/>
              <a:t>14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152400"/>
            <a:ext cx="5619328" cy="762000"/>
          </a:xfrm>
        </p:spPr>
        <p:txBody>
          <a:bodyPr/>
          <a:lstStyle/>
          <a:p>
            <a:r>
              <a:rPr lang="en-US" smtClean="0"/>
              <a:t>Regular Definitions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696200" cy="472440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200" smtClean="0"/>
              <a:t>To write regular expression for some languages can be difficult, because their regular expressions can be quite complex. In those cases, we may use </a:t>
            </a:r>
            <a:r>
              <a:rPr lang="en-US" sz="2200" i="1" smtClean="0"/>
              <a:t>regular definitions</a:t>
            </a:r>
            <a:r>
              <a:rPr lang="en-US" sz="2200" smtClean="0"/>
              <a:t>.</a:t>
            </a:r>
          </a:p>
          <a:p>
            <a:pPr algn="just">
              <a:lnSpc>
                <a:spcPct val="90000"/>
              </a:lnSpc>
            </a:pPr>
            <a:r>
              <a:rPr lang="en-US" sz="2200" smtClean="0"/>
              <a:t>We can give names to regular expressions, and we can use these names as symbols to define other regular expressions.</a:t>
            </a:r>
          </a:p>
          <a:p>
            <a:pPr algn="just">
              <a:lnSpc>
                <a:spcPct val="90000"/>
              </a:lnSpc>
            </a:pPr>
            <a:r>
              <a:rPr lang="en-US" sz="2200" smtClean="0"/>
              <a:t>A </a:t>
            </a:r>
            <a:r>
              <a:rPr lang="en-US" sz="2200" b="1" i="1" smtClean="0"/>
              <a:t>regular definition</a:t>
            </a:r>
            <a:r>
              <a:rPr lang="en-US" sz="2200" smtClean="0"/>
              <a:t> is a sequence of the definitions of the form: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 smtClean="0"/>
              <a:t>	d</a:t>
            </a:r>
            <a:r>
              <a:rPr lang="en-US" sz="2200" baseline="-25000" smtClean="0"/>
              <a:t>1</a:t>
            </a:r>
            <a:r>
              <a:rPr lang="en-US" sz="2200" smtClean="0"/>
              <a:t>  </a:t>
            </a:r>
            <a:r>
              <a:rPr lang="en-US" sz="2200" smtClean="0">
                <a:sym typeface="Symbol" pitchFamily="18" charset="2"/>
              </a:rPr>
              <a:t>  r</a:t>
            </a:r>
            <a:r>
              <a:rPr lang="en-US" sz="2200" baseline="-25000" smtClean="0">
                <a:sym typeface="Symbol" pitchFamily="18" charset="2"/>
              </a:rPr>
              <a:t>1	</a:t>
            </a:r>
            <a:r>
              <a:rPr lang="en-US" sz="2200" smtClean="0">
                <a:sym typeface="Symbol" pitchFamily="18" charset="2"/>
              </a:rPr>
              <a:t>where  d</a:t>
            </a:r>
            <a:r>
              <a:rPr lang="en-US" sz="2200" baseline="-25000" smtClean="0">
                <a:sym typeface="Symbol" pitchFamily="18" charset="2"/>
              </a:rPr>
              <a:t>i</a:t>
            </a:r>
            <a:r>
              <a:rPr lang="en-US" sz="2200" smtClean="0">
                <a:sym typeface="Symbol" pitchFamily="18" charset="2"/>
              </a:rPr>
              <a:t>  is a distinct name and</a:t>
            </a:r>
            <a:endParaRPr lang="en-US" sz="2200" baseline="-25000" smtClean="0">
              <a:sym typeface="Symbol" pitchFamily="18" charset="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 baseline="-25000" smtClean="0">
                <a:sym typeface="Symbol" pitchFamily="18" charset="2"/>
              </a:rPr>
              <a:t>	</a:t>
            </a:r>
            <a:r>
              <a:rPr lang="en-US" sz="2200" smtClean="0"/>
              <a:t>d</a:t>
            </a:r>
            <a:r>
              <a:rPr lang="en-US" sz="2200" baseline="-25000" smtClean="0"/>
              <a:t>2</a:t>
            </a:r>
            <a:r>
              <a:rPr lang="en-US" sz="2200" smtClean="0"/>
              <a:t>  </a:t>
            </a:r>
            <a:r>
              <a:rPr lang="en-US" sz="2200" smtClean="0">
                <a:sym typeface="Symbol" pitchFamily="18" charset="2"/>
              </a:rPr>
              <a:t>  r</a:t>
            </a:r>
            <a:r>
              <a:rPr lang="en-US" sz="2200" baseline="-25000" smtClean="0">
                <a:sym typeface="Symbol" pitchFamily="18" charset="2"/>
              </a:rPr>
              <a:t>2	</a:t>
            </a:r>
            <a:r>
              <a:rPr lang="en-US" sz="2200" smtClean="0">
                <a:sym typeface="Symbol" pitchFamily="18" charset="2"/>
              </a:rPr>
              <a:t>r</a:t>
            </a:r>
            <a:r>
              <a:rPr lang="en-US" sz="2200" baseline="-25000" smtClean="0">
                <a:sym typeface="Symbol" pitchFamily="18" charset="2"/>
              </a:rPr>
              <a:t>i </a:t>
            </a:r>
            <a:r>
              <a:rPr lang="en-US" sz="2200" smtClean="0">
                <a:sym typeface="Symbol" pitchFamily="18" charset="2"/>
              </a:rPr>
              <a:t>  is a regular expression over symbols in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 smtClean="0"/>
              <a:t> 			     </a:t>
            </a:r>
            <a:r>
              <a:rPr lang="en-US" sz="2200" smtClean="0">
                <a:sym typeface="Symbol" pitchFamily="18" charset="2"/>
              </a:rPr>
              <a:t>  {d</a:t>
            </a:r>
            <a:r>
              <a:rPr lang="en-US" sz="2200" baseline="-25000" smtClean="0">
                <a:sym typeface="Symbol" pitchFamily="18" charset="2"/>
              </a:rPr>
              <a:t>1</a:t>
            </a:r>
            <a:r>
              <a:rPr lang="en-US" sz="2200" smtClean="0">
                <a:sym typeface="Symbol" pitchFamily="18" charset="2"/>
              </a:rPr>
              <a:t>,d</a:t>
            </a:r>
            <a:r>
              <a:rPr lang="en-US" sz="2200" baseline="-25000" smtClean="0">
                <a:sym typeface="Symbol" pitchFamily="18" charset="2"/>
              </a:rPr>
              <a:t>2</a:t>
            </a:r>
            <a:r>
              <a:rPr lang="en-US" sz="2200" smtClean="0">
                <a:sym typeface="Symbol" pitchFamily="18" charset="2"/>
              </a:rPr>
              <a:t>,...,d</a:t>
            </a:r>
            <a:r>
              <a:rPr lang="en-US" sz="2200" baseline="-25000" smtClean="0">
                <a:sym typeface="Symbol" pitchFamily="18" charset="2"/>
              </a:rPr>
              <a:t>i-1</a:t>
            </a:r>
            <a:r>
              <a:rPr lang="en-US" sz="2200" smtClean="0">
                <a:sym typeface="Symbol" pitchFamily="18" charset="2"/>
              </a:rPr>
              <a:t>}</a:t>
            </a:r>
            <a:endParaRPr lang="en-US" sz="2200" smtClean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 smtClean="0"/>
              <a:t>	d</a:t>
            </a:r>
            <a:r>
              <a:rPr lang="en-US" sz="2200" baseline="-25000" smtClean="0"/>
              <a:t>n</a:t>
            </a:r>
            <a:r>
              <a:rPr lang="en-US" sz="2200" smtClean="0"/>
              <a:t>  </a:t>
            </a:r>
            <a:r>
              <a:rPr lang="en-US" sz="2200" smtClean="0">
                <a:sym typeface="Symbol" pitchFamily="18" charset="2"/>
              </a:rPr>
              <a:t>  r</a:t>
            </a:r>
            <a:r>
              <a:rPr lang="en-US" sz="2200" baseline="-25000" smtClean="0">
                <a:sym typeface="Symbol" pitchFamily="18" charset="2"/>
              </a:rPr>
              <a:t>n</a:t>
            </a:r>
            <a:endParaRPr lang="en-US" sz="2200" smtClean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 smtClean="0"/>
              <a:t>				      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 smtClean="0"/>
              <a:t>		</a:t>
            </a:r>
            <a:r>
              <a:rPr lang="en-US" sz="1800" smtClean="0"/>
              <a:t>	 basic symbols		previously defined names</a:t>
            </a: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H="1" flipV="1">
            <a:off x="3429000" y="53340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 flipH="1" flipV="1">
            <a:off x="5105400" y="53340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327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F2F698-499C-4476-83C7-C16E0ECC1A08}" type="slidenum">
              <a:rPr lang="en-US" smtClean="0">
                <a:latin typeface="Interstate" charset="0"/>
              </a:rPr>
              <a:pPr/>
              <a:t>15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152400"/>
            <a:ext cx="5715000" cy="762000"/>
          </a:xfrm>
        </p:spPr>
        <p:txBody>
          <a:bodyPr/>
          <a:lstStyle/>
          <a:p>
            <a:r>
              <a:rPr lang="en-US" smtClean="0"/>
              <a:t>Regular Definitions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848600" cy="4876800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Ex: Identifiers in Pascal</a:t>
            </a:r>
          </a:p>
          <a:p>
            <a:pPr lvl="1" algn="just">
              <a:buFontTx/>
              <a:buNone/>
            </a:pPr>
            <a:r>
              <a:rPr lang="en-US" dirty="0" smtClean="0"/>
              <a:t>		letter </a:t>
            </a:r>
            <a:r>
              <a:rPr lang="en-US" dirty="0" smtClean="0">
                <a:sym typeface="Symbol" pitchFamily="18" charset="2"/>
              </a:rPr>
              <a:t> A | B | ... | Z | a | b | ... | z</a:t>
            </a:r>
          </a:p>
          <a:p>
            <a:pPr lvl="1" algn="just">
              <a:buFontTx/>
              <a:buNone/>
            </a:pPr>
            <a:r>
              <a:rPr lang="en-US" dirty="0" smtClean="0">
                <a:sym typeface="Symbol" pitchFamily="18" charset="2"/>
              </a:rPr>
              <a:t>		digit   0 | 1 | ... | 9</a:t>
            </a:r>
          </a:p>
          <a:p>
            <a:pPr lvl="1" algn="just">
              <a:buFontTx/>
              <a:buNone/>
            </a:pPr>
            <a:r>
              <a:rPr lang="en-US" dirty="0" smtClean="0">
                <a:sym typeface="Symbol" pitchFamily="18" charset="2"/>
              </a:rPr>
              <a:t>		id  letter (letter | digit ) </a:t>
            </a:r>
            <a:r>
              <a:rPr lang="en-US" baseline="30000" dirty="0" smtClean="0">
                <a:sym typeface="Symbol" pitchFamily="18" charset="2"/>
              </a:rPr>
              <a:t>*</a:t>
            </a:r>
          </a:p>
          <a:p>
            <a:pPr lvl="1" algn="just"/>
            <a:r>
              <a:rPr lang="en-US" dirty="0" smtClean="0">
                <a:sym typeface="Symbol" pitchFamily="18" charset="2"/>
              </a:rPr>
              <a:t>If we try to write the regular expression representing identifiers without using regular definitions, that regular expression will be complex.</a:t>
            </a:r>
          </a:p>
          <a:p>
            <a:pPr lvl="1" algn="just">
              <a:buFontTx/>
              <a:buNone/>
            </a:pPr>
            <a:r>
              <a:rPr lang="en-US" dirty="0" smtClean="0">
                <a:sym typeface="Symbol" pitchFamily="18" charset="2"/>
              </a:rPr>
              <a:t>		(A|...|</a:t>
            </a:r>
            <a:r>
              <a:rPr lang="en-US" dirty="0" err="1" smtClean="0">
                <a:sym typeface="Symbol" pitchFamily="18" charset="2"/>
              </a:rPr>
              <a:t>Z|a</a:t>
            </a:r>
            <a:r>
              <a:rPr lang="en-US" dirty="0" smtClean="0">
                <a:sym typeface="Symbol" pitchFamily="18" charset="2"/>
              </a:rPr>
              <a:t>|...|z) ( (A|...|</a:t>
            </a:r>
            <a:r>
              <a:rPr lang="en-US" dirty="0" err="1" smtClean="0">
                <a:sym typeface="Symbol" pitchFamily="18" charset="2"/>
              </a:rPr>
              <a:t>Z|a</a:t>
            </a:r>
            <a:r>
              <a:rPr lang="en-US" dirty="0" smtClean="0">
                <a:sym typeface="Symbol" pitchFamily="18" charset="2"/>
              </a:rPr>
              <a:t>|...|z) | (0|...|9) ) </a:t>
            </a:r>
            <a:r>
              <a:rPr lang="en-US" baseline="30000" dirty="0" smtClean="0">
                <a:sym typeface="Symbol" pitchFamily="18" charset="2"/>
              </a:rPr>
              <a:t>*</a:t>
            </a:r>
            <a:endParaRPr lang="en-US" dirty="0" smtClean="0">
              <a:sym typeface="Symbol" pitchFamily="18" charset="2"/>
            </a:endParaRPr>
          </a:p>
          <a:p>
            <a:pPr algn="just"/>
            <a:r>
              <a:rPr lang="en-US" dirty="0" smtClean="0">
                <a:sym typeface="Symbol" pitchFamily="18" charset="2"/>
              </a:rPr>
              <a:t>Ex: Unsigned numbers in Pascal/</a:t>
            </a:r>
            <a:r>
              <a:rPr lang="en-US" dirty="0" err="1" smtClean="0">
                <a:sym typeface="Symbol" pitchFamily="18" charset="2"/>
              </a:rPr>
              <a:t>Delphie</a:t>
            </a:r>
            <a:endParaRPr lang="en-US" dirty="0" smtClean="0">
              <a:sym typeface="Symbol" pitchFamily="18" charset="2"/>
            </a:endParaRPr>
          </a:p>
          <a:p>
            <a:pPr algn="just">
              <a:buFontTx/>
              <a:buNone/>
            </a:pPr>
            <a:r>
              <a:rPr lang="en-US" dirty="0" smtClean="0">
                <a:sym typeface="Symbol" pitchFamily="18" charset="2"/>
              </a:rPr>
              <a:t>		digit   0 | 1 | ... | 9</a:t>
            </a:r>
          </a:p>
          <a:p>
            <a:pPr lvl="1" algn="just">
              <a:buFontTx/>
              <a:buNone/>
            </a:pPr>
            <a:r>
              <a:rPr lang="en-US" dirty="0" smtClean="0">
                <a:sym typeface="Symbol" pitchFamily="18" charset="2"/>
              </a:rPr>
              <a:t>		digits  digit </a:t>
            </a:r>
            <a:r>
              <a:rPr lang="en-US" baseline="30000" dirty="0" smtClean="0">
                <a:sym typeface="Symbol" pitchFamily="18" charset="2"/>
              </a:rPr>
              <a:t>+</a:t>
            </a:r>
            <a:endParaRPr lang="en-US" dirty="0" smtClean="0">
              <a:sym typeface="Symbol" pitchFamily="18" charset="2"/>
            </a:endParaRPr>
          </a:p>
          <a:p>
            <a:pPr lvl="1" algn="just">
              <a:buFontTx/>
              <a:buNone/>
            </a:pPr>
            <a:r>
              <a:rPr lang="en-US" dirty="0" smtClean="0">
                <a:sym typeface="Symbol" pitchFamily="18" charset="2"/>
              </a:rPr>
              <a:t>		opt-fraction  ( . digits ) ?</a:t>
            </a:r>
          </a:p>
          <a:p>
            <a:pPr lvl="1" algn="just">
              <a:buFontTx/>
              <a:buNone/>
            </a:pPr>
            <a:r>
              <a:rPr lang="en-US" dirty="0" smtClean="0">
                <a:sym typeface="Symbol" pitchFamily="18" charset="2"/>
              </a:rPr>
              <a:t>		opt-exponent  ( E (+|-)? digits ) ?</a:t>
            </a:r>
          </a:p>
          <a:p>
            <a:pPr lvl="1" algn="just">
              <a:buFontTx/>
              <a:buNone/>
            </a:pPr>
            <a:r>
              <a:rPr lang="en-US" dirty="0" smtClean="0">
                <a:sym typeface="Symbol" pitchFamily="18" charset="2"/>
              </a:rPr>
              <a:t>	 	unsigned-</a:t>
            </a:r>
            <a:r>
              <a:rPr lang="en-US" dirty="0" err="1" smtClean="0">
                <a:sym typeface="Symbol" pitchFamily="18" charset="2"/>
              </a:rPr>
              <a:t>num</a:t>
            </a:r>
            <a:r>
              <a:rPr lang="en-US" dirty="0" smtClean="0">
                <a:sym typeface="Symbol" pitchFamily="18" charset="2"/>
              </a:rPr>
              <a:t>  digits opt-fraction opt-exponent</a:t>
            </a:r>
          </a:p>
          <a:p>
            <a:pPr lvl="1" algn="just">
              <a:buFontTx/>
              <a:buNone/>
            </a:pPr>
            <a:endParaRPr lang="en-US" dirty="0" smtClean="0">
              <a:sym typeface="Symbol" pitchFamily="18" charset="2"/>
            </a:endParaRPr>
          </a:p>
          <a:p>
            <a:pPr lvl="1" algn="just">
              <a:buFontTx/>
              <a:buNone/>
            </a:pPr>
            <a:r>
              <a:rPr lang="en-US" dirty="0" smtClean="0">
                <a:sym typeface="Symbol" pitchFamily="18" charset="2"/>
              </a:rPr>
              <a:t>		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A2DDE3-6471-4F89-AF0F-6F907D1AC064}" type="slidenum">
              <a:rPr lang="en-US" smtClean="0">
                <a:latin typeface="Interstate" charset="0"/>
              </a:rPr>
              <a:pPr/>
              <a:t>16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152400"/>
            <a:ext cx="5410200" cy="685800"/>
          </a:xfrm>
        </p:spPr>
        <p:txBody>
          <a:bodyPr>
            <a:normAutofit/>
          </a:bodyPr>
          <a:lstStyle/>
          <a:p>
            <a:r>
              <a:rPr lang="en-US" smtClean="0"/>
              <a:t>Finite Automata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828800"/>
            <a:ext cx="7391400" cy="44958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200" dirty="0" smtClean="0"/>
              <a:t>A </a:t>
            </a:r>
            <a:r>
              <a:rPr lang="en-US" sz="2200" i="1" dirty="0" smtClean="0"/>
              <a:t>recognizer</a:t>
            </a:r>
            <a:r>
              <a:rPr lang="en-US" sz="2200" dirty="0" smtClean="0"/>
              <a:t> for a language is a program that takes a string x, and answers “yes” if x is a sentence of that language, and “no” otherwise.</a:t>
            </a:r>
          </a:p>
          <a:p>
            <a:pPr algn="just">
              <a:lnSpc>
                <a:spcPct val="90000"/>
              </a:lnSpc>
            </a:pPr>
            <a:r>
              <a:rPr lang="en-US" sz="2200" dirty="0" smtClean="0"/>
              <a:t>We call the recognizer of the tokens as a </a:t>
            </a:r>
            <a:r>
              <a:rPr lang="en-US" sz="2200" i="1" dirty="0" smtClean="0"/>
              <a:t>finite automaton</a:t>
            </a:r>
            <a:r>
              <a:rPr lang="en-US" sz="2200" dirty="0" smtClean="0"/>
              <a:t>.</a:t>
            </a:r>
          </a:p>
          <a:p>
            <a:pPr algn="just">
              <a:lnSpc>
                <a:spcPct val="90000"/>
              </a:lnSpc>
            </a:pPr>
            <a:r>
              <a:rPr lang="en-US" sz="2200" dirty="0" smtClean="0"/>
              <a:t>A finite automaton can be: </a:t>
            </a:r>
            <a:r>
              <a:rPr lang="en-US" sz="2200" i="1" dirty="0" smtClean="0"/>
              <a:t>deterministic(DFA)</a:t>
            </a:r>
            <a:r>
              <a:rPr lang="en-US" sz="2200" dirty="0" smtClean="0"/>
              <a:t> or </a:t>
            </a:r>
            <a:r>
              <a:rPr lang="en-US" sz="2200" i="1" dirty="0" smtClean="0"/>
              <a:t>non-deterministic (NFA)</a:t>
            </a:r>
          </a:p>
          <a:p>
            <a:pPr algn="just">
              <a:lnSpc>
                <a:spcPct val="90000"/>
              </a:lnSpc>
            </a:pPr>
            <a:r>
              <a:rPr lang="en-US" sz="2200" dirty="0" smtClean="0"/>
              <a:t>This means that we may use a deterministic or non-deterministic automaton as a lexical analyzer.</a:t>
            </a:r>
          </a:p>
          <a:p>
            <a:pPr algn="just">
              <a:lnSpc>
                <a:spcPct val="90000"/>
              </a:lnSpc>
            </a:pPr>
            <a:r>
              <a:rPr lang="en-US" sz="2200" dirty="0" smtClean="0"/>
              <a:t>Both deterministic and non-deterministic finite automaton recognize regular sets.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498C08-A0A8-44B0-8F42-5EE3B4F4151F}" type="slidenum">
              <a:rPr lang="en-US" smtClean="0">
                <a:latin typeface="Interstate" charset="0"/>
              </a:rPr>
              <a:pPr/>
              <a:t>17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152400"/>
            <a:ext cx="5410200" cy="685800"/>
          </a:xfrm>
        </p:spPr>
        <p:txBody>
          <a:bodyPr>
            <a:normAutofit/>
          </a:bodyPr>
          <a:lstStyle/>
          <a:p>
            <a:r>
              <a:rPr lang="en-US" smtClean="0"/>
              <a:t>Finite Automata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828800"/>
            <a:ext cx="7391400" cy="4419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/>
              <a:t>Which one?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deterministic – faster recognizer, but it may take more space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non-deterministic – slower, but it may take less space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Deterministic automatons are widely used lexical analyzers.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First, we define regular expressions for tokens; Then we convert them into a DFA to get a lexical analyzer for our tokens.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Algorithm1:  Regular Expression  </a:t>
            </a:r>
            <a:r>
              <a:rPr lang="en-US" sz="2200" dirty="0" smtClean="0">
                <a:sym typeface="Wingdings" pitchFamily="2" charset="2"/>
              </a:rPr>
              <a:t>  NFA  DFA  (two steps: first to NFA, then to DFA)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Algorithm2:  Regular Expression </a:t>
            </a:r>
            <a:r>
              <a:rPr lang="en-US" sz="2200" dirty="0" smtClean="0">
                <a:sym typeface="Wingdings" pitchFamily="2" charset="2"/>
              </a:rPr>
              <a:t> DFA   (directly convert a regular expression into a DFA)</a:t>
            </a:r>
            <a:endParaRPr lang="en-US" sz="2200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498C08-A0A8-44B0-8F42-5EE3B4F4151F}" type="slidenum">
              <a:rPr lang="en-US" smtClean="0">
                <a:latin typeface="Interstate" charset="0"/>
              </a:rPr>
              <a:pPr/>
              <a:t>18</a:t>
            </a:fld>
            <a:endParaRPr lang="en-US" smtClean="0">
              <a:latin typeface="Interst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5571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828800"/>
            <a:ext cx="7391400" cy="4419600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/>
              <a:t>A non-deterministic finite automaton (NFA) is a mathematical model that consists of:</a:t>
            </a:r>
          </a:p>
          <a:p>
            <a:pPr lvl="1" algn="just"/>
            <a:r>
              <a:rPr lang="en-US" sz="2200" dirty="0" smtClean="0"/>
              <a:t>S - a set of states </a:t>
            </a:r>
          </a:p>
          <a:p>
            <a:pPr lvl="1" algn="just"/>
            <a:r>
              <a:rPr lang="en-US" sz="2200" dirty="0" smtClean="0">
                <a:sym typeface="Symbol" pitchFamily="18" charset="2"/>
              </a:rPr>
              <a:t> - a set of input symbols (alphabet)</a:t>
            </a:r>
          </a:p>
          <a:p>
            <a:pPr lvl="1" algn="just"/>
            <a:r>
              <a:rPr lang="en-US" sz="2200" dirty="0" smtClean="0">
                <a:sym typeface="Symbol" pitchFamily="18" charset="2"/>
              </a:rPr>
              <a:t>move – a transition function move to map state-symbol pairs  to sets of states.</a:t>
            </a:r>
          </a:p>
          <a:p>
            <a:pPr lvl="1" algn="just"/>
            <a:r>
              <a:rPr lang="en-US" sz="2200" dirty="0" smtClean="0">
                <a:sym typeface="Symbol" pitchFamily="18" charset="2"/>
              </a:rPr>
              <a:t>s</a:t>
            </a:r>
            <a:r>
              <a:rPr lang="en-US" sz="2200" baseline="-25000" dirty="0" smtClean="0">
                <a:sym typeface="Symbol" pitchFamily="18" charset="2"/>
              </a:rPr>
              <a:t>0 </a:t>
            </a:r>
            <a:r>
              <a:rPr lang="en-US" sz="2200" dirty="0" smtClean="0">
                <a:sym typeface="Symbol" pitchFamily="18" charset="2"/>
              </a:rPr>
              <a:t> - a start (initial) state</a:t>
            </a:r>
          </a:p>
          <a:p>
            <a:pPr lvl="1" algn="just"/>
            <a:r>
              <a:rPr lang="en-US" sz="2200" dirty="0" smtClean="0">
                <a:sym typeface="Symbol" pitchFamily="18" charset="2"/>
              </a:rPr>
              <a:t>F – a set of accepting states (final states)</a:t>
            </a:r>
            <a:endParaRPr lang="en-US" sz="2200" dirty="0" smtClean="0"/>
          </a:p>
          <a:p>
            <a:pPr marL="457200" lvl="1" indent="0" algn="just">
              <a:buNone/>
            </a:pPr>
            <a:endParaRPr lang="en-US" sz="2200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B63877-45E9-4BAD-8795-E9ABC1CF0FB8}" type="slidenum">
              <a:rPr lang="en-US" smtClean="0">
                <a:latin typeface="Interstate" charset="0"/>
              </a:rPr>
              <a:pPr/>
              <a:t>19</a:t>
            </a:fld>
            <a:endParaRPr lang="en-US" smtClean="0">
              <a:latin typeface="Interstate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581400" y="152400"/>
            <a:ext cx="541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US" sz="3000" b="1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Non-Deterministic Finite Automaton </a:t>
            </a:r>
            <a:br>
              <a:rPr lang="en-US" sz="3000" b="1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</a:br>
            <a:r>
              <a:rPr lang="en-US" sz="3000" b="1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(NFA)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096000" cy="838200"/>
          </a:xfrm>
        </p:spPr>
        <p:txBody>
          <a:bodyPr/>
          <a:lstStyle/>
          <a:p>
            <a:r>
              <a:rPr lang="en-US" sz="2800" smtClean="0"/>
              <a:t>Learning Outcomes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752601"/>
            <a:ext cx="7543800" cy="4953000"/>
          </a:xfrm>
        </p:spPr>
        <p:txBody>
          <a:bodyPr>
            <a:normAutofit/>
          </a:bodyPr>
          <a:lstStyle/>
          <a:p>
            <a:pPr marL="0" indent="0" algn="just">
              <a:buFontTx/>
              <a:buNone/>
              <a:defRPr/>
            </a:pPr>
            <a:r>
              <a:rPr lang="en-US" sz="2200" smtClean="0"/>
              <a:t>At the end of this session, expected student </a:t>
            </a:r>
            <a:br>
              <a:rPr lang="en-US" sz="2200" smtClean="0"/>
            </a:br>
            <a:r>
              <a:rPr lang="en-US" sz="2200" smtClean="0"/>
              <a:t>will be able to: </a:t>
            </a:r>
          </a:p>
          <a:p>
            <a:pPr algn="just">
              <a:defRPr/>
            </a:pPr>
            <a:r>
              <a:rPr lang="en-US" sz="2200" smtClean="0"/>
              <a:t>Students can give the definition of lexical analysis (scanner) and its role in the compiler </a:t>
            </a:r>
          </a:p>
          <a:p>
            <a:pPr algn="just">
              <a:defRPr/>
            </a:pPr>
            <a:r>
              <a:rPr lang="en-US" sz="2200" smtClean="0"/>
              <a:t>Students can explain the operation of the language with a regular expression for the introduction of the token </a:t>
            </a:r>
          </a:p>
          <a:p>
            <a:pPr algn="just">
              <a:defRPr/>
            </a:pPr>
            <a:r>
              <a:rPr lang="en-US" sz="2200" smtClean="0"/>
              <a:t>Students can demonstrate how the introduction of the token by using the transition diagram</a:t>
            </a:r>
          </a:p>
          <a:p>
            <a:pPr algn="just">
              <a:buFontTx/>
              <a:buNone/>
              <a:defRPr/>
            </a:pPr>
            <a:r>
              <a:rPr lang="en-US" sz="2200" smtClean="0"/>
              <a:t/>
            </a:r>
            <a:br>
              <a:rPr lang="en-US" sz="2200" smtClean="0"/>
            </a:br>
            <a:endParaRPr lang="en-AU" sz="2200" smtClean="0">
              <a:cs typeface="Arial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59E89D-EE2F-4A12-AFDC-662E1DAA40A1}" type="slidenum">
              <a:rPr lang="en-US" smtClean="0">
                <a:latin typeface="Interstate" charset="0"/>
              </a:rPr>
              <a:pPr/>
              <a:t>2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828800"/>
            <a:ext cx="7162800" cy="4624536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sym typeface="Symbol" pitchFamily="18" charset="2"/>
              </a:rPr>
              <a:t>- transitions are allowed in NFAs. In other words, we can move from one state to another one without consuming any symbol.</a:t>
            </a:r>
            <a:endParaRPr lang="id-ID" sz="2200" dirty="0" smtClean="0">
              <a:sym typeface="Symbol" pitchFamily="18" charset="2"/>
            </a:endParaRPr>
          </a:p>
          <a:p>
            <a:pPr algn="just"/>
            <a:endParaRPr lang="en-US" sz="2200" dirty="0" smtClean="0">
              <a:sym typeface="Symbol" pitchFamily="18" charset="2"/>
            </a:endParaRPr>
          </a:p>
          <a:p>
            <a:pPr algn="just"/>
            <a:r>
              <a:rPr lang="en-US" sz="2200" dirty="0" smtClean="0">
                <a:sym typeface="Symbol" pitchFamily="18" charset="2"/>
              </a:rPr>
              <a:t>A NFA accepts a string x, if and only if there is a path from the starting state to one of accepting states such that edge labels along this path spell out x.</a:t>
            </a:r>
            <a:endParaRPr lang="en-US" sz="2200" dirty="0" smtClean="0"/>
          </a:p>
          <a:p>
            <a:pPr algn="just">
              <a:buFontTx/>
              <a:buNone/>
            </a:pPr>
            <a:endParaRPr lang="en-US" sz="2200" dirty="0" smtClean="0"/>
          </a:p>
          <a:p>
            <a:pPr lvl="1" algn="just"/>
            <a:endParaRPr lang="en-US" sz="2200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B63877-45E9-4BAD-8795-E9ABC1CF0FB8}" type="slidenum">
              <a:rPr lang="en-US" smtClean="0">
                <a:latin typeface="Interstate" charset="0"/>
              </a:rPr>
              <a:pPr/>
              <a:t>20</a:t>
            </a:fld>
            <a:endParaRPr lang="en-US" smtClean="0">
              <a:latin typeface="Interstate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581400" y="152400"/>
            <a:ext cx="541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US" sz="3000" b="1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Non-Deterministic Finite Automaton </a:t>
            </a:r>
            <a:br>
              <a:rPr lang="en-US" sz="3000" b="1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</a:br>
            <a:r>
              <a:rPr lang="en-US" sz="3000" b="1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(NFA)</a:t>
            </a:r>
          </a:p>
        </p:txBody>
      </p:sp>
    </p:spTree>
    <p:extLst>
      <p:ext uri="{BB962C8B-B14F-4D97-AF65-F5344CB8AC3E}">
        <p14:creationId xmlns:p14="http://schemas.microsoft.com/office/powerpoint/2010/main" xmlns="" val="3252525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Aho, A.V., Ravi, S., &amp; Ullman, J.D. (2007). </a:t>
            </a:r>
            <a:r>
              <a:rPr lang="en-AU" b="1" i="1" smtClean="0"/>
              <a:t>Compiler : Principle, techniques and tools</a:t>
            </a:r>
            <a:r>
              <a:rPr lang="en-AU" smtClean="0"/>
              <a:t>. 2nd. Addison-Wesley. New York. ISBN : 0321491696, Chapter 3.1 – 3.5 (page 109-146)</a:t>
            </a:r>
            <a:endParaRPr lang="en-US" smtClean="0"/>
          </a:p>
          <a:p>
            <a:r>
              <a:rPr lang="en-AU" u="sng" smtClean="0">
                <a:hlinkClick r:id="rId2"/>
              </a:rPr>
              <a:t>http://dragonbook.stanford.edu/lecture-notes/Stanford-CS143/03-Lexical-Analysis.pdf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5548EB-CA13-45B5-8952-9AC499B02DC5}" type="slidenum">
              <a:rPr lang="en-US" smtClean="0">
                <a:latin typeface="Interstate" charset="0"/>
              </a:rPr>
              <a:pPr/>
              <a:t>21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52400"/>
            <a:ext cx="5943600" cy="990600"/>
          </a:xfrm>
        </p:spPr>
        <p:txBody>
          <a:bodyPr/>
          <a:lstStyle/>
          <a:p>
            <a:r>
              <a:rPr lang="en-US" sz="2800" smtClean="0"/>
              <a:t>Outline Material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828800"/>
            <a:ext cx="7391400" cy="4343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2200" smtClean="0">
                <a:cs typeface="Arial" charset="0"/>
              </a:rPr>
              <a:t>Function of Lexical analyzer  </a:t>
            </a:r>
            <a:endParaRPr lang="en-AU" sz="2200" smtClean="0"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AU" sz="2200" smtClean="0">
                <a:cs typeface="Arial" charset="0"/>
              </a:rPr>
              <a:t>Description of token, pattern, lexeme and attribute</a:t>
            </a:r>
            <a:endParaRPr lang="en-AU" sz="2200" smtClean="0"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AU" sz="2200" smtClean="0">
                <a:cs typeface="Arial" charset="0"/>
              </a:rPr>
              <a:t>Input buffering</a:t>
            </a:r>
            <a:endParaRPr lang="en-AU" sz="2200" smtClean="0"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AU" sz="2200" smtClean="0">
                <a:cs typeface="Arial" charset="0"/>
              </a:rPr>
              <a:t>Symbol tables</a:t>
            </a:r>
            <a:endParaRPr lang="en-AU" sz="2200" smtClean="0">
              <a:cs typeface="Times New Roman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20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022331-B0B5-4B89-B9BC-30F7718E8535}" type="slidenum">
              <a:rPr lang="en-US" smtClean="0">
                <a:latin typeface="Interstate" charset="0"/>
              </a:rPr>
              <a:pPr/>
              <a:t>3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152400"/>
            <a:ext cx="6152728" cy="990600"/>
          </a:xfrm>
        </p:spPr>
        <p:txBody>
          <a:bodyPr>
            <a:noAutofit/>
          </a:bodyPr>
          <a:lstStyle/>
          <a:p>
            <a:r>
              <a:rPr lang="en-US" sz="3200" smtClean="0"/>
              <a:t>Some Other Issues in Lexical Analyzer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8001000" cy="50292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smtClean="0"/>
              <a:t>The lexical analyzer has to recognize the longest possible string.</a:t>
            </a:r>
          </a:p>
          <a:p>
            <a:pPr lvl="1" algn="just">
              <a:lnSpc>
                <a:spcPct val="90000"/>
              </a:lnSpc>
            </a:pPr>
            <a:r>
              <a:rPr lang="en-US" smtClean="0"/>
              <a:t>Ex:  identifier </a:t>
            </a:r>
            <a:r>
              <a:rPr lang="en-US" smtClean="0">
                <a:latin typeface="Courier New" pitchFamily="49" charset="0"/>
              </a:rPr>
              <a:t>newval</a:t>
            </a:r>
            <a:r>
              <a:rPr lang="en-US" smtClean="0"/>
              <a:t>  </a:t>
            </a:r>
          </a:p>
          <a:p>
            <a:pPr lvl="1" algn="just">
              <a:lnSpc>
                <a:spcPct val="90000"/>
              </a:lnSpc>
              <a:buNone/>
            </a:pPr>
            <a:r>
              <a:rPr lang="en-US" smtClean="0"/>
              <a:t>	--   </a:t>
            </a:r>
            <a:r>
              <a:rPr lang="en-US" smtClean="0">
                <a:latin typeface="Courier New" pitchFamily="49" charset="0"/>
              </a:rPr>
              <a:t>n   ne  new  newv  newva  newval</a:t>
            </a:r>
          </a:p>
          <a:p>
            <a:pPr algn="just">
              <a:lnSpc>
                <a:spcPct val="90000"/>
              </a:lnSpc>
            </a:pPr>
            <a:r>
              <a:rPr lang="en-US" smtClean="0"/>
              <a:t>What is the end of a token? Is there any character which marks the end of a token?</a:t>
            </a:r>
          </a:p>
          <a:p>
            <a:pPr lvl="1" algn="just">
              <a:lnSpc>
                <a:spcPct val="90000"/>
              </a:lnSpc>
            </a:pPr>
            <a:r>
              <a:rPr lang="en-US" smtClean="0"/>
              <a:t>It is normally not defined. </a:t>
            </a:r>
          </a:p>
          <a:p>
            <a:pPr lvl="1" algn="just">
              <a:lnSpc>
                <a:spcPct val="90000"/>
              </a:lnSpc>
            </a:pPr>
            <a:r>
              <a:rPr lang="en-US" smtClean="0"/>
              <a:t>If the number of characters in a token is fixed, in that case no problem:  + -  </a:t>
            </a:r>
          </a:p>
          <a:p>
            <a:pPr lvl="1" algn="just">
              <a:lnSpc>
                <a:spcPct val="90000"/>
              </a:lnSpc>
            </a:pPr>
            <a:r>
              <a:rPr lang="en-US" smtClean="0"/>
              <a:t>But &lt;  </a:t>
            </a:r>
            <a:r>
              <a:rPr lang="en-US" smtClean="0">
                <a:sym typeface="Wingdings" pitchFamily="2" charset="2"/>
              </a:rPr>
              <a:t>     &lt;    or  &lt;&gt;  (in Pascal)</a:t>
            </a:r>
          </a:p>
          <a:p>
            <a:pPr lvl="1" algn="just">
              <a:lnSpc>
                <a:spcPct val="90000"/>
              </a:lnSpc>
            </a:pPr>
            <a:r>
              <a:rPr lang="en-US" smtClean="0">
                <a:sym typeface="Wingdings" pitchFamily="2" charset="2"/>
              </a:rPr>
              <a:t>The end of an identifier : the characters cannot be in an identifier can mark the end of token.</a:t>
            </a:r>
          </a:p>
          <a:p>
            <a:pPr lvl="1" algn="just">
              <a:lnSpc>
                <a:spcPct val="90000"/>
              </a:lnSpc>
            </a:pPr>
            <a:r>
              <a:rPr lang="en-US" smtClean="0">
                <a:sym typeface="Wingdings" pitchFamily="2" charset="2"/>
              </a:rPr>
              <a:t>We may need a lookhead</a:t>
            </a:r>
          </a:p>
          <a:p>
            <a:pPr lvl="2" algn="just">
              <a:lnSpc>
                <a:spcPct val="90000"/>
              </a:lnSpc>
            </a:pPr>
            <a:r>
              <a:rPr lang="en-US" smtClean="0"/>
              <a:t>In Prolog:   	p :- X is 1.        	p :- X is 1.5.	</a:t>
            </a:r>
          </a:p>
          <a:p>
            <a:pPr lvl="2" algn="just">
              <a:lnSpc>
                <a:spcPct val="90000"/>
              </a:lnSpc>
            </a:pPr>
            <a:r>
              <a:rPr lang="en-US" smtClean="0"/>
              <a:t>The dot  followed by a white space character can mark the end of a number. But if that is not the case, the dot must be treated as a part of the number.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455369-5018-4F04-8B4E-D3796CD030EC}" type="slidenum">
              <a:rPr lang="en-US" smtClean="0">
                <a:latin typeface="Interstate" charset="0"/>
              </a:rPr>
              <a:pPr/>
              <a:t>4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096000" cy="838200"/>
          </a:xfrm>
        </p:spPr>
        <p:txBody>
          <a:bodyPr>
            <a:noAutofit/>
          </a:bodyPr>
          <a:lstStyle/>
          <a:p>
            <a:r>
              <a:rPr lang="en-US" smtClean="0"/>
              <a:t>Some Other Issues in Lexical Analyzer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8001000" cy="49530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smtClean="0"/>
              <a:t>Skipping comments</a:t>
            </a:r>
          </a:p>
          <a:p>
            <a:pPr lvl="1" algn="just">
              <a:lnSpc>
                <a:spcPct val="90000"/>
              </a:lnSpc>
            </a:pPr>
            <a:r>
              <a:rPr lang="en-US" smtClean="0"/>
              <a:t>Normally we don’t return a comment as a token.</a:t>
            </a:r>
          </a:p>
          <a:p>
            <a:pPr lvl="1" algn="just">
              <a:lnSpc>
                <a:spcPct val="90000"/>
              </a:lnSpc>
            </a:pPr>
            <a:r>
              <a:rPr lang="en-US" smtClean="0"/>
              <a:t>We skip a comment, and return the next token (which is not a comment) to the parser.</a:t>
            </a:r>
          </a:p>
          <a:p>
            <a:pPr lvl="1" algn="just">
              <a:lnSpc>
                <a:spcPct val="90000"/>
              </a:lnSpc>
            </a:pPr>
            <a:r>
              <a:rPr lang="en-US" smtClean="0"/>
              <a:t>So, the comments are only processed by the lexical analyzer, and the don’t complicate     the syntax of the language.</a:t>
            </a:r>
          </a:p>
          <a:p>
            <a:pPr algn="just">
              <a:lnSpc>
                <a:spcPct val="90000"/>
              </a:lnSpc>
            </a:pPr>
            <a:endParaRPr lang="en-US" sz="2000" smtClean="0"/>
          </a:p>
          <a:p>
            <a:pPr algn="just">
              <a:lnSpc>
                <a:spcPct val="90000"/>
              </a:lnSpc>
            </a:pPr>
            <a:r>
              <a:rPr lang="en-US" smtClean="0"/>
              <a:t>Symbol table interface</a:t>
            </a:r>
          </a:p>
          <a:p>
            <a:pPr lvl="1" algn="just">
              <a:lnSpc>
                <a:spcPct val="90000"/>
              </a:lnSpc>
            </a:pPr>
            <a:r>
              <a:rPr lang="en-US" smtClean="0"/>
              <a:t>symbol table holds information about tokens (at least lexeme of identifiers)</a:t>
            </a:r>
          </a:p>
          <a:p>
            <a:pPr lvl="1" algn="just">
              <a:lnSpc>
                <a:spcPct val="90000"/>
              </a:lnSpc>
            </a:pPr>
            <a:r>
              <a:rPr lang="en-US" smtClean="0"/>
              <a:t>how to implement the symbol table, and what kind of operations.</a:t>
            </a:r>
          </a:p>
          <a:p>
            <a:pPr lvl="2" algn="just">
              <a:lnSpc>
                <a:spcPct val="90000"/>
              </a:lnSpc>
            </a:pPr>
            <a:r>
              <a:rPr lang="en-US" sz="1800" smtClean="0"/>
              <a:t>hash table – open addressing, chaining</a:t>
            </a:r>
          </a:p>
          <a:p>
            <a:pPr lvl="2" algn="just">
              <a:lnSpc>
                <a:spcPct val="90000"/>
              </a:lnSpc>
            </a:pPr>
            <a:r>
              <a:rPr lang="en-US" sz="1800" smtClean="0"/>
              <a:t>putting into the hash table, finding the position of a token from its lexeme.</a:t>
            </a:r>
          </a:p>
          <a:p>
            <a:pPr algn="just">
              <a:lnSpc>
                <a:spcPct val="90000"/>
              </a:lnSpc>
            </a:pPr>
            <a:r>
              <a:rPr lang="en-US" sz="2000" smtClean="0"/>
              <a:t>Positions of  the tokens in the file (for the error handling).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C2EC6C-C322-4F1C-9EE4-8174F256F203}" type="slidenum">
              <a:rPr lang="en-US" smtClean="0">
                <a:latin typeface="Interstate" charset="0"/>
              </a:rPr>
              <a:pPr/>
              <a:t>5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 </a:t>
            </a:r>
            <a:br>
              <a:rPr lang="en-US" smtClean="0"/>
            </a:br>
            <a:endParaRPr 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7848600" cy="49530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smtClean="0"/>
              <a:t>The compiler writer, like any software developer, can profitably use modern software development environments containing tools such as language editors, debuggers, version managers, profilers, test harnesses, and so on. </a:t>
            </a:r>
          </a:p>
          <a:p>
            <a:pPr algn="just">
              <a:lnSpc>
                <a:spcPct val="80000"/>
              </a:lnSpc>
            </a:pPr>
            <a:endParaRPr lang="en-US" smtClean="0"/>
          </a:p>
          <a:p>
            <a:pPr algn="just">
              <a:lnSpc>
                <a:spcPct val="80000"/>
              </a:lnSpc>
            </a:pPr>
            <a:r>
              <a:rPr lang="en-US" smtClean="0"/>
              <a:t>In addition to these general software-development tools, other more specialized tools have been created to help implement various phases of a compiler. </a:t>
            </a:r>
          </a:p>
          <a:p>
            <a:pPr algn="just">
              <a:lnSpc>
                <a:spcPct val="80000"/>
              </a:lnSpc>
            </a:pPr>
            <a:endParaRPr lang="en-US" smtClean="0"/>
          </a:p>
          <a:p>
            <a:pPr algn="just">
              <a:lnSpc>
                <a:spcPct val="80000"/>
              </a:lnSpc>
            </a:pPr>
            <a:r>
              <a:rPr lang="en-US" smtClean="0"/>
              <a:t>These tools use specialized languages for specifying and implementing specific components, and many use quite sophisticated algorithms. </a:t>
            </a:r>
          </a:p>
          <a:p>
            <a:pPr algn="just">
              <a:lnSpc>
                <a:spcPct val="80000"/>
              </a:lnSpc>
            </a:pPr>
            <a:endParaRPr lang="en-US" smtClean="0"/>
          </a:p>
          <a:p>
            <a:pPr algn="just">
              <a:lnSpc>
                <a:spcPct val="80000"/>
              </a:lnSpc>
            </a:pPr>
            <a:r>
              <a:rPr lang="en-US" smtClean="0"/>
              <a:t>The most successful tools are those that hide the details of the generation algorithm and produce components that can be easily integrated into the remainder of the compiler. 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7C9216-D6E4-45BB-B5D6-ADB80EA45E68}" type="slidenum">
              <a:rPr lang="en-US" smtClean="0">
                <a:latin typeface="Interstate" charset="0"/>
              </a:rPr>
              <a:pPr/>
              <a:t>6</a:t>
            </a:fld>
            <a:endParaRPr lang="en-US" smtClean="0">
              <a:latin typeface="Interstate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95600" y="152400"/>
            <a:ext cx="6096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3000" b="1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	Compiler-Construction Tools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943600" cy="838200"/>
          </a:xfrm>
        </p:spPr>
        <p:txBody>
          <a:bodyPr>
            <a:normAutofit fontScale="90000"/>
          </a:bodyPr>
          <a:lstStyle/>
          <a:p>
            <a:r>
              <a:rPr lang="en-US" smtClean="0"/>
              <a:t>Some commonly used compiler-construction tools include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371600" y="1752600"/>
            <a:ext cx="7391400" cy="4648200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buFont typeface="+mj-lt"/>
              <a:buAutoNum type="arabicPeriod"/>
            </a:pPr>
            <a:r>
              <a:rPr lang="en-US" i="1" dirty="0" smtClean="0"/>
              <a:t>Parser generators</a:t>
            </a:r>
            <a:r>
              <a:rPr lang="en-US" dirty="0" smtClean="0"/>
              <a:t> that automatically produce syntax analyzers from a grammatical description of a programming language. </a:t>
            </a:r>
          </a:p>
          <a:p>
            <a:pPr algn="just">
              <a:lnSpc>
                <a:spcPct val="80000"/>
              </a:lnSpc>
              <a:buFont typeface="+mj-lt"/>
              <a:buAutoNum type="arabicPeriod"/>
            </a:pPr>
            <a:endParaRPr lang="en-US" dirty="0" smtClean="0"/>
          </a:p>
          <a:p>
            <a:pPr algn="just">
              <a:lnSpc>
                <a:spcPct val="80000"/>
              </a:lnSpc>
              <a:buFont typeface="+mj-lt"/>
              <a:buAutoNum type="arabicPeriod"/>
            </a:pPr>
            <a:r>
              <a:rPr lang="en-US" i="1" dirty="0" smtClean="0"/>
              <a:t>Scanner generators</a:t>
            </a:r>
            <a:r>
              <a:rPr lang="en-US" dirty="0" smtClean="0"/>
              <a:t> that produce lexical analyzers from a regular-expression description of the tokens of a language. </a:t>
            </a:r>
          </a:p>
          <a:p>
            <a:pPr algn="just">
              <a:lnSpc>
                <a:spcPct val="80000"/>
              </a:lnSpc>
              <a:buFont typeface="+mj-lt"/>
              <a:buAutoNum type="arabicPeriod"/>
            </a:pPr>
            <a:endParaRPr lang="en-US" dirty="0" smtClean="0"/>
          </a:p>
          <a:p>
            <a:pPr algn="just">
              <a:lnSpc>
                <a:spcPct val="80000"/>
              </a:lnSpc>
              <a:buFont typeface="+mj-lt"/>
              <a:buAutoNum type="arabicPeriod"/>
            </a:pPr>
            <a:r>
              <a:rPr lang="en-US" i="1" dirty="0" smtClean="0"/>
              <a:t>Syntax-directed translation engines</a:t>
            </a:r>
            <a:r>
              <a:rPr lang="en-US" dirty="0" smtClean="0"/>
              <a:t> that produce collections of routines for walking a parse tree and generating intermediate code. </a:t>
            </a:r>
          </a:p>
          <a:p>
            <a:pPr algn="just">
              <a:lnSpc>
                <a:spcPct val="80000"/>
              </a:lnSpc>
              <a:buFont typeface="+mj-lt"/>
              <a:buAutoNum type="arabicPeriod"/>
            </a:pPr>
            <a:endParaRPr lang="en-US" dirty="0" smtClean="0"/>
          </a:p>
          <a:p>
            <a:pPr algn="just">
              <a:lnSpc>
                <a:spcPct val="80000"/>
              </a:lnSpc>
              <a:buFont typeface="+mj-lt"/>
              <a:buAutoNum type="arabicPeriod"/>
            </a:pPr>
            <a:r>
              <a:rPr lang="en-US" i="1" dirty="0" smtClean="0"/>
              <a:t>Code-generator generators</a:t>
            </a:r>
            <a:r>
              <a:rPr lang="en-US" dirty="0" smtClean="0"/>
              <a:t> that produce a code generator from of rules for translating each operation of the intermediate language into the machine language for a target machine.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9AB25F-0E30-4F3C-A49D-E3DD7ECC415E}" type="slidenum">
              <a:rPr lang="en-US" smtClean="0">
                <a:latin typeface="Interstate" charset="0"/>
              </a:rPr>
              <a:pPr/>
              <a:t>7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943600" cy="838200"/>
          </a:xfrm>
        </p:spPr>
        <p:txBody>
          <a:bodyPr>
            <a:normAutofit fontScale="90000"/>
          </a:bodyPr>
          <a:lstStyle/>
          <a:p>
            <a:r>
              <a:rPr lang="en-US" smtClean="0"/>
              <a:t>Some commonly used compiler-construction tools include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371600" y="1828800"/>
            <a:ext cx="7315200" cy="464820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80000"/>
              </a:lnSpc>
              <a:buFont typeface="+mj-lt"/>
              <a:buAutoNum type="arabicPeriod" startAt="5"/>
            </a:pPr>
            <a:r>
              <a:rPr lang="en-US" i="1" dirty="0" smtClean="0"/>
              <a:t>Data-flow analysis engines</a:t>
            </a:r>
            <a:r>
              <a:rPr lang="en-US" dirty="0" smtClean="0"/>
              <a:t> that facilitate the gathering of information about how values are transmitted from one part of a program to each other part. Data-flow analysis is a key part of code optimization. </a:t>
            </a:r>
          </a:p>
          <a:p>
            <a:pPr marL="457200" indent="-457200" algn="just">
              <a:lnSpc>
                <a:spcPct val="80000"/>
              </a:lnSpc>
              <a:buFont typeface="+mj-lt"/>
              <a:buAutoNum type="arabicPeriod" startAt="5"/>
            </a:pPr>
            <a:endParaRPr lang="en-US" dirty="0" smtClean="0"/>
          </a:p>
          <a:p>
            <a:pPr algn="just">
              <a:lnSpc>
                <a:spcPct val="80000"/>
              </a:lnSpc>
              <a:buFont typeface="+mj-lt"/>
              <a:buAutoNum type="arabicPeriod" startAt="5"/>
            </a:pPr>
            <a:r>
              <a:rPr lang="en-US" i="1" dirty="0" smtClean="0"/>
              <a:t>Compiler-construction toolkits</a:t>
            </a:r>
            <a:r>
              <a:rPr lang="en-US" dirty="0" smtClean="0"/>
              <a:t> that provide an integrated set of routines for constructing various phases of a compiler.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9AB25F-0E30-4F3C-A49D-E3DD7ECC415E}" type="slidenum">
              <a:rPr lang="en-US" smtClean="0">
                <a:latin typeface="Interstate" charset="0"/>
              </a:rPr>
              <a:pPr/>
              <a:t>8</a:t>
            </a:fld>
            <a:endParaRPr lang="en-US" smtClean="0">
              <a:latin typeface="Interst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209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543800" cy="3886200"/>
          </a:xfrm>
        </p:spPr>
        <p:txBody>
          <a:bodyPr/>
          <a:lstStyle/>
          <a:p>
            <a:r>
              <a:rPr lang="en-US" sz="2800" b="1" smtClean="0"/>
              <a:t>Lexical Analyzer</a:t>
            </a:r>
            <a:r>
              <a:rPr lang="en-US" sz="2800" smtClean="0"/>
              <a:t> reads the source program character by character to produce tokens.</a:t>
            </a:r>
          </a:p>
          <a:p>
            <a:r>
              <a:rPr lang="en-US" sz="2800" smtClean="0"/>
              <a:t>Normally a lexical analyzer doesn’t return a list of tokens at one shot,     it returns a token when the parser asks a token from it.</a:t>
            </a:r>
          </a:p>
          <a:p>
            <a:pPr>
              <a:buFontTx/>
              <a:buNone/>
            </a:pPr>
            <a:endParaRPr lang="en-US" sz="2800" smtClean="0"/>
          </a:p>
          <a:p>
            <a:pPr>
              <a:buFontTx/>
              <a:buNone/>
            </a:pPr>
            <a:endParaRPr lang="en-US" sz="1800" smtClean="0"/>
          </a:p>
          <a:p>
            <a:endParaRPr lang="en-US" sz="1800" smtClean="0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828800" y="4341813"/>
            <a:ext cx="6248400" cy="1068387"/>
            <a:chOff x="-18" y="2426"/>
            <a:chExt cx="3482" cy="673"/>
          </a:xfrm>
        </p:grpSpPr>
        <p:sp>
          <p:nvSpPr>
            <p:cNvPr id="27655" name="Rectangle 5"/>
            <p:cNvSpPr>
              <a:spLocks noChangeArrowheads="1"/>
            </p:cNvSpPr>
            <p:nvPr/>
          </p:nvSpPr>
          <p:spPr bwMode="auto">
            <a:xfrm>
              <a:off x="1196" y="2496"/>
              <a:ext cx="6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1800"/>
                <a:t>Lexical </a:t>
              </a:r>
            </a:p>
            <a:p>
              <a:pPr>
                <a:spcBef>
                  <a:spcPct val="20000"/>
                </a:spcBef>
              </a:pPr>
              <a:r>
                <a:rPr lang="en-US" sz="1800"/>
                <a:t>Analyzer</a:t>
              </a:r>
            </a:p>
          </p:txBody>
        </p:sp>
        <p:sp>
          <p:nvSpPr>
            <p:cNvPr id="27656" name="Line 6"/>
            <p:cNvSpPr>
              <a:spLocks noChangeShapeType="1"/>
            </p:cNvSpPr>
            <p:nvPr/>
          </p:nvSpPr>
          <p:spPr bwMode="auto">
            <a:xfrm>
              <a:off x="1196" y="2496"/>
              <a:ext cx="6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7" name="Line 7"/>
            <p:cNvSpPr>
              <a:spLocks noChangeShapeType="1"/>
            </p:cNvSpPr>
            <p:nvPr/>
          </p:nvSpPr>
          <p:spPr bwMode="auto">
            <a:xfrm>
              <a:off x="1196" y="2976"/>
              <a:ext cx="6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8" name="Line 8"/>
            <p:cNvSpPr>
              <a:spLocks noChangeShapeType="1"/>
            </p:cNvSpPr>
            <p:nvPr/>
          </p:nvSpPr>
          <p:spPr bwMode="auto">
            <a:xfrm>
              <a:off x="1196" y="2496"/>
              <a:ext cx="0" cy="48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9" name="Line 9"/>
            <p:cNvSpPr>
              <a:spLocks noChangeShapeType="1"/>
            </p:cNvSpPr>
            <p:nvPr/>
          </p:nvSpPr>
          <p:spPr bwMode="auto">
            <a:xfrm>
              <a:off x="1876" y="2496"/>
              <a:ext cx="0" cy="48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0" name="Rectangle 11"/>
            <p:cNvSpPr>
              <a:spLocks noChangeArrowheads="1"/>
            </p:cNvSpPr>
            <p:nvPr/>
          </p:nvSpPr>
          <p:spPr bwMode="auto">
            <a:xfrm>
              <a:off x="2783" y="2426"/>
              <a:ext cx="680" cy="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1400"/>
            </a:p>
            <a:p>
              <a:pPr algn="ctr">
                <a:spcBef>
                  <a:spcPct val="20000"/>
                </a:spcBef>
              </a:pPr>
              <a:r>
                <a:rPr lang="en-US" sz="2000"/>
                <a:t>Parser</a:t>
              </a:r>
            </a:p>
            <a:p>
              <a:pPr algn="ctr">
                <a:spcBef>
                  <a:spcPct val="20000"/>
                </a:spcBef>
              </a:pPr>
              <a:endParaRPr lang="en-US" sz="2000"/>
            </a:p>
          </p:txBody>
        </p:sp>
        <p:sp>
          <p:nvSpPr>
            <p:cNvPr id="27661" name="Line 12"/>
            <p:cNvSpPr>
              <a:spLocks noChangeShapeType="1"/>
            </p:cNvSpPr>
            <p:nvPr/>
          </p:nvSpPr>
          <p:spPr bwMode="auto">
            <a:xfrm>
              <a:off x="2784" y="2426"/>
              <a:ext cx="6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Line 13"/>
            <p:cNvSpPr>
              <a:spLocks noChangeShapeType="1"/>
            </p:cNvSpPr>
            <p:nvPr/>
          </p:nvSpPr>
          <p:spPr bwMode="auto">
            <a:xfrm>
              <a:off x="2784" y="3099"/>
              <a:ext cx="6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Line 14"/>
            <p:cNvSpPr>
              <a:spLocks noChangeShapeType="1"/>
            </p:cNvSpPr>
            <p:nvPr/>
          </p:nvSpPr>
          <p:spPr bwMode="auto">
            <a:xfrm>
              <a:off x="2784" y="2448"/>
              <a:ext cx="0" cy="65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4" name="Line 15"/>
            <p:cNvSpPr>
              <a:spLocks noChangeShapeType="1"/>
            </p:cNvSpPr>
            <p:nvPr/>
          </p:nvSpPr>
          <p:spPr bwMode="auto">
            <a:xfrm>
              <a:off x="3464" y="2448"/>
              <a:ext cx="0" cy="65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Text Box 16"/>
            <p:cNvSpPr txBox="1">
              <a:spLocks noChangeArrowheads="1"/>
            </p:cNvSpPr>
            <p:nvPr/>
          </p:nvSpPr>
          <p:spPr bwMode="auto">
            <a:xfrm>
              <a:off x="-18" y="2597"/>
              <a:ext cx="60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Times New Roman" charset="0"/>
                </a:rPr>
                <a:t>source </a:t>
              </a:r>
            </a:p>
            <a:p>
              <a:pPr eaLnBrk="0" hangingPunct="0"/>
              <a:r>
                <a:rPr lang="en-US" sz="1800">
                  <a:latin typeface="Times New Roman" charset="0"/>
                </a:rPr>
                <a:t>program</a:t>
              </a:r>
            </a:p>
          </p:txBody>
        </p:sp>
        <p:sp>
          <p:nvSpPr>
            <p:cNvPr id="27666" name="Line 17"/>
            <p:cNvSpPr>
              <a:spLocks noChangeShapeType="1"/>
            </p:cNvSpPr>
            <p:nvPr/>
          </p:nvSpPr>
          <p:spPr bwMode="auto">
            <a:xfrm>
              <a:off x="709" y="2736"/>
              <a:ext cx="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7" name="Line 18"/>
            <p:cNvSpPr>
              <a:spLocks noChangeShapeType="1"/>
            </p:cNvSpPr>
            <p:nvPr/>
          </p:nvSpPr>
          <p:spPr bwMode="auto">
            <a:xfrm>
              <a:off x="1905" y="2640"/>
              <a:ext cx="7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Text Box 19"/>
            <p:cNvSpPr txBox="1">
              <a:spLocks noChangeArrowheads="1"/>
            </p:cNvSpPr>
            <p:nvPr/>
          </p:nvSpPr>
          <p:spPr bwMode="auto">
            <a:xfrm>
              <a:off x="2038" y="2448"/>
              <a:ext cx="51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Times New Roman" charset="0"/>
                </a:rPr>
                <a:t>  token</a:t>
              </a:r>
            </a:p>
          </p:txBody>
        </p:sp>
        <p:sp>
          <p:nvSpPr>
            <p:cNvPr id="27669" name="Line 20"/>
            <p:cNvSpPr>
              <a:spLocks noChangeShapeType="1"/>
            </p:cNvSpPr>
            <p:nvPr/>
          </p:nvSpPr>
          <p:spPr bwMode="auto">
            <a:xfrm flipH="1">
              <a:off x="1905" y="2832"/>
              <a:ext cx="7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Text Box 21"/>
            <p:cNvSpPr txBox="1">
              <a:spLocks noChangeArrowheads="1"/>
            </p:cNvSpPr>
            <p:nvPr/>
          </p:nvSpPr>
          <p:spPr bwMode="auto">
            <a:xfrm>
              <a:off x="1940" y="2791"/>
              <a:ext cx="9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Times New Roman" charset="0"/>
                </a:rPr>
                <a:t>get next token</a:t>
              </a:r>
            </a:p>
          </p:txBody>
        </p:sp>
      </p:grpSp>
      <p:sp>
        <p:nvSpPr>
          <p:cNvPr id="2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63490A-36DB-4DE6-A2C4-93A6965A4424}" type="slidenum">
              <a:rPr lang="en-US" smtClean="0">
                <a:latin typeface="Interstate" charset="0"/>
              </a:rPr>
              <a:pPr/>
              <a:t>9</a:t>
            </a:fld>
            <a:endParaRPr lang="en-US" smtClean="0">
              <a:latin typeface="Interstate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886200" y="76200"/>
            <a:ext cx="5029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000" b="1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 Lexical Analyzer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255</TotalTime>
  <Words>1205</Words>
  <Application>Microsoft Office PowerPoint</Application>
  <PresentationFormat>On-screen Show (4:3)</PresentationFormat>
  <Paragraphs>210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Template PPT 2015</vt:lpstr>
      <vt:lpstr>Lexical Analysis/Scanning  Session  03</vt:lpstr>
      <vt:lpstr>Learning Outcomes</vt:lpstr>
      <vt:lpstr>Outline Material</vt:lpstr>
      <vt:lpstr>Some Other Issues in Lexical Analyzer</vt:lpstr>
      <vt:lpstr>Some Other Issues in Lexical Analyzer (cont.)</vt:lpstr>
      <vt:lpstr>  </vt:lpstr>
      <vt:lpstr>Some commonly used compiler-construction tools include</vt:lpstr>
      <vt:lpstr>Some commonly used compiler-construction tools include</vt:lpstr>
      <vt:lpstr>Slide 9</vt:lpstr>
      <vt:lpstr>Slide 10</vt:lpstr>
      <vt:lpstr>Slide 11</vt:lpstr>
      <vt:lpstr>Regular Expressions</vt:lpstr>
      <vt:lpstr>Regular Expressions</vt:lpstr>
      <vt:lpstr>Regular Expressions (cont.)</vt:lpstr>
      <vt:lpstr>Regular Definitions</vt:lpstr>
      <vt:lpstr>Regular Definitions (cont.)</vt:lpstr>
      <vt:lpstr>Finite Automata</vt:lpstr>
      <vt:lpstr>Finite Automata</vt:lpstr>
      <vt:lpstr>Slide 19</vt:lpstr>
      <vt:lpstr>Slide 20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User</cp:lastModifiedBy>
  <cp:revision>65</cp:revision>
  <dcterms:created xsi:type="dcterms:W3CDTF">2015-05-04T03:33:03Z</dcterms:created>
  <dcterms:modified xsi:type="dcterms:W3CDTF">2009-03-04T19:32:17Z</dcterms:modified>
</cp:coreProperties>
</file>