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602" r:id="rId3"/>
    <p:sldId id="603" r:id="rId4"/>
    <p:sldId id="604" r:id="rId5"/>
    <p:sldId id="605" r:id="rId6"/>
    <p:sldId id="606" r:id="rId7"/>
    <p:sldId id="607" r:id="rId8"/>
    <p:sldId id="608" r:id="rId9"/>
    <p:sldId id="609" r:id="rId10"/>
    <p:sldId id="610" r:id="rId11"/>
    <p:sldId id="611" r:id="rId12"/>
    <p:sldId id="612" r:id="rId13"/>
    <p:sldId id="613" r:id="rId14"/>
    <p:sldId id="614" r:id="rId15"/>
    <p:sldId id="657" r:id="rId16"/>
    <p:sldId id="616" r:id="rId17"/>
    <p:sldId id="624" r:id="rId18"/>
    <p:sldId id="625" r:id="rId19"/>
    <p:sldId id="626" r:id="rId20"/>
    <p:sldId id="627" r:id="rId21"/>
    <p:sldId id="628" r:id="rId22"/>
    <p:sldId id="629" r:id="rId23"/>
    <p:sldId id="630" r:id="rId24"/>
    <p:sldId id="631" r:id="rId25"/>
    <p:sldId id="632" r:id="rId26"/>
    <p:sldId id="633" r:id="rId27"/>
    <p:sldId id="634" r:id="rId28"/>
    <p:sldId id="636" r:id="rId29"/>
    <p:sldId id="637" r:id="rId30"/>
    <p:sldId id="638" r:id="rId31"/>
    <p:sldId id="640" r:id="rId32"/>
    <p:sldId id="643" r:id="rId33"/>
    <p:sldId id="655" r:id="rId3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OVER" id="{727C0728-BFBA-4018-A895-7E45D940962F}">
          <p14:sldIdLst>
            <p14:sldId id="256"/>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56"/>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Lst>
        </p14:section>
        <p14:section name="COURSE CONTENT" id="{F4927CBE-FA17-46D1-BAAE-887D0AF2CCBF}">
          <p14:sldIdLst/>
        </p14:section>
        <p14:section name="REFERENCE" id="{82098E28-DACF-4424-86A1-E861B2DCC6F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2" d="100"/>
          <a:sy n="72" d="100"/>
        </p:scale>
        <p:origin x="-1020" y="-3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E212E-13FC-4488-A226-21CA1BD2390E}" type="datetimeFigureOut">
              <a:rPr lang="en-US" smtClean="0"/>
              <a:pPr/>
              <a:t>3/5/2009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7A5169-68C4-43C9-9E8D-B5BBEBC89697}" type="slidenum">
              <a:rPr lang="en-US" smtClean="0"/>
              <a:pPr/>
              <a:t>‹#›</a:t>
            </a:fld>
            <a:endParaRPr lang="en-US"/>
          </a:p>
        </p:txBody>
      </p:sp>
    </p:spTree>
    <p:extLst>
      <p:ext uri="{BB962C8B-B14F-4D97-AF65-F5344CB8AC3E}">
        <p14:creationId xmlns:p14="http://schemas.microsoft.com/office/powerpoint/2010/main" xmlns="" val="1749861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863385D-ACC4-4EF6-BEFC-0513C92652A4}" type="slidenum">
              <a:rPr lang="en-US" smtClean="0">
                <a:latin typeface="Arial" pitchFamily="34" charset="0"/>
              </a:rPr>
              <a:pPr/>
              <a:t>4</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4588" y="684213"/>
            <a:ext cx="4572000" cy="3429000"/>
          </a:xfrm>
          <a:solidFill>
            <a:srgbClr val="FFFFFF"/>
          </a:solidFill>
          <a:ln/>
        </p:spPr>
      </p:sp>
      <p:sp>
        <p:nvSpPr>
          <p:cNvPr id="60420" name="Rectangle 3"/>
          <p:cNvSpPr>
            <a:spLocks noGrp="1" noChangeArrowheads="1"/>
          </p:cNvSpPr>
          <p:nvPr>
            <p:ph type="body" idx="1"/>
          </p:nvPr>
        </p:nvSpPr>
        <p:spPr>
          <a:xfrm>
            <a:off x="914400" y="4344988"/>
            <a:ext cx="5029200" cy="4114800"/>
          </a:xfrm>
          <a:solidFill>
            <a:srgbClr val="FFFFFF"/>
          </a:solidFill>
          <a:ln>
            <a:solidFill>
              <a:srgbClr val="000000"/>
            </a:solidFill>
          </a:ln>
        </p:spPr>
        <p:txBody>
          <a:bodyPr/>
          <a:lstStyle/>
          <a:p>
            <a:endParaRPr lang="en-GB"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05/03/2009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xmlns=""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05/03/2009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xmlns=""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05/03/2009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xmlns=""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Bina Nusantara University</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5CABF3-250F-4E8E-B7E1-A2E9756F4EC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05/03/2009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xmlns=""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05/03/2009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xmlns=""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05/03/2009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xmlns=""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05/03/2009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xmlns=""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05/03/2009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xmlns=""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05/03/2009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xmlns=""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05/03/2009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xmlns=""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05/03/2009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xmlns=""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05/03/2009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xmlns=""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lgn="just">
              <a:spcBef>
                <a:spcPct val="20000"/>
              </a:spcBef>
              <a:tabLst>
                <a:tab pos="2292350" algn="l"/>
                <a:tab pos="2517775" algn="l"/>
              </a:tabLst>
            </a:pPr>
            <a:r>
              <a:rPr lang="en-US" sz="2200" dirty="0" smtClean="0">
                <a:solidFill>
                  <a:schemeClr val="bg1"/>
                </a:solidFill>
                <a:latin typeface="Open Sans"/>
              </a:rPr>
              <a:t>Course</a:t>
            </a:r>
            <a:r>
              <a:rPr lang="en-US" sz="2200" dirty="0">
                <a:solidFill>
                  <a:schemeClr val="bg1"/>
                </a:solidFill>
                <a:latin typeface="Open Sans"/>
              </a:rPr>
              <a:t>	</a:t>
            </a:r>
            <a:r>
              <a:rPr lang="en-US" sz="2200" dirty="0" smtClean="0">
                <a:solidFill>
                  <a:schemeClr val="bg1"/>
                </a:solidFill>
                <a:latin typeface="Open Sans"/>
              </a:rPr>
              <a:t>:</a:t>
            </a:r>
            <a:r>
              <a:rPr lang="en-US" sz="2200" smtClean="0">
                <a:solidFill>
                  <a:schemeClr val="bg1"/>
                </a:solidFill>
                <a:latin typeface="Open Sans"/>
              </a:rPr>
              <a:t>	Comp6062 </a:t>
            </a:r>
            <a:r>
              <a:rPr lang="en-US" sz="2200" dirty="0">
                <a:solidFill>
                  <a:schemeClr val="bg1"/>
                </a:solidFill>
                <a:latin typeface="Open Sans"/>
              </a:rPr>
              <a:t>– Compilation </a:t>
            </a:r>
            <a:r>
              <a:rPr lang="en-US" sz="2200" dirty="0" smtClean="0">
                <a:solidFill>
                  <a:schemeClr val="bg1"/>
                </a:solidFill>
                <a:latin typeface="Open Sans"/>
              </a:rPr>
              <a:t>Techniques</a:t>
            </a:r>
          </a:p>
          <a:p>
            <a:pPr algn="just">
              <a:spcBef>
                <a:spcPct val="20000"/>
              </a:spcBef>
              <a:tabLst>
                <a:tab pos="2292350" algn="l"/>
                <a:tab pos="2517775" algn="l"/>
              </a:tabLst>
            </a:pPr>
            <a:r>
              <a:rPr lang="en-US" sz="2200" dirty="0" smtClean="0">
                <a:solidFill>
                  <a:schemeClr val="bg1"/>
                </a:solidFill>
                <a:latin typeface="Open Sans"/>
              </a:rPr>
              <a:t>Effective Period	: 	</a:t>
            </a:r>
            <a:r>
              <a:rPr lang="en-US" sz="2200" smtClean="0">
                <a:solidFill>
                  <a:schemeClr val="bg1"/>
                </a:solidFill>
                <a:latin typeface="Open Sans"/>
              </a:rPr>
              <a:t>September </a:t>
            </a:r>
            <a:r>
              <a:rPr lang="en-US" sz="2200" smtClean="0">
                <a:solidFill>
                  <a:schemeClr val="bg1"/>
                </a:solidFill>
                <a:latin typeface="Open Sans"/>
              </a:rPr>
              <a:t>2018</a:t>
            </a:r>
            <a:endParaRPr lang="en-US" sz="2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AU" sz="4000" dirty="0"/>
              <a:t>Syntax Directed </a:t>
            </a:r>
            <a:r>
              <a:rPr lang="en-AU" sz="4000" dirty="0" smtClean="0"/>
              <a:t>Translation</a:t>
            </a:r>
            <a:r>
              <a:rPr lang="en-AU" dirty="0" smtClean="0">
                <a:solidFill>
                  <a:schemeClr val="bg1"/>
                </a:solidFill>
              </a:rPr>
              <a:t/>
            </a:r>
            <a:br>
              <a:rPr lang="en-AU" dirty="0" smtClean="0">
                <a:solidFill>
                  <a:schemeClr val="bg1"/>
                </a:solidFill>
              </a:rPr>
            </a:br>
            <a:r>
              <a:rPr lang="en-AU" dirty="0" smtClean="0">
                <a:solidFill>
                  <a:schemeClr val="bg1"/>
                </a:solidFill>
              </a:rPr>
              <a:t/>
            </a:r>
            <a:br>
              <a:rPr lang="en-AU" dirty="0" smtClean="0">
                <a:solidFill>
                  <a:schemeClr val="bg1"/>
                </a:solidFill>
              </a:rPr>
            </a:br>
            <a:r>
              <a:rPr lang="en-US" sz="2800" smtClean="0">
                <a:solidFill>
                  <a:schemeClr val="bg1"/>
                </a:solidFill>
              </a:rPr>
              <a:t>Session  </a:t>
            </a:r>
            <a:r>
              <a:rPr lang="en-US" sz="2800" smtClean="0"/>
              <a:t>17</a:t>
            </a:r>
            <a:endParaRPr lang="en-US" sz="2800" dirty="0" smtClean="0">
              <a:solidFill>
                <a:schemeClr val="bg1"/>
              </a:solidFill>
            </a:endParaRPr>
          </a:p>
        </p:txBody>
      </p:sp>
    </p:spTree>
    <p:extLst>
      <p:ext uri="{BB962C8B-B14F-4D97-AF65-F5344CB8AC3E}">
        <p14:creationId xmlns:p14="http://schemas.microsoft.com/office/powerpoint/2010/main" xmlns=""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00400" y="152400"/>
            <a:ext cx="5765800" cy="609600"/>
          </a:xfrm>
        </p:spPr>
        <p:txBody>
          <a:bodyPr>
            <a:normAutofit fontScale="90000"/>
          </a:bodyPr>
          <a:lstStyle/>
          <a:p>
            <a:r>
              <a:rPr lang="en-US" sz="2800" dirty="0" smtClean="0"/>
              <a:t>Syntax-Directed Definition -- Example</a:t>
            </a:r>
          </a:p>
        </p:txBody>
      </p:sp>
      <p:sp>
        <p:nvSpPr>
          <p:cNvPr id="12291" name="Rectangle 3"/>
          <p:cNvSpPr>
            <a:spLocks noGrp="1" noChangeArrowheads="1"/>
          </p:cNvSpPr>
          <p:nvPr>
            <p:ph type="body" idx="1"/>
          </p:nvPr>
        </p:nvSpPr>
        <p:spPr>
          <a:xfrm>
            <a:off x="1066800" y="1524000"/>
            <a:ext cx="7848600" cy="4876800"/>
          </a:xfrm>
        </p:spPr>
        <p:txBody>
          <a:bodyPr>
            <a:normAutofit/>
          </a:bodyPr>
          <a:lstStyle/>
          <a:p>
            <a:pPr algn="just">
              <a:lnSpc>
                <a:spcPct val="90000"/>
              </a:lnSpc>
              <a:buFontTx/>
              <a:buNone/>
            </a:pPr>
            <a:r>
              <a:rPr lang="en-US" sz="2200" b="1" dirty="0" smtClean="0"/>
              <a:t>	</a:t>
            </a:r>
            <a:r>
              <a:rPr lang="en-US" sz="2200" b="1" u="sng" dirty="0" smtClean="0"/>
              <a:t>Production</a:t>
            </a:r>
            <a:r>
              <a:rPr lang="en-US" sz="2200" dirty="0" smtClean="0"/>
              <a:t> 		</a:t>
            </a:r>
            <a:r>
              <a:rPr lang="en-US" sz="2200" b="1" u="sng" dirty="0" smtClean="0"/>
              <a:t>Semantic Rules</a:t>
            </a:r>
          </a:p>
          <a:p>
            <a:pPr algn="just">
              <a:lnSpc>
                <a:spcPct val="90000"/>
              </a:lnSpc>
              <a:buFontTx/>
              <a:buNone/>
            </a:pPr>
            <a:r>
              <a:rPr lang="en-US" sz="2200" dirty="0" smtClean="0"/>
              <a:t>	L </a:t>
            </a:r>
            <a:r>
              <a:rPr lang="en-US" sz="2200" dirty="0" smtClean="0">
                <a:cs typeface="Times New Roman" pitchFamily="18" charset="0"/>
              </a:rPr>
              <a:t>→ E </a:t>
            </a:r>
            <a:r>
              <a:rPr lang="en-US" sz="2200" b="1" dirty="0" smtClean="0">
                <a:cs typeface="Times New Roman" pitchFamily="18" charset="0"/>
              </a:rPr>
              <a:t>return</a:t>
            </a:r>
            <a:r>
              <a:rPr lang="en-US" sz="2200" dirty="0" smtClean="0">
                <a:cs typeface="Times New Roman" pitchFamily="18" charset="0"/>
              </a:rPr>
              <a:t>		print(</a:t>
            </a:r>
            <a:r>
              <a:rPr lang="en-US" sz="2200" dirty="0" err="1" smtClean="0">
                <a:cs typeface="Times New Roman" pitchFamily="18" charset="0"/>
              </a:rPr>
              <a:t>E.val</a:t>
            </a:r>
            <a:r>
              <a:rPr lang="en-US" sz="2200" dirty="0" smtClean="0">
                <a:cs typeface="Times New Roman" pitchFamily="18" charset="0"/>
              </a:rPr>
              <a:t>)</a:t>
            </a:r>
          </a:p>
          <a:p>
            <a:pPr algn="just">
              <a:lnSpc>
                <a:spcPct val="90000"/>
              </a:lnSpc>
              <a:buFontTx/>
              <a:buNone/>
            </a:pPr>
            <a:r>
              <a:rPr lang="en-US" sz="2200" dirty="0" smtClean="0">
                <a:cs typeface="Times New Roman" pitchFamily="18" charset="0"/>
              </a:rPr>
              <a:t>	E → E</a:t>
            </a:r>
            <a:r>
              <a:rPr lang="en-US" sz="2200" baseline="-25000" dirty="0" smtClean="0">
                <a:cs typeface="Times New Roman" pitchFamily="18" charset="0"/>
              </a:rPr>
              <a:t>1</a:t>
            </a:r>
            <a:r>
              <a:rPr lang="en-US" sz="2200" dirty="0" smtClean="0">
                <a:cs typeface="Times New Roman" pitchFamily="18" charset="0"/>
              </a:rPr>
              <a:t> + T			</a:t>
            </a:r>
            <a:r>
              <a:rPr lang="en-US" sz="2200" dirty="0" err="1" smtClean="0">
                <a:cs typeface="Times New Roman" pitchFamily="18" charset="0"/>
              </a:rPr>
              <a:t>E.val</a:t>
            </a:r>
            <a:r>
              <a:rPr lang="en-US" sz="2200" dirty="0" smtClean="0">
                <a:cs typeface="Times New Roman" pitchFamily="18" charset="0"/>
              </a:rPr>
              <a:t> = E</a:t>
            </a:r>
            <a:r>
              <a:rPr lang="en-US" sz="2200" baseline="-25000" dirty="0" smtClean="0">
                <a:cs typeface="Times New Roman" pitchFamily="18" charset="0"/>
              </a:rPr>
              <a:t>1</a:t>
            </a:r>
            <a:r>
              <a:rPr lang="en-US" sz="2200" dirty="0" smtClean="0">
                <a:cs typeface="Times New Roman" pitchFamily="18" charset="0"/>
              </a:rPr>
              <a:t>.val + </a:t>
            </a:r>
            <a:r>
              <a:rPr lang="en-US" sz="2200" dirty="0" err="1" smtClean="0">
                <a:cs typeface="Times New Roman" pitchFamily="18" charset="0"/>
              </a:rPr>
              <a:t>T.val</a:t>
            </a:r>
            <a:endParaRPr lang="en-US" sz="2200" dirty="0" smtClean="0">
              <a:cs typeface="Times New Roman" pitchFamily="18" charset="0"/>
            </a:endParaRPr>
          </a:p>
          <a:p>
            <a:pPr algn="just">
              <a:lnSpc>
                <a:spcPct val="90000"/>
              </a:lnSpc>
              <a:buFontTx/>
              <a:buNone/>
            </a:pPr>
            <a:r>
              <a:rPr lang="en-US" sz="2200" dirty="0" smtClean="0">
                <a:cs typeface="Times New Roman" pitchFamily="18" charset="0"/>
              </a:rPr>
              <a:t>	E → T			</a:t>
            </a:r>
            <a:r>
              <a:rPr lang="en-US" sz="2200" dirty="0" err="1" smtClean="0">
                <a:cs typeface="Times New Roman" pitchFamily="18" charset="0"/>
              </a:rPr>
              <a:t>E.val</a:t>
            </a:r>
            <a:r>
              <a:rPr lang="en-US" sz="2200" dirty="0" smtClean="0">
                <a:cs typeface="Times New Roman" pitchFamily="18" charset="0"/>
              </a:rPr>
              <a:t> = </a:t>
            </a:r>
            <a:r>
              <a:rPr lang="en-US" sz="2200" dirty="0" err="1" smtClean="0">
                <a:cs typeface="Times New Roman" pitchFamily="18" charset="0"/>
              </a:rPr>
              <a:t>T.val</a:t>
            </a:r>
            <a:endParaRPr lang="en-US" sz="2200" dirty="0" smtClean="0">
              <a:cs typeface="Times New Roman" pitchFamily="18" charset="0"/>
            </a:endParaRPr>
          </a:p>
          <a:p>
            <a:pPr algn="just">
              <a:lnSpc>
                <a:spcPct val="90000"/>
              </a:lnSpc>
              <a:buFontTx/>
              <a:buNone/>
            </a:pPr>
            <a:r>
              <a:rPr lang="en-US" sz="2200" dirty="0" smtClean="0">
                <a:cs typeface="Times New Roman" pitchFamily="18" charset="0"/>
              </a:rPr>
              <a:t>	T → T</a:t>
            </a:r>
            <a:r>
              <a:rPr lang="en-US" sz="2200" baseline="-25000" dirty="0" smtClean="0">
                <a:cs typeface="Times New Roman" pitchFamily="18" charset="0"/>
              </a:rPr>
              <a:t>1</a:t>
            </a:r>
            <a:r>
              <a:rPr lang="en-US" sz="2200" dirty="0" smtClean="0">
                <a:cs typeface="Times New Roman" pitchFamily="18" charset="0"/>
              </a:rPr>
              <a:t> * F			</a:t>
            </a:r>
            <a:r>
              <a:rPr lang="en-US" sz="2200" dirty="0" err="1" smtClean="0">
                <a:cs typeface="Times New Roman" pitchFamily="18" charset="0"/>
              </a:rPr>
              <a:t>T.val</a:t>
            </a:r>
            <a:r>
              <a:rPr lang="en-US" sz="2200" dirty="0" smtClean="0">
                <a:cs typeface="Times New Roman" pitchFamily="18" charset="0"/>
              </a:rPr>
              <a:t> = T</a:t>
            </a:r>
            <a:r>
              <a:rPr lang="en-US" sz="2200" baseline="-25000" dirty="0" smtClean="0">
                <a:cs typeface="Times New Roman" pitchFamily="18" charset="0"/>
              </a:rPr>
              <a:t>1</a:t>
            </a:r>
            <a:r>
              <a:rPr lang="en-US" sz="2200" dirty="0" smtClean="0">
                <a:cs typeface="Times New Roman" pitchFamily="18" charset="0"/>
              </a:rPr>
              <a:t>.val * </a:t>
            </a:r>
            <a:r>
              <a:rPr lang="en-US" sz="2200" dirty="0" err="1" smtClean="0">
                <a:cs typeface="Times New Roman" pitchFamily="18" charset="0"/>
              </a:rPr>
              <a:t>F.val</a:t>
            </a:r>
            <a:endParaRPr lang="en-US" sz="2200" dirty="0" smtClean="0">
              <a:cs typeface="Times New Roman" pitchFamily="18" charset="0"/>
            </a:endParaRPr>
          </a:p>
          <a:p>
            <a:pPr algn="just">
              <a:lnSpc>
                <a:spcPct val="90000"/>
              </a:lnSpc>
              <a:buFontTx/>
              <a:buNone/>
            </a:pPr>
            <a:r>
              <a:rPr lang="en-US" sz="2200" dirty="0" smtClean="0">
                <a:cs typeface="Times New Roman" pitchFamily="18" charset="0"/>
              </a:rPr>
              <a:t>	T → F			</a:t>
            </a:r>
            <a:r>
              <a:rPr lang="en-US" sz="2200" dirty="0" err="1" smtClean="0">
                <a:cs typeface="Times New Roman" pitchFamily="18" charset="0"/>
              </a:rPr>
              <a:t>T.val</a:t>
            </a:r>
            <a:r>
              <a:rPr lang="en-US" sz="2200" dirty="0" smtClean="0">
                <a:cs typeface="Times New Roman" pitchFamily="18" charset="0"/>
              </a:rPr>
              <a:t> = </a:t>
            </a:r>
            <a:r>
              <a:rPr lang="en-US" sz="2200" dirty="0" err="1" smtClean="0">
                <a:cs typeface="Times New Roman" pitchFamily="18" charset="0"/>
              </a:rPr>
              <a:t>F.val</a:t>
            </a:r>
            <a:endParaRPr lang="en-US" sz="2200" dirty="0" smtClean="0">
              <a:cs typeface="Times New Roman" pitchFamily="18" charset="0"/>
            </a:endParaRPr>
          </a:p>
          <a:p>
            <a:pPr algn="just">
              <a:lnSpc>
                <a:spcPct val="90000"/>
              </a:lnSpc>
              <a:buFontTx/>
              <a:buNone/>
            </a:pPr>
            <a:r>
              <a:rPr lang="en-US" sz="2200" dirty="0" smtClean="0">
                <a:cs typeface="Times New Roman" pitchFamily="18" charset="0"/>
              </a:rPr>
              <a:t>	F → ( E )			</a:t>
            </a:r>
            <a:r>
              <a:rPr lang="en-US" sz="2200" dirty="0" err="1" smtClean="0">
                <a:cs typeface="Times New Roman" pitchFamily="18" charset="0"/>
              </a:rPr>
              <a:t>F.val</a:t>
            </a:r>
            <a:r>
              <a:rPr lang="en-US" sz="2200" dirty="0" smtClean="0">
                <a:cs typeface="Times New Roman" pitchFamily="18" charset="0"/>
              </a:rPr>
              <a:t> = </a:t>
            </a:r>
            <a:r>
              <a:rPr lang="en-US" sz="2200" dirty="0" err="1" smtClean="0">
                <a:cs typeface="Times New Roman" pitchFamily="18" charset="0"/>
              </a:rPr>
              <a:t>E.val</a:t>
            </a:r>
            <a:endParaRPr lang="en-US" sz="2200" dirty="0" smtClean="0">
              <a:cs typeface="Times New Roman" pitchFamily="18" charset="0"/>
            </a:endParaRPr>
          </a:p>
          <a:p>
            <a:pPr algn="just">
              <a:lnSpc>
                <a:spcPct val="90000"/>
              </a:lnSpc>
              <a:buFontTx/>
              <a:buNone/>
            </a:pPr>
            <a:r>
              <a:rPr lang="en-US" sz="2200" dirty="0" smtClean="0">
                <a:cs typeface="Times New Roman" pitchFamily="18" charset="0"/>
              </a:rPr>
              <a:t>	F → </a:t>
            </a:r>
            <a:r>
              <a:rPr lang="en-US" sz="2200" b="1" dirty="0" smtClean="0">
                <a:cs typeface="Times New Roman" pitchFamily="18" charset="0"/>
              </a:rPr>
              <a:t>digit</a:t>
            </a:r>
            <a:r>
              <a:rPr lang="en-US" sz="2200" dirty="0" smtClean="0">
                <a:cs typeface="Times New Roman" pitchFamily="18" charset="0"/>
              </a:rPr>
              <a:t>			</a:t>
            </a:r>
            <a:r>
              <a:rPr lang="en-US" sz="2200" dirty="0" err="1" smtClean="0">
                <a:cs typeface="Times New Roman" pitchFamily="18" charset="0"/>
              </a:rPr>
              <a:t>F.val</a:t>
            </a:r>
            <a:r>
              <a:rPr lang="en-US" sz="2200" dirty="0" smtClean="0">
                <a:cs typeface="Times New Roman" pitchFamily="18" charset="0"/>
              </a:rPr>
              <a:t> = </a:t>
            </a:r>
            <a:r>
              <a:rPr lang="en-US" sz="2200" b="1" dirty="0" err="1" smtClean="0">
                <a:cs typeface="Times New Roman" pitchFamily="18" charset="0"/>
              </a:rPr>
              <a:t>digit</a:t>
            </a:r>
            <a:r>
              <a:rPr lang="en-US" sz="2200" dirty="0" err="1" smtClean="0">
                <a:cs typeface="Times New Roman" pitchFamily="18" charset="0"/>
              </a:rPr>
              <a:t>.lexval</a:t>
            </a:r>
            <a:endParaRPr lang="en-US" sz="2200" dirty="0" smtClean="0">
              <a:cs typeface="Times New Roman" pitchFamily="18" charset="0"/>
            </a:endParaRPr>
          </a:p>
          <a:p>
            <a:pPr algn="just">
              <a:lnSpc>
                <a:spcPct val="90000"/>
              </a:lnSpc>
              <a:buFontTx/>
              <a:buNone/>
            </a:pPr>
            <a:endParaRPr lang="en-US" sz="2200" dirty="0" smtClean="0">
              <a:cs typeface="Times New Roman" pitchFamily="18" charset="0"/>
            </a:endParaRPr>
          </a:p>
          <a:p>
            <a:pPr algn="just">
              <a:lnSpc>
                <a:spcPct val="90000"/>
              </a:lnSpc>
            </a:pPr>
            <a:r>
              <a:rPr lang="en-US" sz="2200" dirty="0" smtClean="0">
                <a:cs typeface="Times New Roman" pitchFamily="18" charset="0"/>
              </a:rPr>
              <a:t>Symbols E, T, and F are associated with a synthesized attribute </a:t>
            </a:r>
            <a:r>
              <a:rPr lang="en-US" sz="2200" i="1" dirty="0" smtClean="0">
                <a:cs typeface="Times New Roman" pitchFamily="18" charset="0"/>
              </a:rPr>
              <a:t>val</a:t>
            </a:r>
            <a:r>
              <a:rPr lang="en-US" sz="2200" dirty="0" smtClean="0">
                <a:cs typeface="Times New Roman" pitchFamily="18" charset="0"/>
              </a:rPr>
              <a:t>.</a:t>
            </a:r>
          </a:p>
          <a:p>
            <a:pPr algn="just">
              <a:lnSpc>
                <a:spcPct val="90000"/>
              </a:lnSpc>
            </a:pPr>
            <a:r>
              <a:rPr lang="en-US" sz="2200" dirty="0" smtClean="0">
                <a:cs typeface="Times New Roman" pitchFamily="18" charset="0"/>
              </a:rPr>
              <a:t>The token </a:t>
            </a:r>
            <a:r>
              <a:rPr lang="en-US" sz="2200" b="1" dirty="0" smtClean="0">
                <a:cs typeface="Times New Roman" pitchFamily="18" charset="0"/>
              </a:rPr>
              <a:t>digit</a:t>
            </a:r>
            <a:r>
              <a:rPr lang="en-US" sz="2200" dirty="0" smtClean="0">
                <a:cs typeface="Times New Roman" pitchFamily="18" charset="0"/>
              </a:rPr>
              <a:t> has a synthesized attribute </a:t>
            </a:r>
            <a:r>
              <a:rPr lang="en-US" sz="2200" i="1" dirty="0" err="1" smtClean="0">
                <a:cs typeface="Times New Roman" pitchFamily="18" charset="0"/>
              </a:rPr>
              <a:t>lexval</a:t>
            </a:r>
            <a:r>
              <a:rPr lang="en-US" sz="2200" dirty="0" smtClean="0">
                <a:cs typeface="Times New Roman" pitchFamily="18" charset="0"/>
              </a:rPr>
              <a:t> (it is assumed that it is evaluated by the lexical analyzer).</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2293" name="Slide Number Placeholder 5"/>
          <p:cNvSpPr>
            <a:spLocks noGrp="1"/>
          </p:cNvSpPr>
          <p:nvPr>
            <p:ph type="sldNum" sz="quarter" idx="12"/>
          </p:nvPr>
        </p:nvSpPr>
        <p:spPr>
          <a:noFill/>
        </p:spPr>
        <p:txBody>
          <a:bodyPr/>
          <a:lstStyle/>
          <a:p>
            <a:fld id="{57E0C534-E262-43FB-8564-E630685009B7}"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667000" y="228600"/>
            <a:ext cx="6302148" cy="381000"/>
          </a:xfrm>
        </p:spPr>
        <p:txBody>
          <a:bodyPr>
            <a:normAutofit fontScale="90000"/>
          </a:bodyPr>
          <a:lstStyle/>
          <a:p>
            <a:r>
              <a:rPr lang="en-US" sz="2800" dirty="0" smtClean="0"/>
              <a:t>Annotated Parse Tree -- Example </a:t>
            </a:r>
          </a:p>
        </p:txBody>
      </p:sp>
      <p:grpSp>
        <p:nvGrpSpPr>
          <p:cNvPr id="2" name="Group 3"/>
          <p:cNvGrpSpPr>
            <a:grpSpLocks/>
          </p:cNvGrpSpPr>
          <p:nvPr/>
        </p:nvGrpSpPr>
        <p:grpSpPr bwMode="auto">
          <a:xfrm>
            <a:off x="1122383" y="1676400"/>
            <a:ext cx="7429500" cy="4191000"/>
            <a:chOff x="422" y="720"/>
            <a:chExt cx="5071" cy="2880"/>
          </a:xfrm>
        </p:grpSpPr>
        <p:sp>
          <p:nvSpPr>
            <p:cNvPr id="13318" name="Text Box 4"/>
            <p:cNvSpPr txBox="1">
              <a:spLocks noChangeArrowheads="1"/>
            </p:cNvSpPr>
            <p:nvPr/>
          </p:nvSpPr>
          <p:spPr bwMode="auto">
            <a:xfrm>
              <a:off x="422" y="746"/>
              <a:ext cx="1162" cy="288"/>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rPr>
                <a:t>Input:  5+3*4</a:t>
              </a:r>
            </a:p>
          </p:txBody>
        </p:sp>
        <p:sp>
          <p:nvSpPr>
            <p:cNvPr id="13319" name="Text Box 5"/>
            <p:cNvSpPr txBox="1">
              <a:spLocks noChangeArrowheads="1"/>
            </p:cNvSpPr>
            <p:nvPr/>
          </p:nvSpPr>
          <p:spPr bwMode="auto">
            <a:xfrm>
              <a:off x="3456" y="720"/>
              <a:ext cx="233"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L</a:t>
              </a:r>
            </a:p>
          </p:txBody>
        </p:sp>
        <p:sp>
          <p:nvSpPr>
            <p:cNvPr id="13320" name="Text Box 6"/>
            <p:cNvSpPr txBox="1">
              <a:spLocks noChangeArrowheads="1"/>
            </p:cNvSpPr>
            <p:nvPr/>
          </p:nvSpPr>
          <p:spPr bwMode="auto">
            <a:xfrm>
              <a:off x="2592" y="1296"/>
              <a:ext cx="1924"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E.val=17            </a:t>
              </a:r>
              <a:r>
                <a:rPr lang="en-US" sz="2400" b="1">
                  <a:latin typeface="Times New Roman" pitchFamily="18" charset="0"/>
                </a:rPr>
                <a:t>return</a:t>
              </a:r>
            </a:p>
          </p:txBody>
        </p:sp>
        <p:sp>
          <p:nvSpPr>
            <p:cNvPr id="13321" name="Text Box 7"/>
            <p:cNvSpPr txBox="1">
              <a:spLocks noChangeArrowheads="1"/>
            </p:cNvSpPr>
            <p:nvPr/>
          </p:nvSpPr>
          <p:spPr bwMode="auto">
            <a:xfrm>
              <a:off x="1296" y="1824"/>
              <a:ext cx="3593" cy="317"/>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E.val=5                +                    T.val=12</a:t>
              </a:r>
            </a:p>
          </p:txBody>
        </p:sp>
        <p:sp>
          <p:nvSpPr>
            <p:cNvPr id="13322" name="Text Box 8"/>
            <p:cNvSpPr txBox="1">
              <a:spLocks noChangeArrowheads="1"/>
            </p:cNvSpPr>
            <p:nvPr/>
          </p:nvSpPr>
          <p:spPr bwMode="auto">
            <a:xfrm>
              <a:off x="1296" y="2304"/>
              <a:ext cx="3933" cy="317"/>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T.val=5                          T.val=3  *      F.val=4</a:t>
              </a:r>
            </a:p>
          </p:txBody>
        </p:sp>
        <p:sp>
          <p:nvSpPr>
            <p:cNvPr id="13323" name="Text Box 9"/>
            <p:cNvSpPr txBox="1">
              <a:spLocks noChangeArrowheads="1"/>
            </p:cNvSpPr>
            <p:nvPr/>
          </p:nvSpPr>
          <p:spPr bwMode="auto">
            <a:xfrm>
              <a:off x="1296" y="2784"/>
              <a:ext cx="4197"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F.val=5                          F.val=3            digit.lexval=4</a:t>
              </a:r>
            </a:p>
          </p:txBody>
        </p:sp>
        <p:sp>
          <p:nvSpPr>
            <p:cNvPr id="13324" name="Text Box 10"/>
            <p:cNvSpPr txBox="1">
              <a:spLocks noChangeArrowheads="1"/>
            </p:cNvSpPr>
            <p:nvPr/>
          </p:nvSpPr>
          <p:spPr bwMode="auto">
            <a:xfrm>
              <a:off x="1296" y="3312"/>
              <a:ext cx="3026"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digit.lexval=5                digit.lexval=3</a:t>
              </a:r>
            </a:p>
          </p:txBody>
        </p:sp>
        <p:sp>
          <p:nvSpPr>
            <p:cNvPr id="13325" name="Line 11"/>
            <p:cNvSpPr>
              <a:spLocks noChangeShapeType="1"/>
            </p:cNvSpPr>
            <p:nvPr/>
          </p:nvSpPr>
          <p:spPr bwMode="auto">
            <a:xfrm flipH="1">
              <a:off x="2880" y="960"/>
              <a:ext cx="672" cy="384"/>
            </a:xfrm>
            <a:prstGeom prst="line">
              <a:avLst/>
            </a:prstGeom>
            <a:noFill/>
            <a:ln w="9525">
              <a:solidFill>
                <a:schemeClr val="tx1"/>
              </a:solidFill>
              <a:round/>
              <a:headEnd/>
              <a:tailEnd/>
            </a:ln>
          </p:spPr>
          <p:txBody>
            <a:bodyPr/>
            <a:lstStyle/>
            <a:p>
              <a:endParaRPr lang="en-US"/>
            </a:p>
          </p:txBody>
        </p:sp>
        <p:sp>
          <p:nvSpPr>
            <p:cNvPr id="13326" name="Line 12"/>
            <p:cNvSpPr>
              <a:spLocks noChangeShapeType="1"/>
            </p:cNvSpPr>
            <p:nvPr/>
          </p:nvSpPr>
          <p:spPr bwMode="auto">
            <a:xfrm>
              <a:off x="3552" y="960"/>
              <a:ext cx="624" cy="384"/>
            </a:xfrm>
            <a:prstGeom prst="line">
              <a:avLst/>
            </a:prstGeom>
            <a:noFill/>
            <a:ln w="9525">
              <a:solidFill>
                <a:schemeClr val="tx1"/>
              </a:solidFill>
              <a:round/>
              <a:headEnd/>
              <a:tailEnd/>
            </a:ln>
          </p:spPr>
          <p:txBody>
            <a:bodyPr/>
            <a:lstStyle/>
            <a:p>
              <a:endParaRPr lang="en-US"/>
            </a:p>
          </p:txBody>
        </p:sp>
        <p:sp>
          <p:nvSpPr>
            <p:cNvPr id="13327" name="Line 13"/>
            <p:cNvSpPr>
              <a:spLocks noChangeShapeType="1"/>
            </p:cNvSpPr>
            <p:nvPr/>
          </p:nvSpPr>
          <p:spPr bwMode="auto">
            <a:xfrm flipH="1">
              <a:off x="1632" y="1584"/>
              <a:ext cx="1248" cy="288"/>
            </a:xfrm>
            <a:prstGeom prst="line">
              <a:avLst/>
            </a:prstGeom>
            <a:noFill/>
            <a:ln w="9525">
              <a:solidFill>
                <a:schemeClr val="tx1"/>
              </a:solidFill>
              <a:round/>
              <a:headEnd/>
              <a:tailEnd/>
            </a:ln>
          </p:spPr>
          <p:txBody>
            <a:bodyPr/>
            <a:lstStyle/>
            <a:p>
              <a:endParaRPr lang="en-US"/>
            </a:p>
          </p:txBody>
        </p:sp>
        <p:sp>
          <p:nvSpPr>
            <p:cNvPr id="13328" name="Line 14"/>
            <p:cNvSpPr>
              <a:spLocks noChangeShapeType="1"/>
            </p:cNvSpPr>
            <p:nvPr/>
          </p:nvSpPr>
          <p:spPr bwMode="auto">
            <a:xfrm>
              <a:off x="2880" y="1584"/>
              <a:ext cx="0" cy="240"/>
            </a:xfrm>
            <a:prstGeom prst="line">
              <a:avLst/>
            </a:prstGeom>
            <a:noFill/>
            <a:ln w="9525">
              <a:solidFill>
                <a:schemeClr val="tx1"/>
              </a:solidFill>
              <a:round/>
              <a:headEnd/>
              <a:tailEnd/>
            </a:ln>
          </p:spPr>
          <p:txBody>
            <a:bodyPr/>
            <a:lstStyle/>
            <a:p>
              <a:endParaRPr lang="en-US"/>
            </a:p>
          </p:txBody>
        </p:sp>
        <p:sp>
          <p:nvSpPr>
            <p:cNvPr id="13329" name="Line 15"/>
            <p:cNvSpPr>
              <a:spLocks noChangeShapeType="1"/>
            </p:cNvSpPr>
            <p:nvPr/>
          </p:nvSpPr>
          <p:spPr bwMode="auto">
            <a:xfrm>
              <a:off x="2880" y="1584"/>
              <a:ext cx="1200" cy="288"/>
            </a:xfrm>
            <a:prstGeom prst="line">
              <a:avLst/>
            </a:prstGeom>
            <a:noFill/>
            <a:ln w="9525">
              <a:solidFill>
                <a:schemeClr val="tx1"/>
              </a:solidFill>
              <a:round/>
              <a:headEnd/>
              <a:tailEnd/>
            </a:ln>
          </p:spPr>
          <p:txBody>
            <a:bodyPr/>
            <a:lstStyle/>
            <a:p>
              <a:endParaRPr lang="en-US"/>
            </a:p>
          </p:txBody>
        </p:sp>
        <p:sp>
          <p:nvSpPr>
            <p:cNvPr id="13330" name="Line 16"/>
            <p:cNvSpPr>
              <a:spLocks noChangeShapeType="1"/>
            </p:cNvSpPr>
            <p:nvPr/>
          </p:nvSpPr>
          <p:spPr bwMode="auto">
            <a:xfrm>
              <a:off x="1584" y="2112"/>
              <a:ext cx="0" cy="192"/>
            </a:xfrm>
            <a:prstGeom prst="line">
              <a:avLst/>
            </a:prstGeom>
            <a:noFill/>
            <a:ln w="9525">
              <a:solidFill>
                <a:schemeClr val="tx1"/>
              </a:solidFill>
              <a:round/>
              <a:headEnd/>
              <a:tailEnd/>
            </a:ln>
          </p:spPr>
          <p:txBody>
            <a:bodyPr/>
            <a:lstStyle/>
            <a:p>
              <a:endParaRPr lang="en-US"/>
            </a:p>
          </p:txBody>
        </p:sp>
        <p:sp>
          <p:nvSpPr>
            <p:cNvPr id="13331" name="Line 17"/>
            <p:cNvSpPr>
              <a:spLocks noChangeShapeType="1"/>
            </p:cNvSpPr>
            <p:nvPr/>
          </p:nvSpPr>
          <p:spPr bwMode="auto">
            <a:xfrm>
              <a:off x="1584" y="3120"/>
              <a:ext cx="0" cy="192"/>
            </a:xfrm>
            <a:prstGeom prst="line">
              <a:avLst/>
            </a:prstGeom>
            <a:noFill/>
            <a:ln w="9525">
              <a:solidFill>
                <a:schemeClr val="tx1"/>
              </a:solidFill>
              <a:round/>
              <a:headEnd/>
              <a:tailEnd/>
            </a:ln>
          </p:spPr>
          <p:txBody>
            <a:bodyPr/>
            <a:lstStyle/>
            <a:p>
              <a:endParaRPr lang="en-US"/>
            </a:p>
          </p:txBody>
        </p:sp>
        <p:sp>
          <p:nvSpPr>
            <p:cNvPr id="13332" name="Line 18"/>
            <p:cNvSpPr>
              <a:spLocks noChangeShapeType="1"/>
            </p:cNvSpPr>
            <p:nvPr/>
          </p:nvSpPr>
          <p:spPr bwMode="auto">
            <a:xfrm>
              <a:off x="1584" y="2640"/>
              <a:ext cx="0" cy="192"/>
            </a:xfrm>
            <a:prstGeom prst="line">
              <a:avLst/>
            </a:prstGeom>
            <a:noFill/>
            <a:ln w="9525">
              <a:solidFill>
                <a:schemeClr val="tx1"/>
              </a:solidFill>
              <a:round/>
              <a:headEnd/>
              <a:tailEnd/>
            </a:ln>
          </p:spPr>
          <p:txBody>
            <a:bodyPr/>
            <a:lstStyle/>
            <a:p>
              <a:endParaRPr lang="en-US"/>
            </a:p>
          </p:txBody>
        </p:sp>
        <p:sp>
          <p:nvSpPr>
            <p:cNvPr id="13333" name="Line 19"/>
            <p:cNvSpPr>
              <a:spLocks noChangeShapeType="1"/>
            </p:cNvSpPr>
            <p:nvPr/>
          </p:nvSpPr>
          <p:spPr bwMode="auto">
            <a:xfrm>
              <a:off x="3408" y="3120"/>
              <a:ext cx="0" cy="192"/>
            </a:xfrm>
            <a:prstGeom prst="line">
              <a:avLst/>
            </a:prstGeom>
            <a:noFill/>
            <a:ln w="9525">
              <a:solidFill>
                <a:schemeClr val="tx1"/>
              </a:solidFill>
              <a:round/>
              <a:headEnd/>
              <a:tailEnd/>
            </a:ln>
          </p:spPr>
          <p:txBody>
            <a:bodyPr/>
            <a:lstStyle/>
            <a:p>
              <a:endParaRPr lang="en-US"/>
            </a:p>
          </p:txBody>
        </p:sp>
        <p:sp>
          <p:nvSpPr>
            <p:cNvPr id="13334" name="Line 20"/>
            <p:cNvSpPr>
              <a:spLocks noChangeShapeType="1"/>
            </p:cNvSpPr>
            <p:nvPr/>
          </p:nvSpPr>
          <p:spPr bwMode="auto">
            <a:xfrm>
              <a:off x="4656" y="2640"/>
              <a:ext cx="0" cy="192"/>
            </a:xfrm>
            <a:prstGeom prst="line">
              <a:avLst/>
            </a:prstGeom>
            <a:noFill/>
            <a:ln w="9525">
              <a:solidFill>
                <a:schemeClr val="tx1"/>
              </a:solidFill>
              <a:round/>
              <a:headEnd/>
              <a:tailEnd/>
            </a:ln>
          </p:spPr>
          <p:txBody>
            <a:bodyPr/>
            <a:lstStyle/>
            <a:p>
              <a:endParaRPr lang="en-US"/>
            </a:p>
          </p:txBody>
        </p:sp>
        <p:sp>
          <p:nvSpPr>
            <p:cNvPr id="13335" name="Line 21"/>
            <p:cNvSpPr>
              <a:spLocks noChangeShapeType="1"/>
            </p:cNvSpPr>
            <p:nvPr/>
          </p:nvSpPr>
          <p:spPr bwMode="auto">
            <a:xfrm>
              <a:off x="3408" y="2592"/>
              <a:ext cx="0" cy="192"/>
            </a:xfrm>
            <a:prstGeom prst="line">
              <a:avLst/>
            </a:prstGeom>
            <a:noFill/>
            <a:ln w="9525">
              <a:solidFill>
                <a:schemeClr val="tx1"/>
              </a:solidFill>
              <a:round/>
              <a:headEnd/>
              <a:tailEnd/>
            </a:ln>
          </p:spPr>
          <p:txBody>
            <a:bodyPr/>
            <a:lstStyle/>
            <a:p>
              <a:endParaRPr lang="en-US"/>
            </a:p>
          </p:txBody>
        </p:sp>
        <p:sp>
          <p:nvSpPr>
            <p:cNvPr id="13336" name="Line 22"/>
            <p:cNvSpPr>
              <a:spLocks noChangeShapeType="1"/>
            </p:cNvSpPr>
            <p:nvPr/>
          </p:nvSpPr>
          <p:spPr bwMode="auto">
            <a:xfrm flipH="1">
              <a:off x="3408" y="2112"/>
              <a:ext cx="672" cy="240"/>
            </a:xfrm>
            <a:prstGeom prst="line">
              <a:avLst/>
            </a:prstGeom>
            <a:noFill/>
            <a:ln w="9525">
              <a:solidFill>
                <a:schemeClr val="tx1"/>
              </a:solidFill>
              <a:round/>
              <a:headEnd/>
              <a:tailEnd/>
            </a:ln>
          </p:spPr>
          <p:txBody>
            <a:bodyPr/>
            <a:lstStyle/>
            <a:p>
              <a:endParaRPr lang="en-US"/>
            </a:p>
          </p:txBody>
        </p:sp>
        <p:sp>
          <p:nvSpPr>
            <p:cNvPr id="13337" name="Line 23"/>
            <p:cNvSpPr>
              <a:spLocks noChangeShapeType="1"/>
            </p:cNvSpPr>
            <p:nvPr/>
          </p:nvSpPr>
          <p:spPr bwMode="auto">
            <a:xfrm>
              <a:off x="4080" y="2112"/>
              <a:ext cx="576" cy="240"/>
            </a:xfrm>
            <a:prstGeom prst="line">
              <a:avLst/>
            </a:prstGeom>
            <a:noFill/>
            <a:ln w="9525">
              <a:solidFill>
                <a:schemeClr val="tx1"/>
              </a:solidFill>
              <a:round/>
              <a:headEnd/>
              <a:tailEnd/>
            </a:ln>
          </p:spPr>
          <p:txBody>
            <a:bodyPr/>
            <a:lstStyle/>
            <a:p>
              <a:endParaRPr lang="en-US"/>
            </a:p>
          </p:txBody>
        </p:sp>
        <p:sp>
          <p:nvSpPr>
            <p:cNvPr id="13338" name="Line 24"/>
            <p:cNvSpPr>
              <a:spLocks noChangeShapeType="1"/>
            </p:cNvSpPr>
            <p:nvPr/>
          </p:nvSpPr>
          <p:spPr bwMode="auto">
            <a:xfrm>
              <a:off x="4080" y="2112"/>
              <a:ext cx="0" cy="192"/>
            </a:xfrm>
            <a:prstGeom prst="line">
              <a:avLst/>
            </a:prstGeom>
            <a:noFill/>
            <a:ln w="9525">
              <a:solidFill>
                <a:schemeClr val="tx1"/>
              </a:solidFill>
              <a:round/>
              <a:headEnd/>
              <a:tailEnd/>
            </a:ln>
          </p:spPr>
          <p:txBody>
            <a:bodyPr/>
            <a:lstStyle/>
            <a:p>
              <a:endParaRPr lang="en-US"/>
            </a:p>
          </p:txBody>
        </p:sp>
      </p:grpSp>
      <p:sp>
        <p:nvSpPr>
          <p:cNvPr id="26"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3317" name="Slide Number Placeholder 5"/>
          <p:cNvSpPr>
            <a:spLocks noGrp="1"/>
          </p:cNvSpPr>
          <p:nvPr>
            <p:ph type="sldNum" sz="quarter" idx="12"/>
          </p:nvPr>
        </p:nvSpPr>
        <p:spPr>
          <a:noFill/>
        </p:spPr>
        <p:txBody>
          <a:bodyPr/>
          <a:lstStyle/>
          <a:p>
            <a:fld id="{B4B5A707-460B-4D79-9603-E72311BA3160}"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971800" y="228600"/>
            <a:ext cx="5981700" cy="609600"/>
          </a:xfrm>
        </p:spPr>
        <p:txBody>
          <a:bodyPr/>
          <a:lstStyle/>
          <a:p>
            <a:r>
              <a:rPr lang="en-US" dirty="0" smtClean="0"/>
              <a:t>Dependency Graph</a:t>
            </a:r>
          </a:p>
        </p:txBody>
      </p:sp>
      <p:grpSp>
        <p:nvGrpSpPr>
          <p:cNvPr id="2" name="Group 1"/>
          <p:cNvGrpSpPr/>
          <p:nvPr/>
        </p:nvGrpSpPr>
        <p:grpSpPr>
          <a:xfrm>
            <a:off x="914400" y="1600200"/>
            <a:ext cx="7607300" cy="4267200"/>
            <a:chOff x="457200" y="1447800"/>
            <a:chExt cx="7607300" cy="4267200"/>
          </a:xfrm>
        </p:grpSpPr>
        <p:sp>
          <p:nvSpPr>
            <p:cNvPr id="14339" name="Text Box 3"/>
            <p:cNvSpPr txBox="1">
              <a:spLocks noChangeArrowheads="1"/>
            </p:cNvSpPr>
            <p:nvPr/>
          </p:nvSpPr>
          <p:spPr bwMode="auto">
            <a:xfrm>
              <a:off x="457200" y="1828800"/>
              <a:ext cx="1701800" cy="457200"/>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rPr>
                <a:t>Input:  5+3*4</a:t>
              </a:r>
            </a:p>
          </p:txBody>
        </p:sp>
        <p:sp>
          <p:nvSpPr>
            <p:cNvPr id="14340" name="Text Box 4"/>
            <p:cNvSpPr txBox="1">
              <a:spLocks noChangeArrowheads="1"/>
            </p:cNvSpPr>
            <p:nvPr/>
          </p:nvSpPr>
          <p:spPr bwMode="auto">
            <a:xfrm>
              <a:off x="5334000" y="1447800"/>
              <a:ext cx="34131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L</a:t>
              </a:r>
            </a:p>
          </p:txBody>
        </p:sp>
        <p:sp>
          <p:nvSpPr>
            <p:cNvPr id="14341" name="Text Box 5"/>
            <p:cNvSpPr txBox="1">
              <a:spLocks noChangeArrowheads="1"/>
            </p:cNvSpPr>
            <p:nvPr/>
          </p:nvSpPr>
          <p:spPr bwMode="auto">
            <a:xfrm>
              <a:off x="3813175" y="2057400"/>
              <a:ext cx="119380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E.val=17</a:t>
              </a:r>
              <a:endParaRPr lang="en-US" sz="2400" b="1">
                <a:latin typeface="Times New Roman" pitchFamily="18" charset="0"/>
              </a:endParaRPr>
            </a:p>
          </p:txBody>
        </p:sp>
        <p:sp>
          <p:nvSpPr>
            <p:cNvPr id="14342" name="Text Box 6"/>
            <p:cNvSpPr txBox="1">
              <a:spLocks noChangeArrowheads="1"/>
            </p:cNvSpPr>
            <p:nvPr/>
          </p:nvSpPr>
          <p:spPr bwMode="auto">
            <a:xfrm>
              <a:off x="1914525" y="2895600"/>
              <a:ext cx="474980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E.val=5                                      T.val=12</a:t>
              </a:r>
            </a:p>
          </p:txBody>
        </p:sp>
        <p:sp>
          <p:nvSpPr>
            <p:cNvPr id="14343" name="Text Box 7"/>
            <p:cNvSpPr txBox="1">
              <a:spLocks noChangeArrowheads="1"/>
            </p:cNvSpPr>
            <p:nvPr/>
          </p:nvSpPr>
          <p:spPr bwMode="auto">
            <a:xfrm>
              <a:off x="1914525" y="3657600"/>
              <a:ext cx="547846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T.val=5                          T.val=3            F.val=4</a:t>
              </a:r>
            </a:p>
          </p:txBody>
        </p:sp>
        <p:sp>
          <p:nvSpPr>
            <p:cNvPr id="14344" name="Text Box 8"/>
            <p:cNvSpPr txBox="1">
              <a:spLocks noChangeArrowheads="1"/>
            </p:cNvSpPr>
            <p:nvPr/>
          </p:nvSpPr>
          <p:spPr bwMode="auto">
            <a:xfrm>
              <a:off x="1914525" y="4419600"/>
              <a:ext cx="614997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F.val=5                          F.val=3            digit.lexval=4</a:t>
              </a:r>
            </a:p>
          </p:txBody>
        </p:sp>
        <p:sp>
          <p:nvSpPr>
            <p:cNvPr id="14345" name="Text Box 9"/>
            <p:cNvSpPr txBox="1">
              <a:spLocks noChangeArrowheads="1"/>
            </p:cNvSpPr>
            <p:nvPr/>
          </p:nvSpPr>
          <p:spPr bwMode="auto">
            <a:xfrm>
              <a:off x="1914525" y="5257800"/>
              <a:ext cx="44338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digit.lexval=5                digit.lexval=3</a:t>
              </a:r>
            </a:p>
          </p:txBody>
        </p:sp>
        <p:sp>
          <p:nvSpPr>
            <p:cNvPr id="14346" name="Line 10"/>
            <p:cNvSpPr>
              <a:spLocks noChangeShapeType="1"/>
            </p:cNvSpPr>
            <p:nvPr/>
          </p:nvSpPr>
          <p:spPr bwMode="auto">
            <a:xfrm flipH="1">
              <a:off x="2406650" y="2514600"/>
              <a:ext cx="1828800" cy="457200"/>
            </a:xfrm>
            <a:prstGeom prst="line">
              <a:avLst/>
            </a:prstGeom>
            <a:noFill/>
            <a:ln w="9525">
              <a:solidFill>
                <a:schemeClr val="tx1"/>
              </a:solidFill>
              <a:round/>
              <a:headEnd type="triangle" w="med" len="med"/>
              <a:tailEnd/>
            </a:ln>
          </p:spPr>
          <p:txBody>
            <a:bodyPr/>
            <a:lstStyle/>
            <a:p>
              <a:endParaRPr lang="en-US"/>
            </a:p>
          </p:txBody>
        </p:sp>
        <p:sp>
          <p:nvSpPr>
            <p:cNvPr id="14347" name="Line 11"/>
            <p:cNvSpPr>
              <a:spLocks noChangeShapeType="1"/>
            </p:cNvSpPr>
            <p:nvPr/>
          </p:nvSpPr>
          <p:spPr bwMode="auto">
            <a:xfrm>
              <a:off x="4235450" y="2514600"/>
              <a:ext cx="1757363" cy="457200"/>
            </a:xfrm>
            <a:prstGeom prst="line">
              <a:avLst/>
            </a:prstGeom>
            <a:noFill/>
            <a:ln w="9525">
              <a:solidFill>
                <a:schemeClr val="tx1"/>
              </a:solidFill>
              <a:round/>
              <a:headEnd type="triangle" w="med" len="med"/>
              <a:tailEnd/>
            </a:ln>
          </p:spPr>
          <p:txBody>
            <a:bodyPr/>
            <a:lstStyle/>
            <a:p>
              <a:endParaRPr lang="en-US"/>
            </a:p>
          </p:txBody>
        </p:sp>
        <p:sp>
          <p:nvSpPr>
            <p:cNvPr id="14348" name="Line 12"/>
            <p:cNvSpPr>
              <a:spLocks noChangeShapeType="1"/>
            </p:cNvSpPr>
            <p:nvPr/>
          </p:nvSpPr>
          <p:spPr bwMode="auto">
            <a:xfrm>
              <a:off x="2335213" y="3352800"/>
              <a:ext cx="0" cy="304800"/>
            </a:xfrm>
            <a:prstGeom prst="line">
              <a:avLst/>
            </a:prstGeom>
            <a:noFill/>
            <a:ln w="9525">
              <a:solidFill>
                <a:schemeClr val="tx1"/>
              </a:solidFill>
              <a:round/>
              <a:headEnd type="triangle" w="med" len="med"/>
              <a:tailEnd/>
            </a:ln>
          </p:spPr>
          <p:txBody>
            <a:bodyPr/>
            <a:lstStyle/>
            <a:p>
              <a:endParaRPr lang="en-US"/>
            </a:p>
          </p:txBody>
        </p:sp>
        <p:sp>
          <p:nvSpPr>
            <p:cNvPr id="14349" name="Line 13"/>
            <p:cNvSpPr>
              <a:spLocks noChangeShapeType="1"/>
            </p:cNvSpPr>
            <p:nvPr/>
          </p:nvSpPr>
          <p:spPr bwMode="auto">
            <a:xfrm>
              <a:off x="2335213" y="4953000"/>
              <a:ext cx="0" cy="304800"/>
            </a:xfrm>
            <a:prstGeom prst="line">
              <a:avLst/>
            </a:prstGeom>
            <a:noFill/>
            <a:ln w="9525">
              <a:solidFill>
                <a:schemeClr val="tx1"/>
              </a:solidFill>
              <a:round/>
              <a:headEnd type="triangle" w="med" len="med"/>
              <a:tailEnd/>
            </a:ln>
          </p:spPr>
          <p:txBody>
            <a:bodyPr/>
            <a:lstStyle/>
            <a:p>
              <a:endParaRPr lang="en-US"/>
            </a:p>
          </p:txBody>
        </p:sp>
        <p:sp>
          <p:nvSpPr>
            <p:cNvPr id="14350" name="Line 14"/>
            <p:cNvSpPr>
              <a:spLocks noChangeShapeType="1"/>
            </p:cNvSpPr>
            <p:nvPr/>
          </p:nvSpPr>
          <p:spPr bwMode="auto">
            <a:xfrm>
              <a:off x="2335213" y="4191000"/>
              <a:ext cx="0" cy="304800"/>
            </a:xfrm>
            <a:prstGeom prst="line">
              <a:avLst/>
            </a:prstGeom>
            <a:noFill/>
            <a:ln w="9525">
              <a:solidFill>
                <a:schemeClr val="tx1"/>
              </a:solidFill>
              <a:round/>
              <a:headEnd type="triangle" w="med" len="med"/>
              <a:tailEnd/>
            </a:ln>
          </p:spPr>
          <p:txBody>
            <a:bodyPr/>
            <a:lstStyle/>
            <a:p>
              <a:endParaRPr lang="en-US"/>
            </a:p>
          </p:txBody>
        </p:sp>
        <p:sp>
          <p:nvSpPr>
            <p:cNvPr id="14351" name="Line 15"/>
            <p:cNvSpPr>
              <a:spLocks noChangeShapeType="1"/>
            </p:cNvSpPr>
            <p:nvPr/>
          </p:nvSpPr>
          <p:spPr bwMode="auto">
            <a:xfrm>
              <a:off x="5008563" y="4953000"/>
              <a:ext cx="0" cy="304800"/>
            </a:xfrm>
            <a:prstGeom prst="line">
              <a:avLst/>
            </a:prstGeom>
            <a:noFill/>
            <a:ln w="9525">
              <a:solidFill>
                <a:schemeClr val="tx1"/>
              </a:solidFill>
              <a:round/>
              <a:headEnd type="triangle" w="med" len="med"/>
              <a:tailEnd/>
            </a:ln>
          </p:spPr>
          <p:txBody>
            <a:bodyPr/>
            <a:lstStyle/>
            <a:p>
              <a:endParaRPr lang="en-US"/>
            </a:p>
          </p:txBody>
        </p:sp>
        <p:sp>
          <p:nvSpPr>
            <p:cNvPr id="14352" name="Line 16"/>
            <p:cNvSpPr>
              <a:spLocks noChangeShapeType="1"/>
            </p:cNvSpPr>
            <p:nvPr/>
          </p:nvSpPr>
          <p:spPr bwMode="auto">
            <a:xfrm>
              <a:off x="6837363" y="4191000"/>
              <a:ext cx="0" cy="304800"/>
            </a:xfrm>
            <a:prstGeom prst="line">
              <a:avLst/>
            </a:prstGeom>
            <a:noFill/>
            <a:ln w="9525">
              <a:solidFill>
                <a:schemeClr val="tx1"/>
              </a:solidFill>
              <a:round/>
              <a:headEnd type="triangle" w="med" len="med"/>
              <a:tailEnd/>
            </a:ln>
          </p:spPr>
          <p:txBody>
            <a:bodyPr/>
            <a:lstStyle/>
            <a:p>
              <a:endParaRPr lang="en-US"/>
            </a:p>
          </p:txBody>
        </p:sp>
        <p:sp>
          <p:nvSpPr>
            <p:cNvPr id="14353" name="Line 17"/>
            <p:cNvSpPr>
              <a:spLocks noChangeShapeType="1"/>
            </p:cNvSpPr>
            <p:nvPr/>
          </p:nvSpPr>
          <p:spPr bwMode="auto">
            <a:xfrm>
              <a:off x="5008563" y="4114800"/>
              <a:ext cx="0" cy="304800"/>
            </a:xfrm>
            <a:prstGeom prst="line">
              <a:avLst/>
            </a:prstGeom>
            <a:noFill/>
            <a:ln w="9525">
              <a:solidFill>
                <a:schemeClr val="tx1"/>
              </a:solidFill>
              <a:round/>
              <a:headEnd type="triangle" w="med" len="med"/>
              <a:tailEnd/>
            </a:ln>
          </p:spPr>
          <p:txBody>
            <a:bodyPr/>
            <a:lstStyle/>
            <a:p>
              <a:endParaRPr lang="en-US"/>
            </a:p>
          </p:txBody>
        </p:sp>
        <p:sp>
          <p:nvSpPr>
            <p:cNvPr id="14354" name="Line 18"/>
            <p:cNvSpPr>
              <a:spLocks noChangeShapeType="1"/>
            </p:cNvSpPr>
            <p:nvPr/>
          </p:nvSpPr>
          <p:spPr bwMode="auto">
            <a:xfrm flipH="1">
              <a:off x="5008563" y="3352800"/>
              <a:ext cx="984250" cy="381000"/>
            </a:xfrm>
            <a:prstGeom prst="line">
              <a:avLst/>
            </a:prstGeom>
            <a:noFill/>
            <a:ln w="9525">
              <a:solidFill>
                <a:schemeClr val="tx1"/>
              </a:solidFill>
              <a:round/>
              <a:headEnd/>
              <a:tailEnd/>
            </a:ln>
          </p:spPr>
          <p:txBody>
            <a:bodyPr/>
            <a:lstStyle/>
            <a:p>
              <a:endParaRPr lang="en-US"/>
            </a:p>
          </p:txBody>
        </p:sp>
        <p:sp>
          <p:nvSpPr>
            <p:cNvPr id="14355" name="Line 19"/>
            <p:cNvSpPr>
              <a:spLocks noChangeShapeType="1"/>
            </p:cNvSpPr>
            <p:nvPr/>
          </p:nvSpPr>
          <p:spPr bwMode="auto">
            <a:xfrm>
              <a:off x="5992813" y="3352800"/>
              <a:ext cx="844550" cy="381000"/>
            </a:xfrm>
            <a:prstGeom prst="line">
              <a:avLst/>
            </a:prstGeom>
            <a:noFill/>
            <a:ln w="9525">
              <a:solidFill>
                <a:schemeClr val="tx1"/>
              </a:solidFill>
              <a:round/>
              <a:headEnd/>
              <a:tailEnd/>
            </a:ln>
          </p:spPr>
          <p:txBody>
            <a:bodyPr/>
            <a:lstStyle/>
            <a:p>
              <a:endParaRPr lang="en-US"/>
            </a:p>
          </p:txBody>
        </p:sp>
        <p:sp>
          <p:nvSpPr>
            <p:cNvPr id="14356" name="Line 20"/>
            <p:cNvSpPr>
              <a:spLocks noChangeShapeType="1"/>
            </p:cNvSpPr>
            <p:nvPr/>
          </p:nvSpPr>
          <p:spPr bwMode="auto">
            <a:xfrm flipV="1">
              <a:off x="4419600" y="1676400"/>
              <a:ext cx="838200" cy="457200"/>
            </a:xfrm>
            <a:prstGeom prst="line">
              <a:avLst/>
            </a:prstGeom>
            <a:noFill/>
            <a:ln w="9525">
              <a:solidFill>
                <a:schemeClr val="tx1"/>
              </a:solidFill>
              <a:round/>
              <a:headEnd/>
              <a:tailEnd type="triangle" w="med" len="med"/>
            </a:ln>
          </p:spPr>
          <p:txBody>
            <a:bodyPr/>
            <a:lstStyle/>
            <a:p>
              <a:endParaRPr lang="en-US"/>
            </a:p>
          </p:txBody>
        </p:sp>
      </p:grpSp>
      <p:sp>
        <p:nvSpPr>
          <p:cNvPr id="22"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4358" name="Slide Number Placeholder 5"/>
          <p:cNvSpPr>
            <a:spLocks noGrp="1"/>
          </p:cNvSpPr>
          <p:nvPr>
            <p:ph type="sldNum" sz="quarter" idx="12"/>
          </p:nvPr>
        </p:nvSpPr>
        <p:spPr>
          <a:noFill/>
        </p:spPr>
        <p:txBody>
          <a:bodyPr/>
          <a:lstStyle/>
          <a:p>
            <a:fld id="{B04E94A9-CF7F-4059-81AA-E85957597926}"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19400" y="228600"/>
            <a:ext cx="6146800" cy="609600"/>
          </a:xfrm>
        </p:spPr>
        <p:txBody>
          <a:bodyPr>
            <a:normAutofit fontScale="90000"/>
          </a:bodyPr>
          <a:lstStyle/>
          <a:p>
            <a:r>
              <a:rPr lang="en-US" sz="2800" dirty="0" smtClean="0"/>
              <a:t>Syntax-Directed Definition – Example2</a:t>
            </a:r>
          </a:p>
        </p:txBody>
      </p:sp>
      <p:sp>
        <p:nvSpPr>
          <p:cNvPr id="15363" name="Rectangle 3"/>
          <p:cNvSpPr>
            <a:spLocks noGrp="1" noChangeArrowheads="1"/>
          </p:cNvSpPr>
          <p:nvPr>
            <p:ph type="body" idx="1"/>
          </p:nvPr>
        </p:nvSpPr>
        <p:spPr>
          <a:xfrm>
            <a:off x="1066800" y="1600200"/>
            <a:ext cx="7848600" cy="4953000"/>
          </a:xfrm>
        </p:spPr>
        <p:txBody>
          <a:bodyPr>
            <a:noAutofit/>
          </a:bodyPr>
          <a:lstStyle/>
          <a:p>
            <a:pPr algn="just">
              <a:lnSpc>
                <a:spcPct val="90000"/>
              </a:lnSpc>
              <a:buFontTx/>
              <a:buNone/>
            </a:pPr>
            <a:r>
              <a:rPr lang="en-US" b="1" u="sng" dirty="0" smtClean="0"/>
              <a:t>Production</a:t>
            </a:r>
            <a:r>
              <a:rPr lang="en-US" dirty="0" smtClean="0"/>
              <a:t> 	</a:t>
            </a:r>
            <a:r>
              <a:rPr lang="en-US" b="1" u="sng" dirty="0" smtClean="0"/>
              <a:t>Semantic Rules</a:t>
            </a:r>
          </a:p>
          <a:p>
            <a:pPr algn="just">
              <a:lnSpc>
                <a:spcPct val="90000"/>
              </a:lnSpc>
              <a:buFontTx/>
              <a:buNone/>
            </a:pPr>
            <a:r>
              <a:rPr lang="en-US" dirty="0" smtClean="0">
                <a:cs typeface="Times New Roman" pitchFamily="18" charset="0"/>
              </a:rPr>
              <a:t>E → E</a:t>
            </a:r>
            <a:r>
              <a:rPr lang="en-US" baseline="-25000" dirty="0" smtClean="0">
                <a:cs typeface="Times New Roman" pitchFamily="18" charset="0"/>
              </a:rPr>
              <a:t>1</a:t>
            </a:r>
            <a:r>
              <a:rPr lang="en-US" dirty="0" smtClean="0">
                <a:cs typeface="Times New Roman" pitchFamily="18" charset="0"/>
              </a:rPr>
              <a:t> + T	</a:t>
            </a:r>
            <a:r>
              <a:rPr lang="en-US" dirty="0" err="1" smtClean="0">
                <a:cs typeface="Times New Roman" pitchFamily="18" charset="0"/>
              </a:rPr>
              <a:t>E.loc</a:t>
            </a:r>
            <a:r>
              <a:rPr lang="en-US" dirty="0" smtClean="0">
                <a:cs typeface="Times New Roman" pitchFamily="18" charset="0"/>
              </a:rPr>
              <a:t>=</a:t>
            </a:r>
            <a:r>
              <a:rPr lang="en-US" dirty="0" err="1" smtClean="0">
                <a:cs typeface="Times New Roman" pitchFamily="18" charset="0"/>
              </a:rPr>
              <a:t>newtemp</a:t>
            </a:r>
            <a:r>
              <a:rPr lang="en-US" dirty="0" smtClean="0">
                <a:cs typeface="Times New Roman" pitchFamily="18" charset="0"/>
              </a:rPr>
              <a:t>(),  </a:t>
            </a:r>
            <a:r>
              <a:rPr lang="en-US" dirty="0" err="1" smtClean="0">
                <a:cs typeface="Times New Roman" pitchFamily="18" charset="0"/>
              </a:rPr>
              <a:t>E.code</a:t>
            </a:r>
            <a:r>
              <a:rPr lang="en-US" dirty="0" smtClean="0">
                <a:cs typeface="Times New Roman" pitchFamily="18" charset="0"/>
              </a:rPr>
              <a:t> = E</a:t>
            </a:r>
            <a:r>
              <a:rPr lang="en-US" baseline="-25000" dirty="0" smtClean="0">
                <a:cs typeface="Times New Roman" pitchFamily="18" charset="0"/>
              </a:rPr>
              <a:t>1</a:t>
            </a:r>
            <a:r>
              <a:rPr lang="en-US" dirty="0" smtClean="0">
                <a:cs typeface="Times New Roman" pitchFamily="18" charset="0"/>
              </a:rPr>
              <a:t>.code || </a:t>
            </a:r>
            <a:r>
              <a:rPr lang="en-US" dirty="0" err="1" smtClean="0">
                <a:cs typeface="Times New Roman" pitchFamily="18" charset="0"/>
              </a:rPr>
              <a:t>T.code</a:t>
            </a:r>
            <a:r>
              <a:rPr lang="en-US" dirty="0" smtClean="0">
                <a:cs typeface="Times New Roman" pitchFamily="18" charset="0"/>
              </a:rPr>
              <a:t>  || </a:t>
            </a:r>
          </a:p>
          <a:p>
            <a:pPr algn="just">
              <a:lnSpc>
                <a:spcPct val="90000"/>
              </a:lnSpc>
              <a:buFontTx/>
              <a:buNone/>
            </a:pPr>
            <a:r>
              <a:rPr lang="en-US" dirty="0">
                <a:cs typeface="Times New Roman" pitchFamily="18" charset="0"/>
              </a:rPr>
              <a:t>	</a:t>
            </a:r>
            <a:r>
              <a:rPr lang="en-US" dirty="0" smtClean="0">
                <a:cs typeface="Times New Roman" pitchFamily="18" charset="0"/>
              </a:rPr>
              <a:t>			add  E</a:t>
            </a:r>
            <a:r>
              <a:rPr lang="en-US" baseline="-25000" dirty="0" smtClean="0">
                <a:cs typeface="Times New Roman" pitchFamily="18" charset="0"/>
              </a:rPr>
              <a:t>1</a:t>
            </a:r>
            <a:r>
              <a:rPr lang="en-US" dirty="0" smtClean="0">
                <a:cs typeface="Times New Roman" pitchFamily="18" charset="0"/>
              </a:rPr>
              <a:t>.loc,T.loc,E.loc</a:t>
            </a:r>
          </a:p>
          <a:p>
            <a:pPr algn="just">
              <a:lnSpc>
                <a:spcPct val="90000"/>
              </a:lnSpc>
              <a:buFontTx/>
              <a:buNone/>
            </a:pPr>
            <a:r>
              <a:rPr lang="en-US" dirty="0" smtClean="0">
                <a:cs typeface="Times New Roman" pitchFamily="18" charset="0"/>
              </a:rPr>
              <a:t>E → T		</a:t>
            </a:r>
            <a:r>
              <a:rPr lang="en-US" dirty="0" err="1" smtClean="0">
                <a:cs typeface="Times New Roman" pitchFamily="18" charset="0"/>
              </a:rPr>
              <a:t>E.loc</a:t>
            </a:r>
            <a:r>
              <a:rPr lang="en-US" dirty="0" smtClean="0">
                <a:cs typeface="Times New Roman" pitchFamily="18" charset="0"/>
              </a:rPr>
              <a:t> = </a:t>
            </a:r>
            <a:r>
              <a:rPr lang="en-US" dirty="0" err="1" smtClean="0">
                <a:cs typeface="Times New Roman" pitchFamily="18" charset="0"/>
              </a:rPr>
              <a:t>T.loc</a:t>
            </a:r>
            <a:r>
              <a:rPr lang="en-US" dirty="0" smtClean="0">
                <a:cs typeface="Times New Roman" pitchFamily="18" charset="0"/>
              </a:rPr>
              <a:t>,  </a:t>
            </a:r>
            <a:r>
              <a:rPr lang="en-US" dirty="0" err="1" smtClean="0">
                <a:cs typeface="Times New Roman" pitchFamily="18" charset="0"/>
              </a:rPr>
              <a:t>E.code</a:t>
            </a:r>
            <a:r>
              <a:rPr lang="en-US" dirty="0" smtClean="0">
                <a:cs typeface="Times New Roman" pitchFamily="18" charset="0"/>
              </a:rPr>
              <a:t>=</a:t>
            </a:r>
            <a:r>
              <a:rPr lang="en-US" dirty="0" err="1" smtClean="0">
                <a:cs typeface="Times New Roman" pitchFamily="18" charset="0"/>
              </a:rPr>
              <a:t>T.code</a:t>
            </a:r>
            <a:endParaRPr lang="en-US" dirty="0" smtClean="0">
              <a:cs typeface="Times New Roman" pitchFamily="18" charset="0"/>
            </a:endParaRPr>
          </a:p>
          <a:p>
            <a:pPr algn="just">
              <a:lnSpc>
                <a:spcPct val="90000"/>
              </a:lnSpc>
              <a:buFontTx/>
              <a:buNone/>
            </a:pPr>
            <a:r>
              <a:rPr lang="en-US" dirty="0" smtClean="0">
                <a:cs typeface="Times New Roman" pitchFamily="18" charset="0"/>
              </a:rPr>
              <a:t>T → T</a:t>
            </a:r>
            <a:r>
              <a:rPr lang="en-US" baseline="-25000" dirty="0" smtClean="0">
                <a:cs typeface="Times New Roman" pitchFamily="18" charset="0"/>
              </a:rPr>
              <a:t>1</a:t>
            </a:r>
            <a:r>
              <a:rPr lang="en-US" dirty="0" smtClean="0">
                <a:cs typeface="Times New Roman" pitchFamily="18" charset="0"/>
              </a:rPr>
              <a:t> * F	</a:t>
            </a:r>
            <a:r>
              <a:rPr lang="en-US" dirty="0" err="1" smtClean="0">
                <a:cs typeface="Times New Roman" pitchFamily="18" charset="0"/>
              </a:rPr>
              <a:t>T.loc</a:t>
            </a:r>
            <a:r>
              <a:rPr lang="en-US" dirty="0" smtClean="0">
                <a:cs typeface="Times New Roman" pitchFamily="18" charset="0"/>
              </a:rPr>
              <a:t>=</a:t>
            </a:r>
            <a:r>
              <a:rPr lang="en-US" dirty="0" err="1" smtClean="0">
                <a:cs typeface="Times New Roman" pitchFamily="18" charset="0"/>
              </a:rPr>
              <a:t>newtemp</a:t>
            </a:r>
            <a:r>
              <a:rPr lang="en-US" dirty="0" smtClean="0">
                <a:cs typeface="Times New Roman" pitchFamily="18" charset="0"/>
              </a:rPr>
              <a:t>(),  </a:t>
            </a:r>
            <a:r>
              <a:rPr lang="en-US" dirty="0" err="1" smtClean="0">
                <a:cs typeface="Times New Roman" pitchFamily="18" charset="0"/>
              </a:rPr>
              <a:t>T.code</a:t>
            </a:r>
            <a:r>
              <a:rPr lang="en-US" dirty="0" smtClean="0">
                <a:cs typeface="Times New Roman" pitchFamily="18" charset="0"/>
              </a:rPr>
              <a:t> = T</a:t>
            </a:r>
            <a:r>
              <a:rPr lang="en-US" baseline="-25000" dirty="0" smtClean="0">
                <a:cs typeface="Times New Roman" pitchFamily="18" charset="0"/>
              </a:rPr>
              <a:t>1</a:t>
            </a:r>
            <a:r>
              <a:rPr lang="en-US" dirty="0" smtClean="0">
                <a:cs typeface="Times New Roman" pitchFamily="18" charset="0"/>
              </a:rPr>
              <a:t>.code || </a:t>
            </a:r>
            <a:r>
              <a:rPr lang="en-US" dirty="0" err="1" smtClean="0">
                <a:cs typeface="Times New Roman" pitchFamily="18" charset="0"/>
              </a:rPr>
              <a:t>F.code</a:t>
            </a:r>
            <a:r>
              <a:rPr lang="en-US" dirty="0" smtClean="0">
                <a:cs typeface="Times New Roman" pitchFamily="18" charset="0"/>
              </a:rPr>
              <a:t>  || </a:t>
            </a:r>
            <a:r>
              <a:rPr lang="en-US" dirty="0" err="1" smtClean="0">
                <a:cs typeface="Times New Roman" pitchFamily="18" charset="0"/>
              </a:rPr>
              <a:t>mult</a:t>
            </a:r>
            <a:r>
              <a:rPr lang="en-US" dirty="0" smtClean="0">
                <a:cs typeface="Times New Roman" pitchFamily="18" charset="0"/>
              </a:rPr>
              <a:t> 			T</a:t>
            </a:r>
            <a:r>
              <a:rPr lang="en-US" baseline="-25000" dirty="0" smtClean="0">
                <a:cs typeface="Times New Roman" pitchFamily="18" charset="0"/>
              </a:rPr>
              <a:t>1</a:t>
            </a:r>
            <a:r>
              <a:rPr lang="en-US" dirty="0" smtClean="0">
                <a:cs typeface="Times New Roman" pitchFamily="18" charset="0"/>
              </a:rPr>
              <a:t>.loc,F.loc,T.loc</a:t>
            </a:r>
          </a:p>
          <a:p>
            <a:pPr algn="just">
              <a:lnSpc>
                <a:spcPct val="90000"/>
              </a:lnSpc>
              <a:buFontTx/>
              <a:buNone/>
            </a:pPr>
            <a:r>
              <a:rPr lang="en-US" dirty="0" smtClean="0">
                <a:cs typeface="Times New Roman" pitchFamily="18" charset="0"/>
              </a:rPr>
              <a:t>T → F		</a:t>
            </a:r>
            <a:r>
              <a:rPr lang="en-US" dirty="0" err="1" smtClean="0">
                <a:cs typeface="Times New Roman" pitchFamily="18" charset="0"/>
              </a:rPr>
              <a:t>T.loc</a:t>
            </a:r>
            <a:r>
              <a:rPr lang="en-US" dirty="0" smtClean="0">
                <a:cs typeface="Times New Roman" pitchFamily="18" charset="0"/>
              </a:rPr>
              <a:t> = </a:t>
            </a:r>
            <a:r>
              <a:rPr lang="en-US" dirty="0" err="1" smtClean="0">
                <a:cs typeface="Times New Roman" pitchFamily="18" charset="0"/>
              </a:rPr>
              <a:t>F.loc</a:t>
            </a:r>
            <a:r>
              <a:rPr lang="en-US" dirty="0" smtClean="0">
                <a:cs typeface="Times New Roman" pitchFamily="18" charset="0"/>
              </a:rPr>
              <a:t>,  </a:t>
            </a:r>
            <a:r>
              <a:rPr lang="en-US" dirty="0" err="1" smtClean="0">
                <a:cs typeface="Times New Roman" pitchFamily="18" charset="0"/>
              </a:rPr>
              <a:t>T.code</a:t>
            </a:r>
            <a:r>
              <a:rPr lang="en-US" dirty="0" smtClean="0">
                <a:cs typeface="Times New Roman" pitchFamily="18" charset="0"/>
              </a:rPr>
              <a:t>=</a:t>
            </a:r>
            <a:r>
              <a:rPr lang="en-US" dirty="0" err="1" smtClean="0">
                <a:cs typeface="Times New Roman" pitchFamily="18" charset="0"/>
              </a:rPr>
              <a:t>F.code</a:t>
            </a:r>
            <a:endParaRPr lang="en-US" dirty="0" smtClean="0">
              <a:cs typeface="Times New Roman" pitchFamily="18" charset="0"/>
            </a:endParaRPr>
          </a:p>
          <a:p>
            <a:pPr algn="just">
              <a:lnSpc>
                <a:spcPct val="90000"/>
              </a:lnSpc>
              <a:buFontTx/>
              <a:buNone/>
            </a:pPr>
            <a:r>
              <a:rPr lang="en-US" dirty="0" smtClean="0">
                <a:cs typeface="Times New Roman" pitchFamily="18" charset="0"/>
              </a:rPr>
              <a:t>F → ( E )	</a:t>
            </a:r>
            <a:r>
              <a:rPr lang="en-US" dirty="0" err="1" smtClean="0">
                <a:cs typeface="Times New Roman" pitchFamily="18" charset="0"/>
              </a:rPr>
              <a:t>F.loc</a:t>
            </a:r>
            <a:r>
              <a:rPr lang="en-US" dirty="0" smtClean="0">
                <a:cs typeface="Times New Roman" pitchFamily="18" charset="0"/>
              </a:rPr>
              <a:t> = </a:t>
            </a:r>
            <a:r>
              <a:rPr lang="en-US" dirty="0" err="1" smtClean="0">
                <a:cs typeface="Times New Roman" pitchFamily="18" charset="0"/>
              </a:rPr>
              <a:t>E.loc</a:t>
            </a:r>
            <a:r>
              <a:rPr lang="en-US" dirty="0" smtClean="0">
                <a:cs typeface="Times New Roman" pitchFamily="18" charset="0"/>
              </a:rPr>
              <a:t>,  </a:t>
            </a:r>
            <a:r>
              <a:rPr lang="en-US" dirty="0" err="1" smtClean="0">
                <a:cs typeface="Times New Roman" pitchFamily="18" charset="0"/>
              </a:rPr>
              <a:t>F.code</a:t>
            </a:r>
            <a:r>
              <a:rPr lang="en-US" dirty="0" smtClean="0">
                <a:cs typeface="Times New Roman" pitchFamily="18" charset="0"/>
              </a:rPr>
              <a:t>=</a:t>
            </a:r>
            <a:r>
              <a:rPr lang="en-US" dirty="0" err="1" smtClean="0">
                <a:cs typeface="Times New Roman" pitchFamily="18" charset="0"/>
              </a:rPr>
              <a:t>E.code</a:t>
            </a:r>
            <a:endParaRPr lang="en-US" dirty="0" smtClean="0">
              <a:cs typeface="Times New Roman" pitchFamily="18" charset="0"/>
            </a:endParaRPr>
          </a:p>
          <a:p>
            <a:pPr algn="just">
              <a:lnSpc>
                <a:spcPct val="90000"/>
              </a:lnSpc>
              <a:buFontTx/>
              <a:buNone/>
            </a:pPr>
            <a:r>
              <a:rPr lang="en-US" dirty="0" smtClean="0">
                <a:cs typeface="Times New Roman" pitchFamily="18" charset="0"/>
              </a:rPr>
              <a:t>F → </a:t>
            </a:r>
            <a:r>
              <a:rPr lang="en-US" b="1" dirty="0" smtClean="0">
                <a:cs typeface="Times New Roman" pitchFamily="18" charset="0"/>
              </a:rPr>
              <a:t>id</a:t>
            </a:r>
            <a:r>
              <a:rPr lang="en-US" dirty="0" smtClean="0">
                <a:cs typeface="Times New Roman" pitchFamily="18" charset="0"/>
              </a:rPr>
              <a:t>		</a:t>
            </a:r>
            <a:r>
              <a:rPr lang="en-US" dirty="0" err="1" smtClean="0">
                <a:cs typeface="Times New Roman" pitchFamily="18" charset="0"/>
              </a:rPr>
              <a:t>F.loc</a:t>
            </a:r>
            <a:r>
              <a:rPr lang="en-US" dirty="0" smtClean="0">
                <a:cs typeface="Times New Roman" pitchFamily="18" charset="0"/>
              </a:rPr>
              <a:t> = </a:t>
            </a:r>
            <a:r>
              <a:rPr lang="en-US" b="1" dirty="0" smtClean="0">
                <a:cs typeface="Times New Roman" pitchFamily="18" charset="0"/>
              </a:rPr>
              <a:t>id</a:t>
            </a:r>
            <a:r>
              <a:rPr lang="en-US" dirty="0" smtClean="0">
                <a:cs typeface="Times New Roman" pitchFamily="18" charset="0"/>
              </a:rPr>
              <a:t>.name,  </a:t>
            </a:r>
            <a:r>
              <a:rPr lang="en-US" dirty="0" err="1" smtClean="0">
                <a:cs typeface="Times New Roman" pitchFamily="18" charset="0"/>
              </a:rPr>
              <a:t>F.code</a:t>
            </a:r>
            <a:r>
              <a:rPr lang="en-US" dirty="0" smtClean="0">
                <a:cs typeface="Times New Roman" pitchFamily="18" charset="0"/>
              </a:rPr>
              <a:t>=“”</a:t>
            </a:r>
          </a:p>
          <a:p>
            <a:pPr algn="just">
              <a:lnSpc>
                <a:spcPct val="90000"/>
              </a:lnSpc>
              <a:buFontTx/>
              <a:buNone/>
            </a:pPr>
            <a:endParaRPr lang="en-US" dirty="0" smtClean="0">
              <a:cs typeface="Times New Roman" pitchFamily="18" charset="0"/>
            </a:endParaRPr>
          </a:p>
          <a:p>
            <a:pPr algn="just">
              <a:lnSpc>
                <a:spcPct val="90000"/>
              </a:lnSpc>
            </a:pPr>
            <a:r>
              <a:rPr lang="en-US" dirty="0" smtClean="0">
                <a:cs typeface="Times New Roman" pitchFamily="18" charset="0"/>
              </a:rPr>
              <a:t>Symbols E, T, and F are associated with synthesized attributes  </a:t>
            </a:r>
            <a:r>
              <a:rPr lang="en-US" i="1" dirty="0" err="1" smtClean="0">
                <a:cs typeface="Times New Roman" pitchFamily="18" charset="0"/>
              </a:rPr>
              <a:t>loc</a:t>
            </a:r>
            <a:r>
              <a:rPr lang="en-US" i="1" dirty="0" smtClean="0">
                <a:cs typeface="Times New Roman" pitchFamily="18" charset="0"/>
              </a:rPr>
              <a:t> </a:t>
            </a:r>
            <a:r>
              <a:rPr lang="en-US" dirty="0" smtClean="0">
                <a:cs typeface="Times New Roman" pitchFamily="18" charset="0"/>
              </a:rPr>
              <a:t>and</a:t>
            </a:r>
            <a:r>
              <a:rPr lang="en-US" i="1" dirty="0" smtClean="0">
                <a:cs typeface="Times New Roman" pitchFamily="18" charset="0"/>
              </a:rPr>
              <a:t> code</a:t>
            </a:r>
            <a:r>
              <a:rPr lang="en-US" dirty="0" smtClean="0">
                <a:cs typeface="Times New Roman" pitchFamily="18" charset="0"/>
              </a:rPr>
              <a:t>.</a:t>
            </a:r>
          </a:p>
          <a:p>
            <a:pPr algn="just">
              <a:lnSpc>
                <a:spcPct val="90000"/>
              </a:lnSpc>
            </a:pPr>
            <a:r>
              <a:rPr lang="en-US" dirty="0" smtClean="0">
                <a:cs typeface="Times New Roman" pitchFamily="18" charset="0"/>
              </a:rPr>
              <a:t>The token </a:t>
            </a:r>
            <a:r>
              <a:rPr lang="en-US" b="1" dirty="0" smtClean="0">
                <a:cs typeface="Times New Roman" pitchFamily="18" charset="0"/>
              </a:rPr>
              <a:t>id</a:t>
            </a:r>
            <a:r>
              <a:rPr lang="en-US" dirty="0" smtClean="0">
                <a:cs typeface="Times New Roman" pitchFamily="18" charset="0"/>
              </a:rPr>
              <a:t> has a synthesized attribute </a:t>
            </a:r>
            <a:r>
              <a:rPr lang="en-US" i="1" dirty="0" smtClean="0">
                <a:cs typeface="Times New Roman" pitchFamily="18" charset="0"/>
              </a:rPr>
              <a:t>name</a:t>
            </a:r>
            <a:r>
              <a:rPr lang="en-US" dirty="0" smtClean="0">
                <a:cs typeface="Times New Roman" pitchFamily="18" charset="0"/>
              </a:rPr>
              <a:t> (it is assumed that it is evaluated by the lexical analyzer).</a:t>
            </a:r>
          </a:p>
          <a:p>
            <a:pPr algn="just">
              <a:lnSpc>
                <a:spcPct val="90000"/>
              </a:lnSpc>
            </a:pPr>
            <a:r>
              <a:rPr lang="en-US" dirty="0" smtClean="0">
                <a:cs typeface="Times New Roman" pitchFamily="18" charset="0"/>
              </a:rPr>
              <a:t>It is assumed that  ||  is the string concatenation operator.</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5365" name="Slide Number Placeholder 5"/>
          <p:cNvSpPr>
            <a:spLocks noGrp="1"/>
          </p:cNvSpPr>
          <p:nvPr>
            <p:ph type="sldNum" sz="quarter" idx="12"/>
          </p:nvPr>
        </p:nvSpPr>
        <p:spPr>
          <a:noFill/>
        </p:spPr>
        <p:txBody>
          <a:bodyPr/>
          <a:lstStyle/>
          <a:p>
            <a:fld id="{EAF13D87-36BD-400A-AD97-20E9D031849A}"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1143000" y="1600200"/>
            <a:ext cx="7696200" cy="4953000"/>
          </a:xfrm>
        </p:spPr>
        <p:txBody>
          <a:bodyPr>
            <a:normAutofit/>
          </a:bodyPr>
          <a:lstStyle/>
          <a:p>
            <a:pPr>
              <a:lnSpc>
                <a:spcPct val="90000"/>
              </a:lnSpc>
              <a:buFontTx/>
              <a:buNone/>
            </a:pPr>
            <a:r>
              <a:rPr lang="en-US" sz="2200" b="1" dirty="0" smtClean="0"/>
              <a:t>	</a:t>
            </a:r>
            <a:r>
              <a:rPr lang="en-US" sz="2200" b="1" u="sng" dirty="0" smtClean="0"/>
              <a:t>Production</a:t>
            </a:r>
            <a:r>
              <a:rPr lang="en-US" sz="2200" dirty="0" smtClean="0"/>
              <a:t> 	</a:t>
            </a:r>
            <a:r>
              <a:rPr lang="en-US" sz="2200" b="1" u="sng" dirty="0" smtClean="0"/>
              <a:t>Semantic Rules</a:t>
            </a:r>
          </a:p>
          <a:p>
            <a:pPr>
              <a:lnSpc>
                <a:spcPct val="90000"/>
              </a:lnSpc>
              <a:buFontTx/>
              <a:buNone/>
            </a:pPr>
            <a:r>
              <a:rPr lang="en-US" sz="2200" dirty="0" smtClean="0"/>
              <a:t>	D </a:t>
            </a:r>
            <a:r>
              <a:rPr lang="en-US" sz="2200" dirty="0" smtClean="0">
                <a:cs typeface="Times New Roman" pitchFamily="18" charset="0"/>
              </a:rPr>
              <a:t>→ T L		L.in = </a:t>
            </a:r>
            <a:r>
              <a:rPr lang="en-US" sz="2200" dirty="0" err="1" smtClean="0">
                <a:cs typeface="Times New Roman" pitchFamily="18" charset="0"/>
              </a:rPr>
              <a:t>T.type</a:t>
            </a:r>
            <a:endParaRPr lang="en-US" sz="2200" dirty="0" smtClean="0">
              <a:cs typeface="Times New Roman" pitchFamily="18" charset="0"/>
            </a:endParaRPr>
          </a:p>
          <a:p>
            <a:pPr>
              <a:lnSpc>
                <a:spcPct val="90000"/>
              </a:lnSpc>
              <a:buFontTx/>
              <a:buNone/>
            </a:pPr>
            <a:r>
              <a:rPr lang="en-US" sz="2200" dirty="0" smtClean="0">
                <a:cs typeface="Times New Roman" pitchFamily="18" charset="0"/>
              </a:rPr>
              <a:t>	T → </a:t>
            </a:r>
            <a:r>
              <a:rPr lang="en-US" sz="2200" b="1" dirty="0" err="1" smtClean="0">
                <a:cs typeface="Times New Roman" pitchFamily="18" charset="0"/>
              </a:rPr>
              <a:t>int</a:t>
            </a:r>
            <a:r>
              <a:rPr lang="en-US" sz="2200" dirty="0" smtClean="0">
                <a:cs typeface="Times New Roman" pitchFamily="18" charset="0"/>
              </a:rPr>
              <a:t>		</a:t>
            </a:r>
            <a:r>
              <a:rPr lang="en-US" sz="2200" dirty="0" err="1" smtClean="0">
                <a:cs typeface="Times New Roman" pitchFamily="18" charset="0"/>
              </a:rPr>
              <a:t>T.type</a:t>
            </a:r>
            <a:r>
              <a:rPr lang="en-US" sz="2200" dirty="0" smtClean="0">
                <a:cs typeface="Times New Roman" pitchFamily="18" charset="0"/>
              </a:rPr>
              <a:t> = integer</a:t>
            </a:r>
          </a:p>
          <a:p>
            <a:pPr>
              <a:lnSpc>
                <a:spcPct val="90000"/>
              </a:lnSpc>
              <a:buFontTx/>
              <a:buNone/>
            </a:pPr>
            <a:r>
              <a:rPr lang="en-US" sz="2200" dirty="0" smtClean="0">
                <a:cs typeface="Times New Roman" pitchFamily="18" charset="0"/>
              </a:rPr>
              <a:t>	T </a:t>
            </a:r>
            <a:r>
              <a:rPr lang="en-US" sz="2200" smtClean="0">
                <a:cs typeface="Times New Roman" pitchFamily="18" charset="0"/>
              </a:rPr>
              <a:t>→ real</a:t>
            </a:r>
            <a:r>
              <a:rPr lang="en-US" sz="2200" dirty="0" smtClean="0">
                <a:cs typeface="Times New Roman" pitchFamily="18" charset="0"/>
              </a:rPr>
              <a:t>		</a:t>
            </a:r>
            <a:r>
              <a:rPr lang="en-US" sz="2200" dirty="0" err="1" smtClean="0">
                <a:cs typeface="Times New Roman" pitchFamily="18" charset="0"/>
              </a:rPr>
              <a:t>T.type</a:t>
            </a:r>
            <a:r>
              <a:rPr lang="en-US" sz="2200" dirty="0" smtClean="0">
                <a:cs typeface="Times New Roman" pitchFamily="18" charset="0"/>
              </a:rPr>
              <a:t> </a:t>
            </a:r>
            <a:r>
              <a:rPr lang="en-US" sz="2200" smtClean="0">
                <a:cs typeface="Times New Roman" pitchFamily="18" charset="0"/>
              </a:rPr>
              <a:t>= real</a:t>
            </a:r>
          </a:p>
          <a:p>
            <a:pPr>
              <a:lnSpc>
                <a:spcPct val="90000"/>
              </a:lnSpc>
              <a:buFontTx/>
              <a:buNone/>
            </a:pPr>
            <a:r>
              <a:rPr lang="en-US" sz="2200" smtClean="0">
                <a:cs typeface="Times New Roman" pitchFamily="18" charset="0"/>
              </a:rPr>
              <a:t>	L → L</a:t>
            </a:r>
            <a:r>
              <a:rPr lang="en-US" sz="2200" baseline="-25000" smtClean="0">
                <a:cs typeface="Times New Roman" pitchFamily="18" charset="0"/>
              </a:rPr>
              <a:t>1</a:t>
            </a:r>
            <a:r>
              <a:rPr lang="en-US" sz="2200" smtClean="0">
                <a:cs typeface="Times New Roman" pitchFamily="18" charset="0"/>
              </a:rPr>
              <a:t> </a:t>
            </a:r>
            <a:r>
              <a:rPr lang="en-US" sz="2200" b="1" smtClean="0">
                <a:cs typeface="Times New Roman" pitchFamily="18" charset="0"/>
              </a:rPr>
              <a:t>id</a:t>
            </a:r>
            <a:r>
              <a:rPr lang="en-US" sz="2200" smtClean="0">
                <a:cs typeface="Times New Roman" pitchFamily="18" charset="0"/>
              </a:rPr>
              <a:t>		L</a:t>
            </a:r>
            <a:r>
              <a:rPr lang="en-US" sz="2200" baseline="-25000" smtClean="0">
                <a:cs typeface="Times New Roman" pitchFamily="18" charset="0"/>
              </a:rPr>
              <a:t>1</a:t>
            </a:r>
            <a:r>
              <a:rPr lang="en-US" sz="2200" smtClean="0">
                <a:cs typeface="Times New Roman" pitchFamily="18" charset="0"/>
              </a:rPr>
              <a:t>.inh = L.inh,   addtype(</a:t>
            </a:r>
            <a:r>
              <a:rPr lang="en-US" sz="2200" b="1" smtClean="0">
                <a:cs typeface="Times New Roman" pitchFamily="18" charset="0"/>
              </a:rPr>
              <a:t>id</a:t>
            </a:r>
            <a:r>
              <a:rPr lang="en-US" sz="2200" smtClean="0">
                <a:cs typeface="Times New Roman" pitchFamily="18" charset="0"/>
              </a:rPr>
              <a:t>.entry,L.inh)</a:t>
            </a:r>
          </a:p>
          <a:p>
            <a:pPr>
              <a:lnSpc>
                <a:spcPct val="90000"/>
              </a:lnSpc>
              <a:buFontTx/>
              <a:buNone/>
            </a:pPr>
            <a:r>
              <a:rPr lang="en-US" sz="2200" dirty="0" smtClean="0">
                <a:cs typeface="Times New Roman" pitchFamily="18" charset="0"/>
              </a:rPr>
              <a:t>	L → </a:t>
            </a:r>
            <a:r>
              <a:rPr lang="en-US" sz="2200" b="1" dirty="0" smtClean="0">
                <a:cs typeface="Times New Roman" pitchFamily="18" charset="0"/>
              </a:rPr>
              <a:t>id</a:t>
            </a:r>
            <a:r>
              <a:rPr lang="en-US" sz="2200" dirty="0" smtClean="0">
                <a:cs typeface="Times New Roman" pitchFamily="18" charset="0"/>
              </a:rPr>
              <a:t>	</a:t>
            </a:r>
            <a:r>
              <a:rPr lang="en-US" sz="2200" smtClean="0">
                <a:cs typeface="Times New Roman" pitchFamily="18" charset="0"/>
              </a:rPr>
              <a:t>	addtype(</a:t>
            </a:r>
            <a:r>
              <a:rPr lang="en-US" sz="2200" b="1" smtClean="0">
                <a:cs typeface="Times New Roman" pitchFamily="18" charset="0"/>
              </a:rPr>
              <a:t>id</a:t>
            </a:r>
            <a:r>
              <a:rPr lang="en-US" sz="2200" smtClean="0">
                <a:cs typeface="Times New Roman" pitchFamily="18" charset="0"/>
              </a:rPr>
              <a:t>.entry,L.inh)</a:t>
            </a:r>
            <a:endParaRPr lang="en-US" sz="2200" dirty="0" smtClean="0">
              <a:cs typeface="Times New Roman" pitchFamily="18" charset="0"/>
            </a:endParaRPr>
          </a:p>
          <a:p>
            <a:pPr>
              <a:lnSpc>
                <a:spcPct val="90000"/>
              </a:lnSpc>
              <a:buFontTx/>
              <a:buNone/>
            </a:pPr>
            <a:endParaRPr lang="en-US" sz="2200" dirty="0" smtClean="0">
              <a:cs typeface="Times New Roman" pitchFamily="18" charset="0"/>
            </a:endParaRPr>
          </a:p>
          <a:p>
            <a:pPr>
              <a:lnSpc>
                <a:spcPct val="90000"/>
              </a:lnSpc>
            </a:pPr>
            <a:r>
              <a:rPr lang="en-US" sz="2200" dirty="0" smtClean="0">
                <a:cs typeface="Times New Roman" pitchFamily="18" charset="0"/>
              </a:rPr>
              <a:t>Symbol T is associated with a synthesized attribute </a:t>
            </a:r>
            <a:r>
              <a:rPr lang="en-US" sz="2200" i="1" dirty="0" smtClean="0">
                <a:cs typeface="Times New Roman" pitchFamily="18" charset="0"/>
              </a:rPr>
              <a:t>type</a:t>
            </a:r>
            <a:r>
              <a:rPr lang="en-US" sz="2200" dirty="0" smtClean="0">
                <a:cs typeface="Times New Roman" pitchFamily="18" charset="0"/>
              </a:rPr>
              <a:t>.</a:t>
            </a:r>
          </a:p>
          <a:p>
            <a:pPr>
              <a:lnSpc>
                <a:spcPct val="90000"/>
              </a:lnSpc>
              <a:spcBef>
                <a:spcPct val="0"/>
              </a:spcBef>
            </a:pPr>
            <a:r>
              <a:rPr lang="en-US" sz="2200" dirty="0" smtClean="0">
                <a:cs typeface="Times New Roman" pitchFamily="18" charset="0"/>
              </a:rPr>
              <a:t>Symbol L is associated with an inherited attribute </a:t>
            </a:r>
            <a:r>
              <a:rPr lang="en-US" sz="2200" i="1" dirty="0" smtClean="0">
                <a:cs typeface="Times New Roman" pitchFamily="18" charset="0"/>
              </a:rPr>
              <a:t>in.</a:t>
            </a:r>
            <a:endParaRPr lang="en-US" sz="2200" dirty="0" smtClean="0">
              <a:cs typeface="Times New Roman" pitchFamily="18" charset="0"/>
            </a:endParaRPr>
          </a:p>
          <a:p>
            <a:pPr>
              <a:lnSpc>
                <a:spcPct val="90000"/>
              </a:lnSpc>
              <a:buFontTx/>
              <a:buNone/>
            </a:pPr>
            <a:endParaRPr lang="en-US" sz="2200" dirty="0" smtClean="0">
              <a:cs typeface="Times New Roman" pitchFamily="18" charset="0"/>
            </a:endParaRP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6389" name="Slide Number Placeholder 5"/>
          <p:cNvSpPr>
            <a:spLocks noGrp="1"/>
          </p:cNvSpPr>
          <p:nvPr>
            <p:ph type="sldNum" sz="quarter" idx="12"/>
          </p:nvPr>
        </p:nvSpPr>
        <p:spPr>
          <a:noFill/>
        </p:spPr>
        <p:txBody>
          <a:bodyPr/>
          <a:lstStyle/>
          <a:p>
            <a:fld id="{DB705C5B-9ED5-4B37-81BA-9F4F932EF936}" type="slidenum">
              <a:rPr lang="en-US" smtClean="0"/>
              <a:pPr/>
              <a:t>14</a:t>
            </a:fld>
            <a:endParaRPr lang="en-US" smtClean="0"/>
          </a:p>
        </p:txBody>
      </p:sp>
      <p:sp>
        <p:nvSpPr>
          <p:cNvPr id="6" name="Rectangle 2"/>
          <p:cNvSpPr txBox="1">
            <a:spLocks noChangeArrowheads="1"/>
          </p:cNvSpPr>
          <p:nvPr/>
        </p:nvSpPr>
        <p:spPr>
          <a:xfrm>
            <a:off x="2819400" y="228600"/>
            <a:ext cx="6146800" cy="6096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3000" b="1" kern="1200">
                <a:solidFill>
                  <a:srgbClr val="0079B8"/>
                </a:solidFill>
                <a:latin typeface="Open Sans"/>
                <a:ea typeface="+mj-ea"/>
                <a:cs typeface="+mj-cs"/>
              </a:defRPr>
            </a:lvl1pPr>
          </a:lstStyle>
          <a:p>
            <a:r>
              <a:rPr lang="en-US" sz="2800" dirty="0"/>
              <a:t>Syntax-Directed Definition </a:t>
            </a:r>
            <a:br>
              <a:rPr lang="en-US" sz="2800" dirty="0"/>
            </a:br>
            <a:r>
              <a:rPr lang="en-US" sz="2800" dirty="0"/>
              <a:t>– Inherited </a:t>
            </a:r>
            <a:r>
              <a:rPr lang="en-US" sz="2800" dirty="0" smtClean="0"/>
              <a:t>Attributes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124200" y="152400"/>
            <a:ext cx="5842000" cy="762000"/>
          </a:xfrm>
        </p:spPr>
        <p:txBody>
          <a:bodyPr>
            <a:normAutofit fontScale="90000"/>
          </a:bodyPr>
          <a:lstStyle/>
          <a:p>
            <a:r>
              <a:rPr lang="en-US" sz="2800" dirty="0" smtClean="0"/>
              <a:t>A Dependency Graph – </a:t>
            </a:r>
            <a:br>
              <a:rPr lang="en-US" sz="2800" dirty="0" smtClean="0"/>
            </a:br>
            <a:r>
              <a:rPr lang="en-US" sz="2800" dirty="0" smtClean="0"/>
              <a:t>Inherited Attributes</a:t>
            </a:r>
          </a:p>
        </p:txBody>
      </p:sp>
      <p:sp>
        <p:nvSpPr>
          <p:cNvPr id="19"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7427" name="Slide Number Placeholder 5"/>
          <p:cNvSpPr>
            <a:spLocks noGrp="1"/>
          </p:cNvSpPr>
          <p:nvPr>
            <p:ph type="sldNum" sz="quarter" idx="12"/>
          </p:nvPr>
        </p:nvSpPr>
        <p:spPr>
          <a:noFill/>
        </p:spPr>
        <p:txBody>
          <a:bodyPr/>
          <a:lstStyle/>
          <a:p>
            <a:fld id="{A498F0DE-C45A-40C7-AC9B-4C1C50920CF1}" type="slidenum">
              <a:rPr lang="en-US" smtClean="0"/>
              <a:pPr/>
              <a:t>15</a:t>
            </a:fld>
            <a:endParaRPr lang="en-US" smtClean="0"/>
          </a:p>
        </p:txBody>
      </p:sp>
      <p:sp>
        <p:nvSpPr>
          <p:cNvPr id="21" name="Content Placeholder 20"/>
          <p:cNvSpPr>
            <a:spLocks noGrp="1"/>
          </p:cNvSpPr>
          <p:nvPr>
            <p:ph idx="1"/>
          </p:nvPr>
        </p:nvSpPr>
        <p:spPr>
          <a:xfrm>
            <a:off x="1219200" y="1447801"/>
            <a:ext cx="6477000" cy="457200"/>
          </a:xfrm>
        </p:spPr>
        <p:txBody>
          <a:bodyPr/>
          <a:lstStyle/>
          <a:p>
            <a:pPr>
              <a:buNone/>
            </a:pPr>
            <a:r>
              <a:rPr lang="en-US" smtClean="0"/>
              <a:t>Input:  real</a:t>
            </a:r>
            <a:r>
              <a:rPr lang="en-US" smtClean="0">
                <a:latin typeface="Courier New" pitchFamily="49" charset="0"/>
              </a:rPr>
              <a:t> id1, id2, id3</a:t>
            </a:r>
            <a:r>
              <a:rPr lang="en-US" smtClean="0"/>
              <a:t> </a:t>
            </a:r>
          </a:p>
          <a:p>
            <a:pPr>
              <a:buNone/>
            </a:pPr>
            <a:endParaRPr lang="en-US"/>
          </a:p>
        </p:txBody>
      </p:sp>
      <p:grpSp>
        <p:nvGrpSpPr>
          <p:cNvPr id="117" name="Group 116"/>
          <p:cNvGrpSpPr/>
          <p:nvPr/>
        </p:nvGrpSpPr>
        <p:grpSpPr>
          <a:xfrm>
            <a:off x="1981200" y="1905000"/>
            <a:ext cx="6248400" cy="4343400"/>
            <a:chOff x="1981200" y="1905000"/>
            <a:chExt cx="6248400" cy="4343400"/>
          </a:xfrm>
        </p:grpSpPr>
        <p:sp>
          <p:nvSpPr>
            <p:cNvPr id="22" name="Oval 21"/>
            <p:cNvSpPr/>
            <p:nvPr/>
          </p:nvSpPr>
          <p:spPr>
            <a:xfrm>
              <a:off x="4114800" y="1905000"/>
              <a:ext cx="609600" cy="533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a:t>
              </a:r>
              <a:endParaRPr lang="en-US">
                <a:solidFill>
                  <a:schemeClr val="tx1"/>
                </a:solidFill>
              </a:endParaRPr>
            </a:p>
          </p:txBody>
        </p:sp>
        <p:sp>
          <p:nvSpPr>
            <p:cNvPr id="23" name="Oval 22"/>
            <p:cNvSpPr/>
            <p:nvPr/>
          </p:nvSpPr>
          <p:spPr>
            <a:xfrm>
              <a:off x="2286000" y="2667000"/>
              <a:ext cx="609600" cy="533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a:t>
              </a:r>
              <a:endParaRPr lang="en-US">
                <a:solidFill>
                  <a:schemeClr val="tx1"/>
                </a:solidFill>
              </a:endParaRPr>
            </a:p>
          </p:txBody>
        </p:sp>
        <p:sp>
          <p:nvSpPr>
            <p:cNvPr id="24" name="Oval 23"/>
            <p:cNvSpPr/>
            <p:nvPr/>
          </p:nvSpPr>
          <p:spPr>
            <a:xfrm>
              <a:off x="6477000" y="3429000"/>
              <a:ext cx="685800" cy="685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id3</a:t>
              </a:r>
              <a:endParaRPr lang="en-US">
                <a:solidFill>
                  <a:schemeClr val="tx1"/>
                </a:solidFill>
              </a:endParaRPr>
            </a:p>
          </p:txBody>
        </p:sp>
        <p:sp>
          <p:nvSpPr>
            <p:cNvPr id="25" name="Oval 24"/>
            <p:cNvSpPr/>
            <p:nvPr/>
          </p:nvSpPr>
          <p:spPr>
            <a:xfrm>
              <a:off x="5334000" y="4343400"/>
              <a:ext cx="685800" cy="685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id2</a:t>
              </a:r>
              <a:endParaRPr lang="en-US">
                <a:solidFill>
                  <a:schemeClr val="tx1"/>
                </a:solidFill>
              </a:endParaRPr>
            </a:p>
          </p:txBody>
        </p:sp>
        <p:sp>
          <p:nvSpPr>
            <p:cNvPr id="26" name="Oval 25"/>
            <p:cNvSpPr/>
            <p:nvPr/>
          </p:nvSpPr>
          <p:spPr>
            <a:xfrm>
              <a:off x="2743200" y="4495800"/>
              <a:ext cx="609600" cy="533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L</a:t>
              </a:r>
              <a:endParaRPr lang="en-US">
                <a:solidFill>
                  <a:schemeClr val="tx1"/>
                </a:solidFill>
              </a:endParaRPr>
            </a:p>
          </p:txBody>
        </p:sp>
        <p:sp>
          <p:nvSpPr>
            <p:cNvPr id="27" name="Oval 26"/>
            <p:cNvSpPr/>
            <p:nvPr/>
          </p:nvSpPr>
          <p:spPr>
            <a:xfrm>
              <a:off x="5181600" y="2667000"/>
              <a:ext cx="609600" cy="533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L</a:t>
              </a:r>
              <a:endParaRPr lang="en-US">
                <a:solidFill>
                  <a:schemeClr val="tx1"/>
                </a:solidFill>
              </a:endParaRPr>
            </a:p>
          </p:txBody>
        </p:sp>
        <p:sp>
          <p:nvSpPr>
            <p:cNvPr id="28" name="Oval 27"/>
            <p:cNvSpPr/>
            <p:nvPr/>
          </p:nvSpPr>
          <p:spPr>
            <a:xfrm>
              <a:off x="4038600" y="3505200"/>
              <a:ext cx="609600" cy="533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L</a:t>
              </a:r>
              <a:endParaRPr lang="en-US">
                <a:solidFill>
                  <a:schemeClr val="tx1"/>
                </a:solidFill>
              </a:endParaRPr>
            </a:p>
          </p:txBody>
        </p:sp>
        <p:sp>
          <p:nvSpPr>
            <p:cNvPr id="29" name="Oval 28"/>
            <p:cNvSpPr/>
            <p:nvPr/>
          </p:nvSpPr>
          <p:spPr>
            <a:xfrm>
              <a:off x="2667000" y="5638800"/>
              <a:ext cx="685800" cy="6096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id1</a:t>
              </a:r>
              <a:endParaRPr lang="en-US">
                <a:solidFill>
                  <a:schemeClr val="tx1"/>
                </a:solidFill>
              </a:endParaRPr>
            </a:p>
          </p:txBody>
        </p:sp>
        <p:sp>
          <p:nvSpPr>
            <p:cNvPr id="30" name="Rectangle 29"/>
            <p:cNvSpPr/>
            <p:nvPr/>
          </p:nvSpPr>
          <p:spPr>
            <a:xfrm>
              <a:off x="3429000" y="5715000"/>
              <a:ext cx="1219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  Entry</a:t>
              </a:r>
              <a:endParaRPr lang="en-US">
                <a:solidFill>
                  <a:schemeClr val="tx1"/>
                </a:solidFill>
              </a:endParaRPr>
            </a:p>
          </p:txBody>
        </p:sp>
        <p:sp>
          <p:nvSpPr>
            <p:cNvPr id="31" name="Rectangle 30"/>
            <p:cNvSpPr/>
            <p:nvPr/>
          </p:nvSpPr>
          <p:spPr>
            <a:xfrm>
              <a:off x="7010400" y="3581400"/>
              <a:ext cx="1219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3  Entry</a:t>
              </a:r>
              <a:endParaRPr lang="en-US">
                <a:solidFill>
                  <a:schemeClr val="tx1"/>
                </a:solidFill>
              </a:endParaRPr>
            </a:p>
          </p:txBody>
        </p:sp>
        <p:sp>
          <p:nvSpPr>
            <p:cNvPr id="32" name="Rectangle 31"/>
            <p:cNvSpPr/>
            <p:nvPr/>
          </p:nvSpPr>
          <p:spPr>
            <a:xfrm>
              <a:off x="5867400" y="4495800"/>
              <a:ext cx="1219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2 Entry</a:t>
              </a:r>
              <a:endParaRPr lang="en-US">
                <a:solidFill>
                  <a:schemeClr val="tx1"/>
                </a:solidFill>
              </a:endParaRPr>
            </a:p>
          </p:txBody>
        </p:sp>
        <p:cxnSp>
          <p:nvCxnSpPr>
            <p:cNvPr id="34" name="Straight Connector 33"/>
            <p:cNvCxnSpPr>
              <a:stCxn id="23" idx="7"/>
              <a:endCxn id="22" idx="3"/>
            </p:cNvCxnSpPr>
            <p:nvPr/>
          </p:nvCxnSpPr>
          <p:spPr>
            <a:xfrm rot="5400000" flipH="1" flipV="1">
              <a:off x="3312785" y="1853826"/>
              <a:ext cx="384830" cy="1397748"/>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7" idx="0"/>
              <a:endCxn id="22" idx="5"/>
            </p:cNvCxnSpPr>
            <p:nvPr/>
          </p:nvCxnSpPr>
          <p:spPr>
            <a:xfrm rot="16200000" flipV="1">
              <a:off x="4907406" y="2088006"/>
              <a:ext cx="306715" cy="851274"/>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7"/>
              <a:endCxn id="27" idx="3"/>
            </p:cNvCxnSpPr>
            <p:nvPr/>
          </p:nvCxnSpPr>
          <p:spPr>
            <a:xfrm rot="5400000" flipH="1" flipV="1">
              <a:off x="4684385" y="2996826"/>
              <a:ext cx="461030" cy="711948"/>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6" idx="7"/>
              <a:endCxn id="28" idx="3"/>
            </p:cNvCxnSpPr>
            <p:nvPr/>
          </p:nvCxnSpPr>
          <p:spPr>
            <a:xfrm rot="5400000" flipH="1" flipV="1">
              <a:off x="3388985" y="3835026"/>
              <a:ext cx="613430" cy="864348"/>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6" idx="4"/>
              <a:endCxn id="29" idx="0"/>
            </p:cNvCxnSpPr>
            <p:nvPr/>
          </p:nvCxnSpPr>
          <p:spPr>
            <a:xfrm rot="5400000">
              <a:off x="2724150" y="5314950"/>
              <a:ext cx="609600" cy="38100"/>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27" idx="5"/>
            </p:cNvCxnSpPr>
            <p:nvPr/>
          </p:nvCxnSpPr>
          <p:spPr>
            <a:xfrm rot="10800000">
              <a:off x="5701926" y="3122286"/>
              <a:ext cx="775074" cy="382915"/>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8" idx="5"/>
              <a:endCxn id="25" idx="1"/>
            </p:cNvCxnSpPr>
            <p:nvPr/>
          </p:nvCxnSpPr>
          <p:spPr>
            <a:xfrm rot="16200000" flipH="1">
              <a:off x="4755005" y="3764405"/>
              <a:ext cx="483348" cy="875507"/>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429000" y="4572000"/>
              <a:ext cx="1219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  Entry</a:t>
              </a:r>
              <a:endParaRPr lang="en-US">
                <a:solidFill>
                  <a:schemeClr val="tx1"/>
                </a:solidFill>
              </a:endParaRPr>
            </a:p>
          </p:txBody>
        </p:sp>
        <p:sp>
          <p:nvSpPr>
            <p:cNvPr id="55" name="Rectangle 54"/>
            <p:cNvSpPr/>
            <p:nvPr/>
          </p:nvSpPr>
          <p:spPr>
            <a:xfrm>
              <a:off x="4572000" y="3505200"/>
              <a:ext cx="1219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8  Entry</a:t>
              </a:r>
              <a:endParaRPr lang="en-US">
                <a:solidFill>
                  <a:schemeClr val="tx1"/>
                </a:solidFill>
              </a:endParaRPr>
            </a:p>
          </p:txBody>
        </p:sp>
        <p:sp>
          <p:nvSpPr>
            <p:cNvPr id="56" name="Rectangle 55"/>
            <p:cNvSpPr/>
            <p:nvPr/>
          </p:nvSpPr>
          <p:spPr>
            <a:xfrm>
              <a:off x="5562600" y="2667000"/>
              <a:ext cx="1219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6  Entry</a:t>
              </a:r>
              <a:endParaRPr lang="en-US">
                <a:solidFill>
                  <a:schemeClr val="tx1"/>
                </a:solidFill>
              </a:endParaRPr>
            </a:p>
          </p:txBody>
        </p:sp>
        <p:sp>
          <p:nvSpPr>
            <p:cNvPr id="57" name="Rectangle 56"/>
            <p:cNvSpPr/>
            <p:nvPr/>
          </p:nvSpPr>
          <p:spPr>
            <a:xfrm>
              <a:off x="2667000" y="2743200"/>
              <a:ext cx="1219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4  Type</a:t>
              </a:r>
              <a:endParaRPr lang="en-US">
                <a:solidFill>
                  <a:schemeClr val="tx1"/>
                </a:solidFill>
              </a:endParaRPr>
            </a:p>
          </p:txBody>
        </p:sp>
        <p:sp>
          <p:nvSpPr>
            <p:cNvPr id="58" name="Rectangle 57"/>
            <p:cNvSpPr/>
            <p:nvPr/>
          </p:nvSpPr>
          <p:spPr>
            <a:xfrm>
              <a:off x="4343400" y="2743200"/>
              <a:ext cx="1219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inh   5</a:t>
              </a:r>
              <a:endParaRPr lang="en-US">
                <a:solidFill>
                  <a:schemeClr val="tx1"/>
                </a:solidFill>
              </a:endParaRPr>
            </a:p>
          </p:txBody>
        </p:sp>
        <p:sp>
          <p:nvSpPr>
            <p:cNvPr id="59" name="Rectangle 58"/>
            <p:cNvSpPr/>
            <p:nvPr/>
          </p:nvSpPr>
          <p:spPr>
            <a:xfrm>
              <a:off x="3200400" y="3581400"/>
              <a:ext cx="1219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inh   7</a:t>
              </a:r>
              <a:endParaRPr lang="en-US">
                <a:solidFill>
                  <a:schemeClr val="tx1"/>
                </a:solidFill>
              </a:endParaRPr>
            </a:p>
          </p:txBody>
        </p:sp>
        <p:sp>
          <p:nvSpPr>
            <p:cNvPr id="60" name="Rectangle 59"/>
            <p:cNvSpPr/>
            <p:nvPr/>
          </p:nvSpPr>
          <p:spPr>
            <a:xfrm>
              <a:off x="1981200" y="4572000"/>
              <a:ext cx="1219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inh   9</a:t>
              </a:r>
              <a:endParaRPr lang="en-US">
                <a:solidFill>
                  <a:schemeClr val="tx1"/>
                </a:solidFill>
              </a:endParaRPr>
            </a:p>
          </p:txBody>
        </p:sp>
        <p:sp>
          <p:nvSpPr>
            <p:cNvPr id="61" name="Rectangle 60"/>
            <p:cNvSpPr/>
            <p:nvPr/>
          </p:nvSpPr>
          <p:spPr>
            <a:xfrm>
              <a:off x="1981200" y="3505200"/>
              <a:ext cx="1219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real</a:t>
              </a:r>
              <a:endParaRPr lang="en-US">
                <a:solidFill>
                  <a:schemeClr val="tx1"/>
                </a:solidFill>
              </a:endParaRPr>
            </a:p>
          </p:txBody>
        </p:sp>
        <p:cxnSp>
          <p:nvCxnSpPr>
            <p:cNvPr id="62" name="Straight Connector 61"/>
            <p:cNvCxnSpPr>
              <a:stCxn id="23" idx="4"/>
              <a:endCxn id="61" idx="0"/>
            </p:cNvCxnSpPr>
            <p:nvPr/>
          </p:nvCxnSpPr>
          <p:spPr>
            <a:xfrm rot="5400000">
              <a:off x="2438400" y="3352800"/>
              <a:ext cx="304800" cy="1588"/>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7" idx="0"/>
              <a:endCxn id="58" idx="0"/>
            </p:cNvCxnSpPr>
            <p:nvPr/>
          </p:nvCxnSpPr>
          <p:spPr>
            <a:xfrm rot="5400000" flipH="1" flipV="1">
              <a:off x="4114800" y="1905000"/>
              <a:ext cx="1588" cy="1676400"/>
            </a:xfrm>
            <a:prstGeom prst="curvedConnector3">
              <a:avLst>
                <a:gd name="adj1" fmla="val 14395466"/>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1" idx="0"/>
            </p:cNvCxnSpPr>
            <p:nvPr/>
          </p:nvCxnSpPr>
          <p:spPr>
            <a:xfrm rot="16200000" flipV="1">
              <a:off x="6858000" y="2819400"/>
              <a:ext cx="533400" cy="99060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2" idx="0"/>
            </p:cNvCxnSpPr>
            <p:nvPr/>
          </p:nvCxnSpPr>
          <p:spPr>
            <a:xfrm rot="16200000" flipV="1">
              <a:off x="5753100" y="3771900"/>
              <a:ext cx="533400" cy="91440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flipV="1">
              <a:off x="3847306" y="5372100"/>
              <a:ext cx="685800" cy="1588"/>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59" idx="0"/>
            </p:cNvCxnSpPr>
            <p:nvPr/>
          </p:nvCxnSpPr>
          <p:spPr>
            <a:xfrm rot="10800000" flipV="1">
              <a:off x="3810000" y="3048000"/>
              <a:ext cx="838200" cy="53340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60" idx="0"/>
            </p:cNvCxnSpPr>
            <p:nvPr/>
          </p:nvCxnSpPr>
          <p:spPr>
            <a:xfrm rot="10800000" flipV="1">
              <a:off x="2590800" y="3962400"/>
              <a:ext cx="914400" cy="60960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0" idx="2"/>
              <a:endCxn id="54" idx="2"/>
            </p:cNvCxnSpPr>
            <p:nvPr/>
          </p:nvCxnSpPr>
          <p:spPr>
            <a:xfrm rot="16200000" flipH="1">
              <a:off x="3276600" y="4267200"/>
              <a:ext cx="76200" cy="1447800"/>
            </a:xfrm>
            <a:prstGeom prst="curvedConnector3">
              <a:avLst>
                <a:gd name="adj1" fmla="val 400000"/>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84"/>
            <p:cNvCxnSpPr>
              <a:stCxn id="59" idx="2"/>
              <a:endCxn id="55" idx="2"/>
            </p:cNvCxnSpPr>
            <p:nvPr/>
          </p:nvCxnSpPr>
          <p:spPr>
            <a:xfrm rot="16200000" flipH="1">
              <a:off x="4457700" y="3314700"/>
              <a:ext cx="76200" cy="1371600"/>
            </a:xfrm>
            <a:prstGeom prst="curvedConnector3">
              <a:avLst>
                <a:gd name="adj1" fmla="val 400000"/>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84"/>
            <p:cNvCxnSpPr>
              <a:stCxn id="58" idx="2"/>
              <a:endCxn id="56" idx="2"/>
            </p:cNvCxnSpPr>
            <p:nvPr/>
          </p:nvCxnSpPr>
          <p:spPr>
            <a:xfrm rot="16200000" flipH="1">
              <a:off x="5524500" y="2552700"/>
              <a:ext cx="76200" cy="1219200"/>
            </a:xfrm>
            <a:prstGeom prst="curvedConnector3">
              <a:avLst>
                <a:gd name="adj1" fmla="val 400000"/>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95600" y="228600"/>
            <a:ext cx="6019800" cy="609600"/>
          </a:xfrm>
        </p:spPr>
        <p:txBody>
          <a:bodyPr/>
          <a:lstStyle/>
          <a:p>
            <a:r>
              <a:rPr lang="en-US" dirty="0" smtClean="0"/>
              <a:t>S-Attributed Definitions</a:t>
            </a:r>
          </a:p>
        </p:txBody>
      </p:sp>
      <p:sp>
        <p:nvSpPr>
          <p:cNvPr id="18435" name="Rectangle 3"/>
          <p:cNvSpPr>
            <a:spLocks noGrp="1" noChangeArrowheads="1"/>
          </p:cNvSpPr>
          <p:nvPr>
            <p:ph type="body" idx="1"/>
          </p:nvPr>
        </p:nvSpPr>
        <p:spPr>
          <a:xfrm>
            <a:off x="1066800" y="1600200"/>
            <a:ext cx="7924800" cy="4953000"/>
          </a:xfrm>
        </p:spPr>
        <p:txBody>
          <a:bodyPr>
            <a:normAutofit/>
          </a:bodyPr>
          <a:lstStyle/>
          <a:p>
            <a:pPr algn="just">
              <a:lnSpc>
                <a:spcPct val="90000"/>
              </a:lnSpc>
            </a:pPr>
            <a:r>
              <a:rPr lang="en-US" sz="1800" dirty="0" smtClean="0"/>
              <a:t>Syntax-directed definitions are used to specify syntax-directed translations.</a:t>
            </a:r>
          </a:p>
          <a:p>
            <a:pPr algn="just">
              <a:lnSpc>
                <a:spcPct val="90000"/>
              </a:lnSpc>
            </a:pPr>
            <a:r>
              <a:rPr lang="en-US" sz="1800" dirty="0" smtClean="0"/>
              <a:t>To create a translator for an arbitrary syntax-directed definition can be difficult. </a:t>
            </a:r>
          </a:p>
          <a:p>
            <a:pPr algn="just">
              <a:lnSpc>
                <a:spcPct val="90000"/>
              </a:lnSpc>
            </a:pPr>
            <a:r>
              <a:rPr lang="en-US" sz="1800" dirty="0" smtClean="0"/>
              <a:t>We would like to evaluate the semantic rules during parsing (i.e. in a single pass, we will parse and we will also evaluate semantic rules during the parsing).</a:t>
            </a:r>
          </a:p>
          <a:p>
            <a:pPr algn="just">
              <a:lnSpc>
                <a:spcPct val="90000"/>
              </a:lnSpc>
            </a:pPr>
            <a:r>
              <a:rPr lang="en-US" sz="1800" dirty="0" smtClean="0"/>
              <a:t>We will look at two sub-classes of the syntax-directed definitions:</a:t>
            </a:r>
          </a:p>
          <a:p>
            <a:pPr lvl="1" algn="just">
              <a:lnSpc>
                <a:spcPct val="90000"/>
              </a:lnSpc>
            </a:pPr>
            <a:r>
              <a:rPr lang="en-US" sz="1800" b="1" dirty="0" smtClean="0"/>
              <a:t>S-Attributed Definitions</a:t>
            </a:r>
            <a:r>
              <a:rPr lang="en-US" sz="1800" dirty="0" smtClean="0"/>
              <a:t>: only synthesized attributes used in the syntax-directed definitions.</a:t>
            </a:r>
          </a:p>
          <a:p>
            <a:pPr lvl="1" algn="just">
              <a:lnSpc>
                <a:spcPct val="90000"/>
              </a:lnSpc>
            </a:pPr>
            <a:r>
              <a:rPr lang="en-US" sz="1800" b="1" dirty="0" smtClean="0"/>
              <a:t>L-Attributed Definitions</a:t>
            </a:r>
            <a:r>
              <a:rPr lang="en-US" sz="1800" dirty="0" smtClean="0"/>
              <a:t>: in addition to synthesized attributes, we may also use inherited attributes in a restricted fashion.</a:t>
            </a:r>
          </a:p>
          <a:p>
            <a:pPr algn="just">
              <a:lnSpc>
                <a:spcPct val="90000"/>
              </a:lnSpc>
            </a:pPr>
            <a:r>
              <a:rPr lang="en-US" sz="1800" dirty="0" smtClean="0"/>
              <a:t>To implement S-Attributed Definitions and L-Attributed Definitions are easy (we can evaluate semantic rules in a single pass during the parsing). </a:t>
            </a:r>
          </a:p>
          <a:p>
            <a:pPr algn="just">
              <a:lnSpc>
                <a:spcPct val="90000"/>
              </a:lnSpc>
            </a:pPr>
            <a:r>
              <a:rPr lang="en-US" sz="1800" dirty="0" smtClean="0"/>
              <a:t>Implementations of S-attributed Definitions are a little bit easier than implementations of L-Attributed Definitions</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8437" name="Slide Number Placeholder 5"/>
          <p:cNvSpPr>
            <a:spLocks noGrp="1"/>
          </p:cNvSpPr>
          <p:nvPr>
            <p:ph type="sldNum" sz="quarter" idx="12"/>
          </p:nvPr>
        </p:nvSpPr>
        <p:spPr>
          <a:noFill/>
        </p:spPr>
        <p:txBody>
          <a:bodyPr/>
          <a:lstStyle/>
          <a:p>
            <a:fld id="{32387B87-969A-465B-A58E-EED63174B31C}"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429000" y="228600"/>
            <a:ext cx="5543128" cy="685800"/>
          </a:xfrm>
        </p:spPr>
        <p:txBody>
          <a:bodyPr/>
          <a:lstStyle/>
          <a:p>
            <a:r>
              <a:rPr lang="en-US" dirty="0" smtClean="0"/>
              <a:t>L-Attributed Definitions</a:t>
            </a:r>
          </a:p>
        </p:txBody>
      </p:sp>
      <p:sp>
        <p:nvSpPr>
          <p:cNvPr id="26627" name="Rectangle 3"/>
          <p:cNvSpPr>
            <a:spLocks noGrp="1" noChangeArrowheads="1"/>
          </p:cNvSpPr>
          <p:nvPr>
            <p:ph type="body" idx="1"/>
          </p:nvPr>
        </p:nvSpPr>
        <p:spPr>
          <a:xfrm>
            <a:off x="1066800" y="1676400"/>
            <a:ext cx="7772400" cy="4876800"/>
          </a:xfrm>
        </p:spPr>
        <p:txBody>
          <a:bodyPr>
            <a:normAutofit/>
          </a:bodyPr>
          <a:lstStyle/>
          <a:p>
            <a:pPr algn="just">
              <a:lnSpc>
                <a:spcPct val="90000"/>
              </a:lnSpc>
            </a:pPr>
            <a:r>
              <a:rPr lang="en-US" sz="2400" dirty="0" smtClean="0"/>
              <a:t>S-Attributed Definitions can be efficiently implemented.</a:t>
            </a:r>
          </a:p>
          <a:p>
            <a:pPr algn="just">
              <a:lnSpc>
                <a:spcPct val="90000"/>
              </a:lnSpc>
            </a:pPr>
            <a:r>
              <a:rPr lang="en-US" sz="2400" dirty="0" smtClean="0"/>
              <a:t>We are looking for a larger (larger than S-Attributed Definitions) subset of syntax-directed definitions which can be efficiently evaluated. 	</a:t>
            </a:r>
          </a:p>
          <a:p>
            <a:pPr algn="just">
              <a:lnSpc>
                <a:spcPct val="90000"/>
              </a:lnSpc>
              <a:buFontTx/>
              <a:buNone/>
            </a:pPr>
            <a:r>
              <a:rPr lang="en-US" sz="2400" dirty="0" smtClean="0">
                <a:sym typeface="Wingdings" pitchFamily="2" charset="2"/>
              </a:rPr>
              <a:t>	 </a:t>
            </a:r>
            <a:r>
              <a:rPr lang="en-US" sz="2400" b="1" dirty="0" smtClean="0">
                <a:sym typeface="Wingdings" pitchFamily="2" charset="2"/>
              </a:rPr>
              <a:t>L-Attributed Definitions</a:t>
            </a:r>
            <a:r>
              <a:rPr lang="en-US" sz="2400" dirty="0" smtClean="0">
                <a:sym typeface="Wingdings" pitchFamily="2" charset="2"/>
              </a:rPr>
              <a:t>  </a:t>
            </a:r>
            <a:endParaRPr lang="en-US" sz="2400" dirty="0" smtClean="0"/>
          </a:p>
          <a:p>
            <a:pPr algn="just">
              <a:lnSpc>
                <a:spcPct val="90000"/>
              </a:lnSpc>
            </a:pPr>
            <a:r>
              <a:rPr lang="en-US" sz="2400" dirty="0" smtClean="0"/>
              <a:t>L-Attributed Definitions can always be evaluated by the depth first visit of the parse tree. </a:t>
            </a:r>
          </a:p>
          <a:p>
            <a:pPr algn="just">
              <a:lnSpc>
                <a:spcPct val="90000"/>
              </a:lnSpc>
            </a:pPr>
            <a:r>
              <a:rPr lang="en-US" sz="2400" dirty="0" smtClean="0"/>
              <a:t>This means that they can also be evaluated during the parsing.</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26629" name="Slide Number Placeholder 5"/>
          <p:cNvSpPr>
            <a:spLocks noGrp="1"/>
          </p:cNvSpPr>
          <p:nvPr>
            <p:ph type="sldNum" sz="quarter" idx="12"/>
          </p:nvPr>
        </p:nvSpPr>
        <p:spPr>
          <a:noFill/>
        </p:spPr>
        <p:txBody>
          <a:bodyPr/>
          <a:lstStyle/>
          <a:p>
            <a:fld id="{CBC5743D-4D08-4C60-AC88-2EFBD660CB4B}"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00400" y="152400"/>
            <a:ext cx="5771728" cy="914400"/>
          </a:xfrm>
        </p:spPr>
        <p:txBody>
          <a:bodyPr/>
          <a:lstStyle/>
          <a:p>
            <a:r>
              <a:rPr lang="en-US" smtClean="0"/>
              <a:t>L-Attributed Definitions</a:t>
            </a:r>
          </a:p>
        </p:txBody>
      </p:sp>
      <p:sp>
        <p:nvSpPr>
          <p:cNvPr id="27651" name="Rectangle 3"/>
          <p:cNvSpPr>
            <a:spLocks noGrp="1" noChangeArrowheads="1"/>
          </p:cNvSpPr>
          <p:nvPr>
            <p:ph type="body" idx="1"/>
          </p:nvPr>
        </p:nvSpPr>
        <p:spPr>
          <a:xfrm>
            <a:off x="1143000" y="1676400"/>
            <a:ext cx="7620000" cy="4419600"/>
          </a:xfrm>
        </p:spPr>
        <p:txBody>
          <a:bodyPr>
            <a:normAutofit/>
          </a:bodyPr>
          <a:lstStyle/>
          <a:p>
            <a:pPr marL="457200" indent="-457200" algn="just">
              <a:lnSpc>
                <a:spcPct val="90000"/>
              </a:lnSpc>
            </a:pPr>
            <a:r>
              <a:rPr lang="en-US" sz="2400" dirty="0" smtClean="0"/>
              <a:t>A syntax-directed definition is </a:t>
            </a:r>
            <a:r>
              <a:rPr lang="en-US" sz="2400" b="1" dirty="0" smtClean="0"/>
              <a:t>L-attributed</a:t>
            </a:r>
            <a:r>
              <a:rPr lang="en-US" sz="2400" dirty="0" smtClean="0"/>
              <a:t> if each inherited attribute of </a:t>
            </a:r>
            <a:r>
              <a:rPr lang="en-US" sz="2400" dirty="0" err="1" smtClean="0"/>
              <a:t>X</a:t>
            </a:r>
            <a:r>
              <a:rPr lang="en-US" sz="2400" baseline="-25000" dirty="0" err="1" smtClean="0"/>
              <a:t>j</a:t>
            </a:r>
            <a:r>
              <a:rPr lang="en-US" sz="2400" dirty="0" smtClean="0"/>
              <a:t>, where 1</a:t>
            </a:r>
            <a:r>
              <a:rPr lang="en-US" sz="2400" dirty="0" smtClean="0">
                <a:sym typeface="Symbol" pitchFamily="18" charset="2"/>
              </a:rPr>
              <a:t>jn, on the right side of  A </a:t>
            </a:r>
            <a:r>
              <a:rPr lang="en-US" sz="2400" dirty="0" smtClean="0">
                <a:cs typeface="Times New Roman" pitchFamily="18" charset="0"/>
              </a:rPr>
              <a:t>→ X</a:t>
            </a:r>
            <a:r>
              <a:rPr lang="en-US" sz="2400" baseline="-25000" dirty="0" smtClean="0">
                <a:cs typeface="Times New Roman" pitchFamily="18" charset="0"/>
              </a:rPr>
              <a:t>1</a:t>
            </a:r>
            <a:r>
              <a:rPr lang="en-US" sz="2400" dirty="0" smtClean="0">
                <a:cs typeface="Times New Roman" pitchFamily="18" charset="0"/>
              </a:rPr>
              <a:t>X</a:t>
            </a:r>
            <a:r>
              <a:rPr lang="en-US" sz="2400" baseline="-25000" dirty="0" smtClean="0">
                <a:cs typeface="Times New Roman" pitchFamily="18" charset="0"/>
              </a:rPr>
              <a:t>2</a:t>
            </a:r>
            <a:r>
              <a:rPr lang="en-US" sz="2400" dirty="0" smtClean="0">
                <a:cs typeface="Times New Roman" pitchFamily="18" charset="0"/>
              </a:rPr>
              <a:t>...</a:t>
            </a:r>
            <a:r>
              <a:rPr lang="en-US" sz="2400" dirty="0" err="1" smtClean="0">
                <a:cs typeface="Times New Roman" pitchFamily="18" charset="0"/>
              </a:rPr>
              <a:t>X</a:t>
            </a:r>
            <a:r>
              <a:rPr lang="en-US" sz="2400" baseline="-25000" dirty="0" err="1" smtClean="0">
                <a:cs typeface="Times New Roman" pitchFamily="18" charset="0"/>
              </a:rPr>
              <a:t>n</a:t>
            </a:r>
            <a:r>
              <a:rPr lang="en-US" sz="2400" dirty="0" smtClean="0">
                <a:cs typeface="Times New Roman" pitchFamily="18" charset="0"/>
              </a:rPr>
              <a:t>  depends only on:</a:t>
            </a:r>
          </a:p>
          <a:p>
            <a:pPr marL="800100" lvl="1" indent="-342900" algn="just">
              <a:lnSpc>
                <a:spcPct val="90000"/>
              </a:lnSpc>
              <a:buFontTx/>
              <a:buAutoNum type="arabicPeriod"/>
            </a:pPr>
            <a:r>
              <a:rPr lang="en-US" sz="2400" dirty="0" smtClean="0">
                <a:cs typeface="Times New Roman" pitchFamily="18" charset="0"/>
              </a:rPr>
              <a:t>The attributes of the symbols X</a:t>
            </a:r>
            <a:r>
              <a:rPr lang="en-US" sz="2400" baseline="-25000" dirty="0" smtClean="0">
                <a:cs typeface="Times New Roman" pitchFamily="18" charset="0"/>
              </a:rPr>
              <a:t>1</a:t>
            </a:r>
            <a:r>
              <a:rPr lang="en-US" sz="2400" dirty="0" smtClean="0">
                <a:cs typeface="Times New Roman" pitchFamily="18" charset="0"/>
              </a:rPr>
              <a:t>,...,X</a:t>
            </a:r>
            <a:r>
              <a:rPr lang="en-US" sz="2400" baseline="-25000" dirty="0" smtClean="0">
                <a:cs typeface="Times New Roman" pitchFamily="18" charset="0"/>
              </a:rPr>
              <a:t>j-1</a:t>
            </a:r>
            <a:r>
              <a:rPr lang="en-US" sz="2400" dirty="0" smtClean="0">
                <a:cs typeface="Times New Roman" pitchFamily="18" charset="0"/>
              </a:rPr>
              <a:t>  to the left of </a:t>
            </a:r>
            <a:r>
              <a:rPr lang="en-US" sz="2400" dirty="0" err="1" smtClean="0">
                <a:cs typeface="Times New Roman" pitchFamily="18" charset="0"/>
              </a:rPr>
              <a:t>X</a:t>
            </a:r>
            <a:r>
              <a:rPr lang="en-US" sz="2400" baseline="-25000" dirty="0" err="1" smtClean="0">
                <a:cs typeface="Times New Roman" pitchFamily="18" charset="0"/>
              </a:rPr>
              <a:t>j</a:t>
            </a:r>
            <a:r>
              <a:rPr lang="en-US" sz="2400" baseline="-25000" dirty="0" smtClean="0">
                <a:cs typeface="Times New Roman" pitchFamily="18" charset="0"/>
              </a:rPr>
              <a:t> </a:t>
            </a:r>
            <a:r>
              <a:rPr lang="en-US" sz="2400" dirty="0" smtClean="0">
                <a:cs typeface="Times New Roman" pitchFamily="18" charset="0"/>
              </a:rPr>
              <a:t>in the production and</a:t>
            </a:r>
          </a:p>
          <a:p>
            <a:pPr marL="800100" lvl="1" indent="-342900" algn="just">
              <a:lnSpc>
                <a:spcPct val="90000"/>
              </a:lnSpc>
              <a:buFontTx/>
              <a:buAutoNum type="arabicPeriod"/>
            </a:pPr>
            <a:r>
              <a:rPr lang="en-US" sz="2400" dirty="0" smtClean="0">
                <a:cs typeface="Times New Roman" pitchFamily="18" charset="0"/>
              </a:rPr>
              <a:t>the inherited attribute of A</a:t>
            </a:r>
          </a:p>
          <a:p>
            <a:pPr marL="457200" indent="-457200" algn="just">
              <a:lnSpc>
                <a:spcPct val="90000"/>
              </a:lnSpc>
            </a:pPr>
            <a:r>
              <a:rPr lang="en-US" sz="2400" dirty="0" smtClean="0">
                <a:cs typeface="Times New Roman" pitchFamily="18" charset="0"/>
              </a:rPr>
              <a:t>Every S-attributed definition is L-attributed, the restrictions only apply to the inherited attributes (not to synthesized attributes).</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27653" name="Slide Number Placeholder 5"/>
          <p:cNvSpPr>
            <a:spLocks noGrp="1"/>
          </p:cNvSpPr>
          <p:nvPr>
            <p:ph type="sldNum" sz="quarter" idx="12"/>
          </p:nvPr>
        </p:nvSpPr>
        <p:spPr>
          <a:noFill/>
        </p:spPr>
        <p:txBody>
          <a:bodyPr/>
          <a:lstStyle/>
          <a:p>
            <a:fld id="{8F5D0DD2-E02E-43A6-A218-F06065A88BB8}" type="slidenum">
              <a:rPr lang="en-US" smtClean="0"/>
              <a:pPr/>
              <a:t>18</a:t>
            </a:fld>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91000" y="228600"/>
            <a:ext cx="4781128" cy="762000"/>
          </a:xfrm>
        </p:spPr>
        <p:txBody>
          <a:bodyPr>
            <a:normAutofit fontScale="90000"/>
          </a:bodyPr>
          <a:lstStyle/>
          <a:p>
            <a:r>
              <a:rPr lang="en-US" sz="2400" dirty="0" smtClean="0"/>
              <a:t>A Definition which is NOT L-Attributed</a:t>
            </a:r>
          </a:p>
        </p:txBody>
      </p:sp>
      <p:sp>
        <p:nvSpPr>
          <p:cNvPr id="28675" name="Rectangle 3"/>
          <p:cNvSpPr>
            <a:spLocks noGrp="1" noChangeArrowheads="1"/>
          </p:cNvSpPr>
          <p:nvPr>
            <p:ph type="body" idx="1"/>
          </p:nvPr>
        </p:nvSpPr>
        <p:spPr>
          <a:xfrm>
            <a:off x="990600" y="1600200"/>
            <a:ext cx="7924800" cy="4953000"/>
          </a:xfrm>
        </p:spPr>
        <p:txBody>
          <a:bodyPr>
            <a:normAutofit/>
          </a:bodyPr>
          <a:lstStyle/>
          <a:p>
            <a:pPr>
              <a:lnSpc>
                <a:spcPct val="90000"/>
              </a:lnSpc>
              <a:buFontTx/>
              <a:buNone/>
            </a:pPr>
            <a:r>
              <a:rPr lang="en-US" sz="2200" b="1" u="sng" dirty="0" smtClean="0">
                <a:cs typeface="Times New Roman" pitchFamily="18" charset="0"/>
              </a:rPr>
              <a:t>Productions</a:t>
            </a:r>
            <a:r>
              <a:rPr lang="en-US" sz="2200" dirty="0" smtClean="0">
                <a:cs typeface="Times New Roman" pitchFamily="18" charset="0"/>
              </a:rPr>
              <a:t>		</a:t>
            </a:r>
            <a:r>
              <a:rPr lang="en-US" sz="2200" b="1" u="sng" dirty="0" smtClean="0">
                <a:cs typeface="Times New Roman" pitchFamily="18" charset="0"/>
              </a:rPr>
              <a:t>Semantic Rules</a:t>
            </a:r>
          </a:p>
          <a:p>
            <a:pPr>
              <a:lnSpc>
                <a:spcPct val="90000"/>
              </a:lnSpc>
              <a:buFontTx/>
              <a:buNone/>
            </a:pPr>
            <a:r>
              <a:rPr lang="en-US" sz="2200" dirty="0" smtClean="0">
                <a:cs typeface="Times New Roman" pitchFamily="18" charset="0"/>
              </a:rPr>
              <a:t>A → L M		L.in=l(</a:t>
            </a:r>
            <a:r>
              <a:rPr lang="en-US" sz="2200" dirty="0" err="1" smtClean="0">
                <a:cs typeface="Times New Roman" pitchFamily="18" charset="0"/>
              </a:rPr>
              <a:t>A.i</a:t>
            </a:r>
            <a:r>
              <a:rPr lang="en-US" sz="2200" dirty="0" smtClean="0">
                <a:cs typeface="Times New Roman" pitchFamily="18" charset="0"/>
              </a:rPr>
              <a:t>), M.in=m(L.s), A.s=f(M.s)</a:t>
            </a:r>
          </a:p>
          <a:p>
            <a:pPr>
              <a:lnSpc>
                <a:spcPct val="90000"/>
              </a:lnSpc>
              <a:buFontTx/>
              <a:buNone/>
            </a:pPr>
            <a:r>
              <a:rPr lang="en-US" sz="2200" dirty="0" smtClean="0">
                <a:cs typeface="Times New Roman" pitchFamily="18" charset="0"/>
              </a:rPr>
              <a:t>A → Q R 		R.in=r(A.in), </a:t>
            </a:r>
            <a:r>
              <a:rPr lang="en-US" sz="2200" dirty="0" smtClean="0">
                <a:solidFill>
                  <a:srgbClr val="CC0000"/>
                </a:solidFill>
                <a:cs typeface="Times New Roman" pitchFamily="18" charset="0"/>
              </a:rPr>
              <a:t>Q.in=q(R.s),</a:t>
            </a:r>
            <a:r>
              <a:rPr lang="en-US" sz="2200" dirty="0" smtClean="0">
                <a:cs typeface="Times New Roman" pitchFamily="18" charset="0"/>
              </a:rPr>
              <a:t> A.s=f(Q.s)</a:t>
            </a:r>
          </a:p>
          <a:p>
            <a:pPr>
              <a:lnSpc>
                <a:spcPct val="90000"/>
              </a:lnSpc>
              <a:buFontTx/>
              <a:buNone/>
            </a:pPr>
            <a:endParaRPr lang="en-US" sz="2200" dirty="0" smtClean="0">
              <a:cs typeface="Times New Roman" pitchFamily="18" charset="0"/>
            </a:endParaRPr>
          </a:p>
          <a:p>
            <a:pPr>
              <a:lnSpc>
                <a:spcPct val="90000"/>
              </a:lnSpc>
            </a:pPr>
            <a:r>
              <a:rPr lang="en-US" sz="2200" dirty="0" smtClean="0">
                <a:cs typeface="Times New Roman" pitchFamily="18" charset="0"/>
              </a:rPr>
              <a:t>This syntax-directed definition is not L-attributed because the semantic rule</a:t>
            </a:r>
            <a:r>
              <a:rPr lang="en-US" sz="2200" dirty="0" smtClean="0"/>
              <a:t> </a:t>
            </a:r>
            <a:r>
              <a:rPr lang="en-US" sz="2200" dirty="0" smtClean="0">
                <a:solidFill>
                  <a:srgbClr val="CC0000"/>
                </a:solidFill>
                <a:cs typeface="Times New Roman" pitchFamily="18" charset="0"/>
              </a:rPr>
              <a:t>Q.in=q(R.s)</a:t>
            </a:r>
            <a:r>
              <a:rPr lang="en-US" sz="2200" dirty="0" smtClean="0">
                <a:cs typeface="Times New Roman" pitchFamily="18" charset="0"/>
              </a:rPr>
              <a:t>  violates(</a:t>
            </a:r>
            <a:r>
              <a:rPr lang="en-US" sz="2200" dirty="0" err="1" smtClean="0">
                <a:cs typeface="Times New Roman" pitchFamily="18" charset="0"/>
              </a:rPr>
              <a:t>menyalahi</a:t>
            </a:r>
            <a:r>
              <a:rPr lang="en-US" sz="2200" dirty="0" smtClean="0">
                <a:cs typeface="Times New Roman" pitchFamily="18" charset="0"/>
              </a:rPr>
              <a:t>) the restrictions of L-attributed definitions.</a:t>
            </a:r>
          </a:p>
          <a:p>
            <a:pPr>
              <a:lnSpc>
                <a:spcPct val="90000"/>
              </a:lnSpc>
            </a:pPr>
            <a:r>
              <a:rPr lang="en-US" sz="2200" dirty="0" smtClean="0">
                <a:cs typeface="Times New Roman" pitchFamily="18" charset="0"/>
              </a:rPr>
              <a:t>When Q.in must be evaluated before we enter to Q because it is an inherited attribute. </a:t>
            </a:r>
          </a:p>
          <a:p>
            <a:pPr>
              <a:lnSpc>
                <a:spcPct val="90000"/>
              </a:lnSpc>
            </a:pPr>
            <a:r>
              <a:rPr lang="en-US" sz="2200" dirty="0" smtClean="0">
                <a:cs typeface="Times New Roman" pitchFamily="18" charset="0"/>
              </a:rPr>
              <a:t>But the value of Q.in depends on R.s which will be available after we return from R. So, we are not be able to evaluate the value of Q.in before we enter to Q.</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28677" name="Slide Number Placeholder 5"/>
          <p:cNvSpPr>
            <a:spLocks noGrp="1"/>
          </p:cNvSpPr>
          <p:nvPr>
            <p:ph type="sldNum" sz="quarter" idx="12"/>
          </p:nvPr>
        </p:nvSpPr>
        <p:spPr>
          <a:noFill/>
        </p:spPr>
        <p:txBody>
          <a:bodyPr/>
          <a:lstStyle/>
          <a:p>
            <a:fld id="{555A7118-29B8-40BD-8054-787286CF8930}" type="slidenum">
              <a:rPr lang="en-US" smtClean="0"/>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124200" y="228600"/>
            <a:ext cx="5847928" cy="685800"/>
          </a:xfrm>
        </p:spPr>
        <p:txBody>
          <a:bodyPr/>
          <a:lstStyle/>
          <a:p>
            <a:r>
              <a:rPr lang="en-US" dirty="0" smtClean="0"/>
              <a:t>Learning Outcome</a:t>
            </a:r>
          </a:p>
        </p:txBody>
      </p:sp>
      <p:sp>
        <p:nvSpPr>
          <p:cNvPr id="4" name="Date Placeholder 3"/>
          <p:cNvSpPr>
            <a:spLocks noGrp="1"/>
          </p:cNvSpPr>
          <p:nvPr>
            <p:ph type="dt" sz="quarter" idx="10"/>
          </p:nvPr>
        </p:nvSpPr>
        <p:spPr/>
        <p:txBody>
          <a:bodyPr/>
          <a:lstStyle/>
          <a:p>
            <a:pPr>
              <a:defRPr/>
            </a:pPr>
            <a:r>
              <a:rPr lang="en-US" smtClean="0"/>
              <a:t>Bina Nusantara University</a:t>
            </a:r>
            <a:endParaRPr lang="en-US"/>
          </a:p>
        </p:txBody>
      </p:sp>
      <p:sp>
        <p:nvSpPr>
          <p:cNvPr id="4100" name="Slide Number Placeholder 4"/>
          <p:cNvSpPr>
            <a:spLocks noGrp="1"/>
          </p:cNvSpPr>
          <p:nvPr>
            <p:ph type="sldNum" sz="quarter" idx="12"/>
          </p:nvPr>
        </p:nvSpPr>
        <p:spPr>
          <a:noFill/>
        </p:spPr>
        <p:txBody>
          <a:bodyPr/>
          <a:lstStyle/>
          <a:p>
            <a:fld id="{2A588613-907F-493D-8ECB-80CF0A2F62CC}" type="slidenum">
              <a:rPr lang="en-US" smtClean="0"/>
              <a:pPr/>
              <a:t>2</a:t>
            </a:fld>
            <a:endParaRPr lang="en-US" smtClean="0"/>
          </a:p>
        </p:txBody>
      </p:sp>
      <p:sp>
        <p:nvSpPr>
          <p:cNvPr id="4101" name="Rectangle 5"/>
          <p:cNvSpPr>
            <a:spLocks noChangeArrowheads="1"/>
          </p:cNvSpPr>
          <p:nvPr/>
        </p:nvSpPr>
        <p:spPr bwMode="auto">
          <a:xfrm>
            <a:off x="1066800" y="1752600"/>
            <a:ext cx="7772400" cy="3046988"/>
          </a:xfrm>
          <a:prstGeom prst="rect">
            <a:avLst/>
          </a:prstGeom>
          <a:noFill/>
          <a:ln w="9525">
            <a:noFill/>
            <a:miter lim="800000"/>
            <a:headEnd/>
            <a:tailEnd/>
          </a:ln>
        </p:spPr>
        <p:txBody>
          <a:bodyPr wrap="square">
            <a:spAutoFit/>
          </a:bodyPr>
          <a:lstStyle/>
          <a:p>
            <a:pPr algn="just"/>
            <a:r>
              <a:rPr lang="en-US" sz="2400" dirty="0">
                <a:latin typeface="Open Sans"/>
              </a:rPr>
              <a:t>At the end of this meeting, expected student</a:t>
            </a:r>
            <a:br>
              <a:rPr lang="en-US" sz="2400" dirty="0">
                <a:latin typeface="Open Sans"/>
              </a:rPr>
            </a:br>
            <a:r>
              <a:rPr lang="en-US" sz="2400" dirty="0">
                <a:latin typeface="Open Sans"/>
              </a:rPr>
              <a:t>will be able to:</a:t>
            </a:r>
          </a:p>
          <a:p>
            <a:pPr marL="342900" indent="-342900" algn="just">
              <a:buFont typeface="Arial" panose="020B0604020202020204" pitchFamily="34" charset="0"/>
              <a:buChar char="•"/>
            </a:pPr>
            <a:r>
              <a:rPr lang="en-US" sz="2400" dirty="0" smtClean="0">
                <a:latin typeface="Open Sans"/>
              </a:rPr>
              <a:t>Students </a:t>
            </a:r>
            <a:r>
              <a:rPr lang="en-US" sz="2400" dirty="0">
                <a:latin typeface="Open Sans"/>
              </a:rPr>
              <a:t>can explain the working principle of Syntax directed translation techniques and implemented to type checking and intermediate code generation (C2)</a:t>
            </a:r>
          </a:p>
          <a:p>
            <a:pPr marL="342900" indent="-342900" algn="just">
              <a:buFont typeface="Arial" panose="020B0604020202020204" pitchFamily="34" charset="0"/>
              <a:buChar char="•"/>
            </a:pPr>
            <a:r>
              <a:rPr lang="en-US" sz="2400" dirty="0" smtClean="0">
                <a:latin typeface="Open Sans"/>
              </a:rPr>
              <a:t>Students </a:t>
            </a:r>
            <a:r>
              <a:rPr lang="en-US" sz="2400" dirty="0">
                <a:latin typeface="Open Sans"/>
              </a:rPr>
              <a:t>can translation(C3) and students can useful</a:t>
            </a:r>
            <a:br>
              <a:rPr lang="en-US" sz="2400" dirty="0">
                <a:latin typeface="Open Sans"/>
              </a:rPr>
            </a:br>
            <a:r>
              <a:rPr lang="en-US" sz="2400" dirty="0">
                <a:latin typeface="Open Sans"/>
              </a:rPr>
              <a:t>this techniques  for implementing ‘little language’ for specialized tasks.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798888" y="152400"/>
            <a:ext cx="5173240" cy="838200"/>
          </a:xfrm>
        </p:spPr>
        <p:txBody>
          <a:bodyPr/>
          <a:lstStyle/>
          <a:p>
            <a:r>
              <a:rPr lang="en-US" dirty="0" smtClean="0"/>
              <a:t>Translation Schemes</a:t>
            </a:r>
          </a:p>
        </p:txBody>
      </p:sp>
      <p:sp>
        <p:nvSpPr>
          <p:cNvPr id="29699" name="Rectangle 3"/>
          <p:cNvSpPr>
            <a:spLocks noGrp="1" noChangeArrowheads="1"/>
          </p:cNvSpPr>
          <p:nvPr>
            <p:ph type="body" idx="1"/>
          </p:nvPr>
        </p:nvSpPr>
        <p:spPr>
          <a:xfrm>
            <a:off x="1371600" y="1752600"/>
            <a:ext cx="7467600" cy="4800600"/>
          </a:xfrm>
        </p:spPr>
        <p:txBody>
          <a:bodyPr>
            <a:normAutofit/>
          </a:bodyPr>
          <a:lstStyle/>
          <a:p>
            <a:pPr>
              <a:lnSpc>
                <a:spcPct val="90000"/>
              </a:lnSpc>
            </a:pPr>
            <a:r>
              <a:rPr lang="en-US" sz="2200" dirty="0" smtClean="0"/>
              <a:t>In a syntax-directed definition, we do not say anything about the evaluation times of the semantic rules (when the semantic rules associated with a production should be evaluated?).</a:t>
            </a:r>
          </a:p>
          <a:p>
            <a:pPr>
              <a:lnSpc>
                <a:spcPct val="90000"/>
              </a:lnSpc>
            </a:pPr>
            <a:r>
              <a:rPr lang="en-US" sz="2200" dirty="0" smtClean="0"/>
              <a:t>A </a:t>
            </a:r>
            <a:r>
              <a:rPr lang="en-US" sz="2200" b="1" dirty="0" smtClean="0"/>
              <a:t>translation scheme</a:t>
            </a:r>
            <a:r>
              <a:rPr lang="en-US" sz="2200" dirty="0" smtClean="0"/>
              <a:t> is a context-free grammar in which: </a:t>
            </a:r>
          </a:p>
          <a:p>
            <a:pPr lvl="1">
              <a:lnSpc>
                <a:spcPct val="90000"/>
              </a:lnSpc>
            </a:pPr>
            <a:r>
              <a:rPr lang="en-US" sz="2200" dirty="0" smtClean="0"/>
              <a:t>attributes are associated with the grammar symbols and </a:t>
            </a:r>
          </a:p>
          <a:p>
            <a:pPr lvl="1">
              <a:lnSpc>
                <a:spcPct val="90000"/>
              </a:lnSpc>
            </a:pPr>
            <a:r>
              <a:rPr lang="en-US" sz="2200" dirty="0" smtClean="0"/>
              <a:t>semantic actions enclosed between braces {} are inserted within    the right sides of productions.</a:t>
            </a:r>
          </a:p>
          <a:p>
            <a:pPr>
              <a:lnSpc>
                <a:spcPct val="90000"/>
              </a:lnSpc>
            </a:pPr>
            <a:r>
              <a:rPr lang="en-US" sz="2200" i="1" dirty="0" smtClean="0"/>
              <a:t>Ex:</a:t>
            </a:r>
            <a:r>
              <a:rPr lang="en-US" sz="2200" dirty="0" smtClean="0"/>
              <a:t>		</a:t>
            </a:r>
            <a:r>
              <a:rPr lang="en-US" sz="2200" dirty="0" smtClean="0">
                <a:cs typeface="Times New Roman" pitchFamily="18" charset="0"/>
              </a:rPr>
              <a:t>A → { ... } X { ... } Y { ... }</a:t>
            </a:r>
          </a:p>
          <a:p>
            <a:pPr>
              <a:lnSpc>
                <a:spcPct val="90000"/>
              </a:lnSpc>
            </a:pPr>
            <a:endParaRPr lang="en-US" sz="2200" dirty="0" smtClean="0">
              <a:cs typeface="Times New Roman" pitchFamily="18" charset="0"/>
            </a:endParaRPr>
          </a:p>
          <a:p>
            <a:pPr>
              <a:lnSpc>
                <a:spcPct val="90000"/>
              </a:lnSpc>
            </a:pPr>
            <a:endParaRPr lang="en-US" sz="2200" dirty="0" smtClean="0">
              <a:cs typeface="Times New Roman" pitchFamily="18" charset="0"/>
            </a:endParaRPr>
          </a:p>
          <a:p>
            <a:pPr>
              <a:lnSpc>
                <a:spcPct val="90000"/>
              </a:lnSpc>
              <a:buFontTx/>
              <a:buNone/>
            </a:pPr>
            <a:r>
              <a:rPr lang="en-US" sz="2200" dirty="0" smtClean="0">
                <a:cs typeface="Times New Roman" pitchFamily="18" charset="0"/>
              </a:rPr>
              <a:t>			</a:t>
            </a:r>
            <a:r>
              <a:rPr lang="en-US" sz="2200" dirty="0" smtClean="0">
                <a:solidFill>
                  <a:srgbClr val="CC0000"/>
                </a:solidFill>
                <a:cs typeface="Times New Roman" pitchFamily="18" charset="0"/>
              </a:rPr>
              <a:t>Semantic Actions</a:t>
            </a:r>
          </a:p>
        </p:txBody>
      </p:sp>
      <p:grpSp>
        <p:nvGrpSpPr>
          <p:cNvPr id="2" name="Group 1"/>
          <p:cNvGrpSpPr/>
          <p:nvPr/>
        </p:nvGrpSpPr>
        <p:grpSpPr>
          <a:xfrm>
            <a:off x="4197350" y="5562600"/>
            <a:ext cx="1898650" cy="457200"/>
            <a:chOff x="3095625" y="5410200"/>
            <a:chExt cx="1898650" cy="457200"/>
          </a:xfrm>
        </p:grpSpPr>
        <p:sp>
          <p:nvSpPr>
            <p:cNvPr id="29700" name="Line 4"/>
            <p:cNvSpPr>
              <a:spLocks noChangeShapeType="1"/>
            </p:cNvSpPr>
            <p:nvPr/>
          </p:nvSpPr>
          <p:spPr bwMode="auto">
            <a:xfrm flipH="1" flipV="1">
              <a:off x="3095625" y="5410200"/>
              <a:ext cx="703263" cy="457200"/>
            </a:xfrm>
            <a:prstGeom prst="line">
              <a:avLst/>
            </a:prstGeom>
            <a:noFill/>
            <a:ln w="9525">
              <a:solidFill>
                <a:srgbClr val="CC0000"/>
              </a:solidFill>
              <a:round/>
              <a:headEnd/>
              <a:tailEnd type="triangle" w="med" len="med"/>
            </a:ln>
          </p:spPr>
          <p:txBody>
            <a:bodyPr/>
            <a:lstStyle/>
            <a:p>
              <a:endParaRPr lang="en-US"/>
            </a:p>
          </p:txBody>
        </p:sp>
        <p:sp>
          <p:nvSpPr>
            <p:cNvPr id="29701" name="Line 5"/>
            <p:cNvSpPr>
              <a:spLocks noChangeShapeType="1"/>
            </p:cNvSpPr>
            <p:nvPr/>
          </p:nvSpPr>
          <p:spPr bwMode="auto">
            <a:xfrm flipV="1">
              <a:off x="3798888" y="5410200"/>
              <a:ext cx="211137" cy="457200"/>
            </a:xfrm>
            <a:prstGeom prst="line">
              <a:avLst/>
            </a:prstGeom>
            <a:noFill/>
            <a:ln w="9525">
              <a:solidFill>
                <a:srgbClr val="CC0000"/>
              </a:solidFill>
              <a:round/>
              <a:headEnd/>
              <a:tailEnd type="triangle" w="med" len="med"/>
            </a:ln>
          </p:spPr>
          <p:txBody>
            <a:bodyPr/>
            <a:lstStyle/>
            <a:p>
              <a:endParaRPr lang="en-US"/>
            </a:p>
          </p:txBody>
        </p:sp>
        <p:sp>
          <p:nvSpPr>
            <p:cNvPr id="29702" name="Line 6"/>
            <p:cNvSpPr>
              <a:spLocks noChangeShapeType="1"/>
            </p:cNvSpPr>
            <p:nvPr/>
          </p:nvSpPr>
          <p:spPr bwMode="auto">
            <a:xfrm flipV="1">
              <a:off x="3798888" y="5410200"/>
              <a:ext cx="1195387" cy="457200"/>
            </a:xfrm>
            <a:prstGeom prst="line">
              <a:avLst/>
            </a:prstGeom>
            <a:noFill/>
            <a:ln w="9525">
              <a:solidFill>
                <a:srgbClr val="CC0000"/>
              </a:solidFill>
              <a:round/>
              <a:headEnd/>
              <a:tailEnd type="triangle" w="med" len="med"/>
            </a:ln>
          </p:spPr>
          <p:txBody>
            <a:bodyPr/>
            <a:lstStyle/>
            <a:p>
              <a:endParaRPr lang="en-US"/>
            </a:p>
          </p:txBody>
        </p:sp>
      </p:grpSp>
      <p:sp>
        <p:nvSpPr>
          <p:cNvPr id="8"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29704" name="Slide Number Placeholder 5"/>
          <p:cNvSpPr>
            <a:spLocks noGrp="1"/>
          </p:cNvSpPr>
          <p:nvPr>
            <p:ph type="sldNum" sz="quarter" idx="12"/>
          </p:nvPr>
        </p:nvSpPr>
        <p:spPr>
          <a:noFill/>
        </p:spPr>
        <p:txBody>
          <a:bodyPr/>
          <a:lstStyle/>
          <a:p>
            <a:fld id="{39C4DAC8-FEB9-4D1D-9BF4-A586C450006B}" type="slidenum">
              <a:rPr lang="en-US" smtClean="0"/>
              <a:pPr/>
              <a:t>20</a:t>
            </a:fld>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124200" y="152400"/>
            <a:ext cx="5867400" cy="990600"/>
          </a:xfrm>
        </p:spPr>
        <p:txBody>
          <a:bodyPr/>
          <a:lstStyle/>
          <a:p>
            <a:r>
              <a:rPr lang="en-US" dirty="0" smtClean="0"/>
              <a:t>Translation Schemes</a:t>
            </a:r>
          </a:p>
        </p:txBody>
      </p:sp>
      <p:sp>
        <p:nvSpPr>
          <p:cNvPr id="30723" name="Rectangle 3"/>
          <p:cNvSpPr>
            <a:spLocks noGrp="1" noChangeArrowheads="1"/>
          </p:cNvSpPr>
          <p:nvPr>
            <p:ph type="body" idx="1"/>
          </p:nvPr>
        </p:nvSpPr>
        <p:spPr>
          <a:xfrm>
            <a:off x="1066800" y="1676401"/>
            <a:ext cx="7620000" cy="4343400"/>
          </a:xfrm>
        </p:spPr>
        <p:txBody>
          <a:bodyPr>
            <a:normAutofit/>
          </a:bodyPr>
          <a:lstStyle/>
          <a:p>
            <a:pPr algn="just"/>
            <a:r>
              <a:rPr lang="en-US" sz="2200" dirty="0" smtClean="0"/>
              <a:t>When designing a translation scheme, some restrictions should be observed to ensure that an attribute value is available when a semantic action refers to that attribute.</a:t>
            </a:r>
          </a:p>
          <a:p>
            <a:pPr algn="just"/>
            <a:r>
              <a:rPr lang="en-US" sz="2200" dirty="0" smtClean="0"/>
              <a:t>These restrictions (motivated by L-attributed definitions) ensure that     a semantic action does not refer to an attribute that has not yet computed.</a:t>
            </a:r>
          </a:p>
          <a:p>
            <a:pPr algn="just"/>
            <a:r>
              <a:rPr lang="en-US" sz="2200" dirty="0" smtClean="0"/>
              <a:t>In translation schemes, we use  </a:t>
            </a:r>
            <a:r>
              <a:rPr lang="en-US" sz="2200" i="1" dirty="0" smtClean="0"/>
              <a:t>semantic action</a:t>
            </a:r>
            <a:r>
              <a:rPr lang="en-US" sz="2200" dirty="0" smtClean="0"/>
              <a:t>  terminology instead of </a:t>
            </a:r>
            <a:r>
              <a:rPr lang="en-US" sz="2200" i="1" dirty="0" smtClean="0"/>
              <a:t>semantic rule </a:t>
            </a:r>
            <a:r>
              <a:rPr lang="en-US" sz="2200" dirty="0" smtClean="0"/>
              <a:t> terminology used in syntax-directed definitions.</a:t>
            </a:r>
          </a:p>
          <a:p>
            <a:pPr algn="just"/>
            <a:r>
              <a:rPr lang="en-US" sz="2200" dirty="0" smtClean="0"/>
              <a:t>The position of the semantic action on the right side indicates when that semantic action will be evaluated.</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30725" name="Slide Number Placeholder 5"/>
          <p:cNvSpPr>
            <a:spLocks noGrp="1"/>
          </p:cNvSpPr>
          <p:nvPr>
            <p:ph type="sldNum" sz="quarter" idx="12"/>
          </p:nvPr>
        </p:nvSpPr>
        <p:spPr>
          <a:noFill/>
        </p:spPr>
        <p:txBody>
          <a:bodyPr/>
          <a:lstStyle/>
          <a:p>
            <a:fld id="{BC77E718-12FE-4A56-84C1-44162809531E}" type="slidenum">
              <a:rPr lang="en-US" smtClean="0"/>
              <a:pPr/>
              <a:t>21</a:t>
            </a:fld>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352800" y="152400"/>
            <a:ext cx="5537200" cy="457200"/>
          </a:xfrm>
        </p:spPr>
        <p:txBody>
          <a:bodyPr>
            <a:normAutofit fontScale="90000"/>
          </a:bodyPr>
          <a:lstStyle/>
          <a:p>
            <a:r>
              <a:rPr lang="en-US" sz="2400" dirty="0" smtClean="0"/>
              <a:t>Translation Schemes for S-attributed Definitions</a:t>
            </a:r>
          </a:p>
        </p:txBody>
      </p:sp>
      <p:sp>
        <p:nvSpPr>
          <p:cNvPr id="31747" name="Rectangle 3"/>
          <p:cNvSpPr>
            <a:spLocks noGrp="1" noChangeArrowheads="1"/>
          </p:cNvSpPr>
          <p:nvPr>
            <p:ph type="body" idx="1"/>
          </p:nvPr>
        </p:nvSpPr>
        <p:spPr>
          <a:xfrm>
            <a:off x="1066800" y="1524000"/>
            <a:ext cx="7848600" cy="5029200"/>
          </a:xfrm>
        </p:spPr>
        <p:txBody>
          <a:bodyPr>
            <a:normAutofit/>
          </a:bodyPr>
          <a:lstStyle/>
          <a:p>
            <a:pPr algn="just">
              <a:lnSpc>
                <a:spcPct val="90000"/>
              </a:lnSpc>
            </a:pPr>
            <a:r>
              <a:rPr lang="en-US" dirty="0" smtClean="0"/>
              <a:t>If  our syntax-directed definition is S-attributed, the construction of    the corresponding translation scheme will be simple.</a:t>
            </a:r>
          </a:p>
          <a:p>
            <a:pPr algn="just">
              <a:lnSpc>
                <a:spcPct val="90000"/>
              </a:lnSpc>
            </a:pPr>
            <a:r>
              <a:rPr lang="en-US" dirty="0" smtClean="0"/>
              <a:t>Each associated semantic rule in a S-attributed syntax-directed definition will be inserted as a semantic action into the end of the     right side of the associated production.</a:t>
            </a:r>
          </a:p>
          <a:p>
            <a:pPr marL="0" indent="0" algn="just">
              <a:lnSpc>
                <a:spcPct val="90000"/>
              </a:lnSpc>
              <a:buNone/>
            </a:pPr>
            <a:endParaRPr lang="en-US" dirty="0" smtClean="0"/>
          </a:p>
          <a:p>
            <a:pPr algn="just">
              <a:lnSpc>
                <a:spcPct val="90000"/>
              </a:lnSpc>
              <a:buFontTx/>
              <a:buNone/>
            </a:pPr>
            <a:r>
              <a:rPr lang="en-US" u="sng" dirty="0" smtClean="0"/>
              <a:t>Production</a:t>
            </a:r>
            <a:r>
              <a:rPr lang="en-US" dirty="0" smtClean="0"/>
              <a:t>	</a:t>
            </a:r>
            <a:r>
              <a:rPr lang="en-US" u="sng" dirty="0" smtClean="0"/>
              <a:t>Semantic Rule</a:t>
            </a:r>
          </a:p>
          <a:p>
            <a:pPr algn="just">
              <a:lnSpc>
                <a:spcPct val="90000"/>
              </a:lnSpc>
              <a:buFontTx/>
              <a:buNone/>
              <a:tabLst>
                <a:tab pos="1828800" algn="l"/>
                <a:tab pos="4398963" algn="l"/>
              </a:tabLst>
            </a:pPr>
            <a:r>
              <a:rPr lang="en-US" dirty="0" smtClean="0">
                <a:cs typeface="Times New Roman" pitchFamily="18" charset="0"/>
              </a:rPr>
              <a:t>E → E</a:t>
            </a:r>
            <a:r>
              <a:rPr lang="en-US" baseline="-25000" dirty="0" smtClean="0">
                <a:cs typeface="Times New Roman" pitchFamily="18" charset="0"/>
              </a:rPr>
              <a:t>1</a:t>
            </a:r>
            <a:r>
              <a:rPr lang="en-US" dirty="0" smtClean="0">
                <a:cs typeface="Times New Roman" pitchFamily="18" charset="0"/>
              </a:rPr>
              <a:t> + T	</a:t>
            </a:r>
            <a:r>
              <a:rPr lang="en-US" dirty="0" err="1" smtClean="0">
                <a:cs typeface="Times New Roman" pitchFamily="18" charset="0"/>
              </a:rPr>
              <a:t>E.val</a:t>
            </a:r>
            <a:r>
              <a:rPr lang="en-US" dirty="0" smtClean="0">
                <a:cs typeface="Times New Roman" pitchFamily="18" charset="0"/>
              </a:rPr>
              <a:t> = E</a:t>
            </a:r>
            <a:r>
              <a:rPr lang="en-US" baseline="-25000" dirty="0" smtClean="0">
                <a:cs typeface="Times New Roman" pitchFamily="18" charset="0"/>
              </a:rPr>
              <a:t>1</a:t>
            </a:r>
            <a:r>
              <a:rPr lang="en-US" dirty="0" smtClean="0">
                <a:cs typeface="Times New Roman" pitchFamily="18" charset="0"/>
              </a:rPr>
              <a:t>.val + </a:t>
            </a:r>
            <a:r>
              <a:rPr lang="en-US" dirty="0" err="1" smtClean="0">
                <a:cs typeface="Times New Roman" pitchFamily="18" charset="0"/>
              </a:rPr>
              <a:t>T.val</a:t>
            </a:r>
            <a:r>
              <a:rPr lang="en-US" dirty="0" smtClean="0">
                <a:cs typeface="Times New Roman" pitchFamily="18" charset="0"/>
              </a:rPr>
              <a:t>	 </a:t>
            </a:r>
            <a:r>
              <a:rPr lang="en-US" dirty="0" smtClean="0">
                <a:cs typeface="Times New Roman" pitchFamily="18" charset="0"/>
                <a:sym typeface="Wingdings" pitchFamily="2" charset="2"/>
              </a:rPr>
              <a:t> a production of a syntax </a:t>
            </a:r>
          </a:p>
          <a:p>
            <a:pPr algn="just">
              <a:lnSpc>
                <a:spcPct val="90000"/>
              </a:lnSpc>
              <a:buFontTx/>
              <a:buNone/>
              <a:tabLst>
                <a:tab pos="1828800" algn="l"/>
                <a:tab pos="4398963" algn="l"/>
                <a:tab pos="4797425" algn="l"/>
              </a:tabLst>
            </a:pPr>
            <a:r>
              <a:rPr lang="en-US" dirty="0">
                <a:cs typeface="Times New Roman" pitchFamily="18" charset="0"/>
                <a:sym typeface="Wingdings" pitchFamily="2" charset="2"/>
              </a:rPr>
              <a:t>	</a:t>
            </a:r>
            <a:r>
              <a:rPr lang="en-US" dirty="0" smtClean="0">
                <a:cs typeface="Times New Roman" pitchFamily="18" charset="0"/>
                <a:sym typeface="Wingdings" pitchFamily="2" charset="2"/>
              </a:rPr>
              <a:t>			directed definition</a:t>
            </a:r>
          </a:p>
          <a:p>
            <a:pPr algn="just">
              <a:lnSpc>
                <a:spcPct val="90000"/>
              </a:lnSpc>
              <a:buFontTx/>
              <a:buNone/>
              <a:tabLst>
                <a:tab pos="1828800" algn="l"/>
                <a:tab pos="4398963" algn="l"/>
                <a:tab pos="4797425" algn="l"/>
              </a:tabLst>
            </a:pPr>
            <a:r>
              <a:rPr lang="en-US" dirty="0">
                <a:cs typeface="Times New Roman" pitchFamily="18" charset="0"/>
                <a:sym typeface="Wingdings" pitchFamily="2" charset="2"/>
              </a:rPr>
              <a:t>	</a:t>
            </a:r>
            <a:r>
              <a:rPr lang="en-US" dirty="0" smtClean="0">
                <a:cs typeface="Times New Roman" pitchFamily="18" charset="0"/>
                <a:sym typeface="Wingdings" pitchFamily="2" charset="2"/>
              </a:rPr>
              <a:t>	</a:t>
            </a:r>
            <a:r>
              <a:rPr lang="en-US" dirty="0" smtClean="0">
                <a:cs typeface="Times New Roman" pitchFamily="18" charset="0"/>
                <a:sym typeface="Symbol" pitchFamily="18" charset="2"/>
              </a:rPr>
              <a:t></a:t>
            </a:r>
          </a:p>
          <a:p>
            <a:pPr algn="just">
              <a:lnSpc>
                <a:spcPct val="90000"/>
              </a:lnSpc>
              <a:buFontTx/>
              <a:buNone/>
              <a:tabLst>
                <a:tab pos="1828800" algn="l"/>
                <a:tab pos="4398963" algn="l"/>
                <a:tab pos="4797425" algn="l"/>
              </a:tabLst>
            </a:pPr>
            <a:r>
              <a:rPr lang="en-US" dirty="0" smtClean="0">
                <a:cs typeface="Times New Roman" pitchFamily="18" charset="0"/>
              </a:rPr>
              <a:t>E → E</a:t>
            </a:r>
            <a:r>
              <a:rPr lang="en-US" baseline="-25000" dirty="0" smtClean="0">
                <a:cs typeface="Times New Roman" pitchFamily="18" charset="0"/>
              </a:rPr>
              <a:t>1</a:t>
            </a:r>
            <a:r>
              <a:rPr lang="en-US" dirty="0" smtClean="0">
                <a:cs typeface="Times New Roman" pitchFamily="18" charset="0"/>
              </a:rPr>
              <a:t> + T 	{ </a:t>
            </a:r>
            <a:r>
              <a:rPr lang="en-US" dirty="0" err="1" smtClean="0">
                <a:cs typeface="Times New Roman" pitchFamily="18" charset="0"/>
              </a:rPr>
              <a:t>E.val</a:t>
            </a:r>
            <a:r>
              <a:rPr lang="en-US" dirty="0" smtClean="0">
                <a:cs typeface="Times New Roman" pitchFamily="18" charset="0"/>
              </a:rPr>
              <a:t> = E</a:t>
            </a:r>
            <a:r>
              <a:rPr lang="en-US" baseline="-25000" dirty="0" smtClean="0">
                <a:cs typeface="Times New Roman" pitchFamily="18" charset="0"/>
              </a:rPr>
              <a:t>1</a:t>
            </a:r>
            <a:r>
              <a:rPr lang="en-US" dirty="0" smtClean="0">
                <a:cs typeface="Times New Roman" pitchFamily="18" charset="0"/>
              </a:rPr>
              <a:t>.val + </a:t>
            </a:r>
            <a:r>
              <a:rPr lang="en-US" dirty="0" err="1" smtClean="0">
                <a:cs typeface="Times New Roman" pitchFamily="18" charset="0"/>
              </a:rPr>
              <a:t>T.val</a:t>
            </a:r>
            <a:r>
              <a:rPr lang="en-US" dirty="0" smtClean="0">
                <a:cs typeface="Times New Roman" pitchFamily="18" charset="0"/>
              </a:rPr>
              <a:t> }</a:t>
            </a:r>
            <a:r>
              <a:rPr lang="en-US" dirty="0" smtClean="0">
                <a:cs typeface="Times New Roman" pitchFamily="18" charset="0"/>
                <a:sym typeface="Wingdings" pitchFamily="2" charset="2"/>
              </a:rPr>
              <a:t> the production of the 	</a:t>
            </a:r>
          </a:p>
          <a:p>
            <a:pPr algn="just">
              <a:lnSpc>
                <a:spcPct val="90000"/>
              </a:lnSpc>
              <a:buFontTx/>
              <a:buNone/>
              <a:tabLst>
                <a:tab pos="1828800" algn="l"/>
                <a:tab pos="4398963" algn="l"/>
                <a:tab pos="4797425" algn="l"/>
              </a:tabLst>
            </a:pPr>
            <a:r>
              <a:rPr lang="en-US" dirty="0">
                <a:cs typeface="Times New Roman" pitchFamily="18" charset="0"/>
                <a:sym typeface="Wingdings" pitchFamily="2" charset="2"/>
              </a:rPr>
              <a:t>	</a:t>
            </a:r>
            <a:r>
              <a:rPr lang="en-US" dirty="0" smtClean="0">
                <a:cs typeface="Times New Roman" pitchFamily="18" charset="0"/>
                <a:sym typeface="Wingdings" pitchFamily="2" charset="2"/>
              </a:rPr>
              <a:t>			corresponding translation  </a:t>
            </a:r>
          </a:p>
          <a:p>
            <a:pPr algn="just">
              <a:lnSpc>
                <a:spcPct val="90000"/>
              </a:lnSpc>
              <a:buFontTx/>
              <a:buNone/>
              <a:tabLst>
                <a:tab pos="1828800" algn="l"/>
                <a:tab pos="4398963" algn="l"/>
                <a:tab pos="4797425" algn="l"/>
              </a:tabLst>
            </a:pPr>
            <a:r>
              <a:rPr lang="en-US" dirty="0">
                <a:cs typeface="Times New Roman" pitchFamily="18" charset="0"/>
                <a:sym typeface="Wingdings" pitchFamily="2" charset="2"/>
              </a:rPr>
              <a:t>	</a:t>
            </a:r>
            <a:r>
              <a:rPr lang="en-US" dirty="0" smtClean="0">
                <a:cs typeface="Times New Roman" pitchFamily="18" charset="0"/>
                <a:sym typeface="Wingdings" pitchFamily="2" charset="2"/>
              </a:rPr>
              <a:t>		    	scheme</a:t>
            </a:r>
            <a:endParaRPr lang="en-US" dirty="0" smtClean="0"/>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31749" name="Slide Number Placeholder 5"/>
          <p:cNvSpPr>
            <a:spLocks noGrp="1"/>
          </p:cNvSpPr>
          <p:nvPr>
            <p:ph type="sldNum" sz="quarter" idx="12"/>
          </p:nvPr>
        </p:nvSpPr>
        <p:spPr>
          <a:noFill/>
        </p:spPr>
        <p:txBody>
          <a:bodyPr/>
          <a:lstStyle/>
          <a:p>
            <a:fld id="{BFEEFA47-1C58-407B-967C-9824576A1529}" type="slidenum">
              <a:rPr lang="en-US" smtClean="0"/>
              <a:pPr/>
              <a:t>22</a:t>
            </a:fld>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581400" y="228600"/>
            <a:ext cx="5390728" cy="762000"/>
          </a:xfrm>
        </p:spPr>
        <p:txBody>
          <a:bodyPr>
            <a:normAutofit fontScale="90000"/>
          </a:bodyPr>
          <a:lstStyle/>
          <a:p>
            <a:r>
              <a:rPr lang="en-US" sz="2800" dirty="0" smtClean="0"/>
              <a:t>A Translation Scheme Example</a:t>
            </a:r>
          </a:p>
        </p:txBody>
      </p:sp>
      <p:sp>
        <p:nvSpPr>
          <p:cNvPr id="32771" name="Rectangle 3"/>
          <p:cNvSpPr>
            <a:spLocks noGrp="1" noChangeArrowheads="1"/>
          </p:cNvSpPr>
          <p:nvPr>
            <p:ph type="body" idx="1"/>
          </p:nvPr>
        </p:nvSpPr>
        <p:spPr>
          <a:xfrm>
            <a:off x="1066800" y="1600200"/>
            <a:ext cx="7696200" cy="4338430"/>
          </a:xfrm>
        </p:spPr>
        <p:txBody>
          <a:bodyPr>
            <a:normAutofit lnSpcReduction="10000"/>
          </a:bodyPr>
          <a:lstStyle/>
          <a:p>
            <a:pPr>
              <a:lnSpc>
                <a:spcPct val="90000"/>
              </a:lnSpc>
            </a:pPr>
            <a:r>
              <a:rPr lang="en-US" sz="2200" dirty="0" smtClean="0"/>
              <a:t>A simple translation scheme that converts infix expressions to the corresponding postfix expressions.</a:t>
            </a:r>
          </a:p>
          <a:p>
            <a:pPr>
              <a:lnSpc>
                <a:spcPct val="90000"/>
              </a:lnSpc>
            </a:pPr>
            <a:endParaRPr lang="en-US" sz="2200" dirty="0" smtClean="0"/>
          </a:p>
          <a:p>
            <a:pPr>
              <a:lnSpc>
                <a:spcPct val="90000"/>
              </a:lnSpc>
              <a:buFontTx/>
              <a:buNone/>
            </a:pPr>
            <a:r>
              <a:rPr lang="en-US" sz="2200" dirty="0" smtClean="0">
                <a:cs typeface="Times New Roman" pitchFamily="18" charset="0"/>
              </a:rPr>
              <a:t>	E → T R</a:t>
            </a:r>
          </a:p>
          <a:p>
            <a:pPr>
              <a:lnSpc>
                <a:spcPct val="90000"/>
              </a:lnSpc>
              <a:buFontTx/>
              <a:buNone/>
            </a:pPr>
            <a:r>
              <a:rPr lang="en-US" sz="2200" dirty="0" smtClean="0">
                <a:cs typeface="Times New Roman" pitchFamily="18" charset="0"/>
              </a:rPr>
              <a:t>	R → + T </a:t>
            </a:r>
            <a:r>
              <a:rPr lang="en-US" sz="2200" dirty="0" smtClean="0">
                <a:solidFill>
                  <a:srgbClr val="CC0000"/>
                </a:solidFill>
                <a:cs typeface="Times New Roman" pitchFamily="18" charset="0"/>
              </a:rPr>
              <a:t>{ print(“+”) }</a:t>
            </a:r>
            <a:r>
              <a:rPr lang="en-US" sz="2200" dirty="0" smtClean="0">
                <a:cs typeface="Times New Roman" pitchFamily="18" charset="0"/>
              </a:rPr>
              <a:t> R</a:t>
            </a:r>
            <a:r>
              <a:rPr lang="en-US" sz="2200" baseline="-25000" dirty="0" smtClean="0">
                <a:cs typeface="Times New Roman" pitchFamily="18" charset="0"/>
              </a:rPr>
              <a:t>1</a:t>
            </a:r>
            <a:endParaRPr lang="en-US" sz="2200" dirty="0" smtClean="0">
              <a:cs typeface="Times New Roman" pitchFamily="18" charset="0"/>
            </a:endParaRPr>
          </a:p>
          <a:p>
            <a:pPr>
              <a:lnSpc>
                <a:spcPct val="90000"/>
              </a:lnSpc>
              <a:buFontTx/>
              <a:buNone/>
            </a:pPr>
            <a:r>
              <a:rPr lang="en-US" sz="2200" dirty="0" smtClean="0">
                <a:cs typeface="Times New Roman" pitchFamily="18" charset="0"/>
              </a:rPr>
              <a:t>	R → </a:t>
            </a:r>
            <a:r>
              <a:rPr lang="en-US" sz="2200" dirty="0" smtClean="0">
                <a:cs typeface="Times New Roman" pitchFamily="18" charset="0"/>
                <a:sym typeface="Symbol" pitchFamily="18" charset="2"/>
              </a:rPr>
              <a:t></a:t>
            </a:r>
          </a:p>
          <a:p>
            <a:pPr>
              <a:lnSpc>
                <a:spcPct val="90000"/>
              </a:lnSpc>
              <a:buFontTx/>
              <a:buNone/>
            </a:pPr>
            <a:r>
              <a:rPr lang="en-US" sz="2200" dirty="0" smtClean="0">
                <a:cs typeface="Times New Roman" pitchFamily="18" charset="0"/>
                <a:sym typeface="Symbol" pitchFamily="18" charset="2"/>
              </a:rPr>
              <a:t>	T </a:t>
            </a:r>
            <a:r>
              <a:rPr lang="en-US" sz="2200" dirty="0" smtClean="0">
                <a:cs typeface="Times New Roman" pitchFamily="18" charset="0"/>
              </a:rPr>
              <a:t>→ </a:t>
            </a:r>
            <a:r>
              <a:rPr lang="en-US" sz="2200" b="1" dirty="0" smtClean="0">
                <a:cs typeface="Times New Roman" pitchFamily="18" charset="0"/>
              </a:rPr>
              <a:t>id</a:t>
            </a:r>
            <a:r>
              <a:rPr lang="en-US" sz="2200" dirty="0" smtClean="0">
                <a:cs typeface="Times New Roman" pitchFamily="18" charset="0"/>
              </a:rPr>
              <a:t> </a:t>
            </a:r>
            <a:r>
              <a:rPr lang="en-US" sz="2200" dirty="0" smtClean="0">
                <a:solidFill>
                  <a:srgbClr val="CC0000"/>
                </a:solidFill>
                <a:cs typeface="Times New Roman" pitchFamily="18" charset="0"/>
              </a:rPr>
              <a:t>{ print(</a:t>
            </a:r>
            <a:r>
              <a:rPr lang="en-US" sz="2200" b="1" dirty="0" smtClean="0">
                <a:solidFill>
                  <a:srgbClr val="CC0000"/>
                </a:solidFill>
                <a:cs typeface="Times New Roman" pitchFamily="18" charset="0"/>
              </a:rPr>
              <a:t>id</a:t>
            </a:r>
            <a:r>
              <a:rPr lang="en-US" sz="2200" dirty="0" smtClean="0">
                <a:solidFill>
                  <a:srgbClr val="CC0000"/>
                </a:solidFill>
                <a:cs typeface="Times New Roman" pitchFamily="18" charset="0"/>
              </a:rPr>
              <a:t>.name) }</a:t>
            </a:r>
          </a:p>
          <a:p>
            <a:pPr>
              <a:lnSpc>
                <a:spcPct val="90000"/>
              </a:lnSpc>
              <a:buFontTx/>
              <a:buNone/>
            </a:pPr>
            <a:endParaRPr lang="en-US" sz="2200" dirty="0" smtClean="0">
              <a:solidFill>
                <a:srgbClr val="CC0000"/>
              </a:solidFill>
              <a:cs typeface="Times New Roman" pitchFamily="18" charset="0"/>
            </a:endParaRPr>
          </a:p>
          <a:p>
            <a:pPr>
              <a:lnSpc>
                <a:spcPct val="90000"/>
              </a:lnSpc>
              <a:buFontTx/>
              <a:buNone/>
            </a:pPr>
            <a:r>
              <a:rPr lang="en-US" sz="2200" dirty="0" smtClean="0">
                <a:cs typeface="Times New Roman" pitchFamily="18" charset="0"/>
              </a:rPr>
              <a:t>		</a:t>
            </a:r>
            <a:r>
              <a:rPr lang="en-US" sz="2200" dirty="0" err="1" smtClean="0">
                <a:cs typeface="Times New Roman" pitchFamily="18" charset="0"/>
              </a:rPr>
              <a:t>a+b+c</a:t>
            </a:r>
            <a:r>
              <a:rPr lang="en-US" sz="2200" dirty="0" smtClean="0">
                <a:cs typeface="Times New Roman" pitchFamily="18" charset="0"/>
              </a:rPr>
              <a:t>	    </a:t>
            </a:r>
            <a:r>
              <a:rPr lang="en-US" sz="2200" dirty="0" smtClean="0">
                <a:cs typeface="Times New Roman" pitchFamily="18" charset="0"/>
                <a:sym typeface="Wingdings" pitchFamily="2" charset="2"/>
              </a:rPr>
              <a:t>   </a:t>
            </a:r>
            <a:r>
              <a:rPr lang="en-US" sz="2200" dirty="0" err="1" smtClean="0">
                <a:cs typeface="Times New Roman" pitchFamily="18" charset="0"/>
                <a:sym typeface="Wingdings" pitchFamily="2" charset="2"/>
              </a:rPr>
              <a:t>ab+c</a:t>
            </a:r>
            <a:r>
              <a:rPr lang="en-US" sz="2200" dirty="0" smtClean="0">
                <a:cs typeface="Times New Roman" pitchFamily="18" charset="0"/>
                <a:sym typeface="Wingdings" pitchFamily="2" charset="2"/>
              </a:rPr>
              <a:t>+</a:t>
            </a:r>
          </a:p>
          <a:p>
            <a:pPr>
              <a:lnSpc>
                <a:spcPct val="90000"/>
              </a:lnSpc>
              <a:buFontTx/>
              <a:buNone/>
            </a:pPr>
            <a:endParaRPr lang="en-US" sz="2200" dirty="0" smtClean="0">
              <a:cs typeface="Times New Roman" pitchFamily="18" charset="0"/>
              <a:sym typeface="Wingdings" pitchFamily="2" charset="2"/>
            </a:endParaRPr>
          </a:p>
          <a:p>
            <a:pPr>
              <a:lnSpc>
                <a:spcPct val="90000"/>
              </a:lnSpc>
              <a:buFontTx/>
              <a:buNone/>
            </a:pPr>
            <a:endParaRPr lang="en-US" sz="2200" dirty="0" smtClean="0">
              <a:cs typeface="Times New Roman" pitchFamily="18" charset="0"/>
              <a:sym typeface="Wingdings" pitchFamily="2" charset="2"/>
            </a:endParaRPr>
          </a:p>
          <a:p>
            <a:pPr>
              <a:lnSpc>
                <a:spcPct val="90000"/>
              </a:lnSpc>
              <a:buFontTx/>
              <a:buNone/>
            </a:pPr>
            <a:r>
              <a:rPr lang="en-US" sz="2200" dirty="0" smtClean="0">
                <a:cs typeface="Times New Roman" pitchFamily="18" charset="0"/>
                <a:sym typeface="Wingdings" pitchFamily="2" charset="2"/>
              </a:rPr>
              <a:t>infix expression 		postfix expression</a:t>
            </a:r>
          </a:p>
        </p:txBody>
      </p:sp>
      <p:sp>
        <p:nvSpPr>
          <p:cNvPr id="32772" name="Line 4"/>
          <p:cNvSpPr>
            <a:spLocks noChangeShapeType="1"/>
          </p:cNvSpPr>
          <p:nvPr/>
        </p:nvSpPr>
        <p:spPr bwMode="auto">
          <a:xfrm flipV="1">
            <a:off x="2057400" y="4648200"/>
            <a:ext cx="350838" cy="533400"/>
          </a:xfrm>
          <a:prstGeom prst="line">
            <a:avLst/>
          </a:prstGeom>
          <a:noFill/>
          <a:ln w="9525">
            <a:solidFill>
              <a:schemeClr val="tx1"/>
            </a:solidFill>
            <a:round/>
            <a:headEnd/>
            <a:tailEnd type="triangle" w="med" len="med"/>
          </a:ln>
        </p:spPr>
        <p:txBody>
          <a:bodyPr/>
          <a:lstStyle/>
          <a:p>
            <a:endParaRPr lang="en-US"/>
          </a:p>
        </p:txBody>
      </p:sp>
      <p:sp>
        <p:nvSpPr>
          <p:cNvPr id="32773" name="Line 5"/>
          <p:cNvSpPr>
            <a:spLocks noChangeShapeType="1"/>
          </p:cNvSpPr>
          <p:nvPr/>
        </p:nvSpPr>
        <p:spPr bwMode="auto">
          <a:xfrm flipH="1" flipV="1">
            <a:off x="4389437" y="4610100"/>
            <a:ext cx="563563" cy="609600"/>
          </a:xfrm>
          <a:prstGeom prst="line">
            <a:avLst/>
          </a:prstGeom>
          <a:noFill/>
          <a:ln w="9525">
            <a:solidFill>
              <a:schemeClr val="tx1"/>
            </a:solidFill>
            <a:round/>
            <a:headEnd/>
            <a:tailEnd type="triangle" w="med" len="med"/>
          </a:ln>
        </p:spPr>
        <p:txBody>
          <a:bodyPr/>
          <a:lstStyle/>
          <a:p>
            <a:endParaRPr lang="en-US"/>
          </a:p>
        </p:txBody>
      </p:sp>
      <p:sp>
        <p:nvSpPr>
          <p:cNvPr id="7" name="Date Placeholder 3"/>
          <p:cNvSpPr>
            <a:spLocks noGrp="1"/>
          </p:cNvSpPr>
          <p:nvPr>
            <p:ph type="dt" sz="quarter" idx="10"/>
          </p:nvPr>
        </p:nvSpPr>
        <p:spPr>
          <a:xfrm>
            <a:off x="312738" y="6553200"/>
            <a:ext cx="2133600" cy="476250"/>
          </a:xfrm>
        </p:spPr>
        <p:txBody>
          <a:bodyPr/>
          <a:lstStyle/>
          <a:p>
            <a:pPr>
              <a:defRPr/>
            </a:pPr>
            <a:r>
              <a:rPr lang="en-US" dirty="0" err="1"/>
              <a:t>Bina</a:t>
            </a:r>
            <a:r>
              <a:rPr lang="en-US" dirty="0"/>
              <a:t> Nusantara University</a:t>
            </a:r>
          </a:p>
        </p:txBody>
      </p:sp>
      <p:sp>
        <p:nvSpPr>
          <p:cNvPr id="32775" name="Slide Number Placeholder 5"/>
          <p:cNvSpPr>
            <a:spLocks noGrp="1"/>
          </p:cNvSpPr>
          <p:nvPr>
            <p:ph type="sldNum" sz="quarter" idx="12"/>
          </p:nvPr>
        </p:nvSpPr>
        <p:spPr>
          <a:noFill/>
        </p:spPr>
        <p:txBody>
          <a:bodyPr/>
          <a:lstStyle/>
          <a:p>
            <a:fld id="{144327C5-7BC0-45E5-B723-F233C4D21CA5}" type="slidenum">
              <a:rPr lang="en-US" smtClean="0"/>
              <a:pPr/>
              <a:t>23</a:t>
            </a:fld>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95624" y="228600"/>
            <a:ext cx="5800303" cy="762000"/>
          </a:xfrm>
        </p:spPr>
        <p:txBody>
          <a:bodyPr/>
          <a:lstStyle/>
          <a:p>
            <a:r>
              <a:rPr lang="en-US" sz="2400" dirty="0" smtClean="0"/>
              <a:t>A Translation Scheme Example (cont.)</a:t>
            </a:r>
          </a:p>
        </p:txBody>
      </p:sp>
      <p:sp>
        <p:nvSpPr>
          <p:cNvPr id="33795" name="Rectangle 3"/>
          <p:cNvSpPr>
            <a:spLocks noGrp="1" noChangeArrowheads="1"/>
          </p:cNvSpPr>
          <p:nvPr>
            <p:ph type="body" idx="1"/>
          </p:nvPr>
        </p:nvSpPr>
        <p:spPr>
          <a:xfrm>
            <a:off x="990601" y="1447800"/>
            <a:ext cx="8153400" cy="5410200"/>
          </a:xfrm>
        </p:spPr>
        <p:txBody>
          <a:bodyPr>
            <a:normAutofit fontScale="85000" lnSpcReduction="10000"/>
          </a:bodyPr>
          <a:lstStyle/>
          <a:p>
            <a:pPr>
              <a:lnSpc>
                <a:spcPct val="90000"/>
              </a:lnSpc>
              <a:buFontTx/>
              <a:buNone/>
            </a:pPr>
            <a:r>
              <a:rPr lang="en-US" sz="2600" dirty="0" smtClean="0"/>
              <a:t>			E</a:t>
            </a:r>
          </a:p>
          <a:p>
            <a:pPr>
              <a:lnSpc>
                <a:spcPct val="90000"/>
              </a:lnSpc>
              <a:buFontTx/>
              <a:buNone/>
            </a:pPr>
            <a:endParaRPr lang="en-US" sz="2600" dirty="0" smtClean="0"/>
          </a:p>
          <a:p>
            <a:pPr>
              <a:lnSpc>
                <a:spcPct val="90000"/>
              </a:lnSpc>
              <a:buFontTx/>
              <a:buNone/>
            </a:pPr>
            <a:r>
              <a:rPr lang="en-US" sz="2600" dirty="0" smtClean="0"/>
              <a:t>	T				R</a:t>
            </a:r>
          </a:p>
          <a:p>
            <a:pPr>
              <a:lnSpc>
                <a:spcPct val="90000"/>
              </a:lnSpc>
              <a:buFontTx/>
              <a:buNone/>
            </a:pPr>
            <a:endParaRPr lang="en-US" sz="2600" dirty="0" smtClean="0"/>
          </a:p>
          <a:p>
            <a:pPr>
              <a:lnSpc>
                <a:spcPct val="90000"/>
              </a:lnSpc>
              <a:buFontTx/>
              <a:buNone/>
            </a:pPr>
            <a:endParaRPr lang="en-US" sz="2600" dirty="0" smtClean="0"/>
          </a:p>
          <a:p>
            <a:pPr>
              <a:lnSpc>
                <a:spcPct val="90000"/>
              </a:lnSpc>
              <a:buFontTx/>
              <a:buNone/>
            </a:pPr>
            <a:r>
              <a:rPr lang="en-US" sz="2600" b="1" dirty="0" smtClean="0"/>
              <a:t>id</a:t>
            </a:r>
            <a:r>
              <a:rPr lang="en-US" sz="2600" dirty="0" smtClean="0"/>
              <a:t>	</a:t>
            </a:r>
            <a:r>
              <a:rPr lang="en-US" sz="2600" dirty="0" smtClean="0">
                <a:solidFill>
                  <a:srgbClr val="CC0000"/>
                </a:solidFill>
              </a:rPr>
              <a:t>{print(“a”)}</a:t>
            </a:r>
            <a:r>
              <a:rPr lang="en-US" sz="2600" dirty="0" smtClean="0"/>
              <a:t>		+	T    </a:t>
            </a:r>
            <a:r>
              <a:rPr lang="en-US" sz="2600" dirty="0" smtClean="0">
                <a:solidFill>
                  <a:srgbClr val="CC0000"/>
                </a:solidFill>
              </a:rPr>
              <a:t>{print(“+”)}</a:t>
            </a:r>
            <a:r>
              <a:rPr lang="en-US" sz="2600" dirty="0" smtClean="0"/>
              <a:t>   R</a:t>
            </a:r>
          </a:p>
          <a:p>
            <a:pPr>
              <a:lnSpc>
                <a:spcPct val="90000"/>
              </a:lnSpc>
              <a:buFontTx/>
              <a:buNone/>
            </a:pPr>
            <a:endParaRPr lang="en-US" sz="2600" dirty="0" smtClean="0"/>
          </a:p>
          <a:p>
            <a:pPr>
              <a:lnSpc>
                <a:spcPct val="90000"/>
              </a:lnSpc>
              <a:buFontTx/>
              <a:buNone/>
            </a:pPr>
            <a:endParaRPr lang="en-US" sz="2600" dirty="0" smtClean="0"/>
          </a:p>
          <a:p>
            <a:pPr>
              <a:lnSpc>
                <a:spcPct val="90000"/>
              </a:lnSpc>
              <a:buFontTx/>
              <a:buNone/>
            </a:pPr>
            <a:r>
              <a:rPr lang="en-US" sz="2600" dirty="0" smtClean="0"/>
              <a:t>				</a:t>
            </a:r>
            <a:r>
              <a:rPr lang="en-US" sz="2600" b="1" dirty="0" smtClean="0"/>
              <a:t>id</a:t>
            </a:r>
            <a:r>
              <a:rPr lang="en-US" sz="2600" dirty="0" smtClean="0"/>
              <a:t>  </a:t>
            </a:r>
            <a:r>
              <a:rPr lang="en-US" sz="2600" dirty="0" smtClean="0">
                <a:solidFill>
                  <a:srgbClr val="CC0000"/>
                </a:solidFill>
              </a:rPr>
              <a:t>{print(“b”)}</a:t>
            </a:r>
            <a:r>
              <a:rPr lang="en-US" sz="2600" dirty="0" smtClean="0"/>
              <a:t>      +  T   </a:t>
            </a:r>
            <a:r>
              <a:rPr lang="en-US" sz="2600" dirty="0" smtClean="0">
                <a:solidFill>
                  <a:srgbClr val="CC0000"/>
                </a:solidFill>
              </a:rPr>
              <a:t>{print(“+”)}</a:t>
            </a:r>
            <a:r>
              <a:rPr lang="en-US" sz="2600" dirty="0" smtClean="0"/>
              <a:t>  R	</a:t>
            </a:r>
          </a:p>
          <a:p>
            <a:pPr>
              <a:lnSpc>
                <a:spcPct val="90000"/>
              </a:lnSpc>
              <a:buFontTx/>
              <a:buNone/>
            </a:pPr>
            <a:endParaRPr lang="en-US" sz="2600" dirty="0" smtClean="0"/>
          </a:p>
          <a:p>
            <a:pPr>
              <a:lnSpc>
                <a:spcPct val="90000"/>
              </a:lnSpc>
              <a:buFontTx/>
              <a:buNone/>
            </a:pPr>
            <a:endParaRPr lang="en-US" sz="2600" dirty="0" smtClean="0"/>
          </a:p>
          <a:p>
            <a:pPr>
              <a:lnSpc>
                <a:spcPct val="90000"/>
              </a:lnSpc>
              <a:buFontTx/>
              <a:buNone/>
            </a:pPr>
            <a:r>
              <a:rPr lang="en-US" sz="2600" dirty="0" smtClean="0"/>
              <a:t>						</a:t>
            </a:r>
            <a:r>
              <a:rPr lang="en-US" sz="2600" b="1" dirty="0" smtClean="0"/>
              <a:t>id</a:t>
            </a:r>
            <a:r>
              <a:rPr lang="en-US" sz="2600" dirty="0" smtClean="0"/>
              <a:t>   </a:t>
            </a:r>
            <a:r>
              <a:rPr lang="en-US" sz="2600" dirty="0" smtClean="0">
                <a:solidFill>
                  <a:srgbClr val="CC0000"/>
                </a:solidFill>
              </a:rPr>
              <a:t>{print(“c”)}</a:t>
            </a:r>
            <a:r>
              <a:rPr lang="en-US" sz="2600" dirty="0" smtClean="0"/>
              <a:t>	        </a:t>
            </a:r>
            <a:r>
              <a:rPr lang="en-US" sz="2600" dirty="0" smtClean="0">
                <a:cs typeface="Times New Roman" pitchFamily="18" charset="0"/>
                <a:sym typeface="Symbol" pitchFamily="18" charset="2"/>
              </a:rPr>
              <a:t></a:t>
            </a:r>
            <a:r>
              <a:rPr lang="en-US" sz="2600" dirty="0" smtClean="0"/>
              <a:t> </a:t>
            </a:r>
          </a:p>
          <a:p>
            <a:pPr marL="0" indent="0">
              <a:lnSpc>
                <a:spcPct val="90000"/>
              </a:lnSpc>
              <a:buFontTx/>
              <a:buNone/>
            </a:pPr>
            <a:endParaRPr lang="en-US" sz="2000" dirty="0" smtClean="0"/>
          </a:p>
          <a:p>
            <a:pPr marL="0" indent="0">
              <a:lnSpc>
                <a:spcPct val="90000"/>
              </a:lnSpc>
              <a:buFontTx/>
              <a:buNone/>
            </a:pPr>
            <a:r>
              <a:rPr lang="en-US" sz="2400" dirty="0" smtClean="0"/>
              <a:t>The depth first traversal of the parse tree (executing the semantic actions in that order) will produce the postfix representation of the infix expression.</a:t>
            </a:r>
          </a:p>
        </p:txBody>
      </p:sp>
      <p:grpSp>
        <p:nvGrpSpPr>
          <p:cNvPr id="2" name="Group 1"/>
          <p:cNvGrpSpPr/>
          <p:nvPr/>
        </p:nvGrpSpPr>
        <p:grpSpPr>
          <a:xfrm>
            <a:off x="1295399" y="1828800"/>
            <a:ext cx="7010401" cy="3318013"/>
            <a:chOff x="1295399" y="1828800"/>
            <a:chExt cx="7010401" cy="3318013"/>
          </a:xfrm>
        </p:grpSpPr>
        <p:sp>
          <p:nvSpPr>
            <p:cNvPr id="33796" name="Line 4"/>
            <p:cNvSpPr>
              <a:spLocks noChangeShapeType="1"/>
            </p:cNvSpPr>
            <p:nvPr/>
          </p:nvSpPr>
          <p:spPr bwMode="auto">
            <a:xfrm flipH="1">
              <a:off x="1758950" y="1828800"/>
              <a:ext cx="1336675" cy="457200"/>
            </a:xfrm>
            <a:prstGeom prst="line">
              <a:avLst/>
            </a:prstGeom>
            <a:noFill/>
            <a:ln w="9525">
              <a:solidFill>
                <a:schemeClr val="tx1"/>
              </a:solidFill>
              <a:round/>
              <a:headEnd/>
              <a:tailEnd/>
            </a:ln>
          </p:spPr>
          <p:txBody>
            <a:bodyPr/>
            <a:lstStyle/>
            <a:p>
              <a:endParaRPr lang="en-US"/>
            </a:p>
          </p:txBody>
        </p:sp>
        <p:sp>
          <p:nvSpPr>
            <p:cNvPr id="33797" name="Line 5"/>
            <p:cNvSpPr>
              <a:spLocks noChangeShapeType="1"/>
            </p:cNvSpPr>
            <p:nvPr/>
          </p:nvSpPr>
          <p:spPr bwMode="auto">
            <a:xfrm>
              <a:off x="3095625" y="1828800"/>
              <a:ext cx="1687513" cy="457200"/>
            </a:xfrm>
            <a:prstGeom prst="line">
              <a:avLst/>
            </a:prstGeom>
            <a:noFill/>
            <a:ln w="9525">
              <a:solidFill>
                <a:schemeClr val="tx1"/>
              </a:solidFill>
              <a:round/>
              <a:headEnd/>
              <a:tailEnd/>
            </a:ln>
          </p:spPr>
          <p:txBody>
            <a:bodyPr/>
            <a:lstStyle/>
            <a:p>
              <a:endParaRPr lang="en-US"/>
            </a:p>
          </p:txBody>
        </p:sp>
        <p:sp>
          <p:nvSpPr>
            <p:cNvPr id="33798" name="Line 6"/>
            <p:cNvSpPr>
              <a:spLocks noChangeShapeType="1"/>
            </p:cNvSpPr>
            <p:nvPr/>
          </p:nvSpPr>
          <p:spPr bwMode="auto">
            <a:xfrm flipH="1">
              <a:off x="1295399" y="2627243"/>
              <a:ext cx="282575" cy="458857"/>
            </a:xfrm>
            <a:prstGeom prst="line">
              <a:avLst/>
            </a:prstGeom>
            <a:noFill/>
            <a:ln w="9525">
              <a:solidFill>
                <a:schemeClr val="tx1"/>
              </a:solidFill>
              <a:round/>
              <a:headEnd/>
              <a:tailEnd/>
            </a:ln>
          </p:spPr>
          <p:txBody>
            <a:bodyPr/>
            <a:lstStyle/>
            <a:p>
              <a:endParaRPr lang="en-US"/>
            </a:p>
          </p:txBody>
        </p:sp>
        <p:sp>
          <p:nvSpPr>
            <p:cNvPr id="33799" name="Line 7"/>
            <p:cNvSpPr>
              <a:spLocks noChangeShapeType="1"/>
            </p:cNvSpPr>
            <p:nvPr/>
          </p:nvSpPr>
          <p:spPr bwMode="auto">
            <a:xfrm flipH="1">
              <a:off x="4190999" y="2667000"/>
              <a:ext cx="661988" cy="304800"/>
            </a:xfrm>
            <a:prstGeom prst="line">
              <a:avLst/>
            </a:prstGeom>
            <a:noFill/>
            <a:ln w="9525">
              <a:solidFill>
                <a:schemeClr val="tx1"/>
              </a:solidFill>
              <a:round/>
              <a:headEnd/>
              <a:tailEnd/>
            </a:ln>
          </p:spPr>
          <p:txBody>
            <a:bodyPr/>
            <a:lstStyle/>
            <a:p>
              <a:endParaRPr lang="en-US"/>
            </a:p>
          </p:txBody>
        </p:sp>
        <p:sp>
          <p:nvSpPr>
            <p:cNvPr id="33800" name="Line 8"/>
            <p:cNvSpPr>
              <a:spLocks noChangeShapeType="1"/>
            </p:cNvSpPr>
            <p:nvPr/>
          </p:nvSpPr>
          <p:spPr bwMode="auto">
            <a:xfrm>
              <a:off x="4903304" y="2743200"/>
              <a:ext cx="0" cy="342900"/>
            </a:xfrm>
            <a:prstGeom prst="line">
              <a:avLst/>
            </a:prstGeom>
            <a:noFill/>
            <a:ln w="9525">
              <a:solidFill>
                <a:schemeClr val="tx1"/>
              </a:solidFill>
              <a:round/>
              <a:headEnd/>
              <a:tailEnd/>
            </a:ln>
          </p:spPr>
          <p:txBody>
            <a:bodyPr/>
            <a:lstStyle/>
            <a:p>
              <a:endParaRPr lang="en-US"/>
            </a:p>
          </p:txBody>
        </p:sp>
        <p:sp>
          <p:nvSpPr>
            <p:cNvPr id="33801" name="Line 9"/>
            <p:cNvSpPr>
              <a:spLocks noChangeShapeType="1"/>
            </p:cNvSpPr>
            <p:nvPr/>
          </p:nvSpPr>
          <p:spPr bwMode="auto">
            <a:xfrm>
              <a:off x="4852988" y="2667000"/>
              <a:ext cx="2039937" cy="533400"/>
            </a:xfrm>
            <a:prstGeom prst="line">
              <a:avLst/>
            </a:prstGeom>
            <a:noFill/>
            <a:ln w="9525">
              <a:solidFill>
                <a:schemeClr val="tx1"/>
              </a:solidFill>
              <a:round/>
              <a:headEnd/>
              <a:tailEnd/>
            </a:ln>
          </p:spPr>
          <p:txBody>
            <a:bodyPr/>
            <a:lstStyle/>
            <a:p>
              <a:endParaRPr lang="en-US"/>
            </a:p>
          </p:txBody>
        </p:sp>
        <p:sp>
          <p:nvSpPr>
            <p:cNvPr id="33802" name="Line 10"/>
            <p:cNvSpPr>
              <a:spLocks noChangeShapeType="1"/>
            </p:cNvSpPr>
            <p:nvPr/>
          </p:nvSpPr>
          <p:spPr bwMode="auto">
            <a:xfrm flipH="1">
              <a:off x="4017996" y="3581400"/>
              <a:ext cx="842963" cy="457200"/>
            </a:xfrm>
            <a:prstGeom prst="line">
              <a:avLst/>
            </a:prstGeom>
            <a:noFill/>
            <a:ln w="9525">
              <a:solidFill>
                <a:schemeClr val="tx1"/>
              </a:solidFill>
              <a:round/>
              <a:headEnd/>
              <a:tailEnd/>
            </a:ln>
          </p:spPr>
          <p:txBody>
            <a:bodyPr/>
            <a:lstStyle/>
            <a:p>
              <a:endParaRPr lang="en-US"/>
            </a:p>
          </p:txBody>
        </p:sp>
        <p:sp>
          <p:nvSpPr>
            <p:cNvPr id="33803" name="Line 11"/>
            <p:cNvSpPr>
              <a:spLocks noChangeShapeType="1"/>
            </p:cNvSpPr>
            <p:nvPr/>
          </p:nvSpPr>
          <p:spPr bwMode="auto">
            <a:xfrm flipH="1">
              <a:off x="6293540" y="3604591"/>
              <a:ext cx="492125" cy="533400"/>
            </a:xfrm>
            <a:prstGeom prst="line">
              <a:avLst/>
            </a:prstGeom>
            <a:noFill/>
            <a:ln w="9525">
              <a:solidFill>
                <a:schemeClr val="tx1"/>
              </a:solidFill>
              <a:round/>
              <a:headEnd/>
              <a:tailEnd/>
            </a:ln>
          </p:spPr>
          <p:txBody>
            <a:bodyPr/>
            <a:lstStyle/>
            <a:p>
              <a:endParaRPr lang="en-US"/>
            </a:p>
          </p:txBody>
        </p:sp>
        <p:sp>
          <p:nvSpPr>
            <p:cNvPr id="33804" name="Line 12"/>
            <p:cNvSpPr>
              <a:spLocks noChangeShapeType="1"/>
            </p:cNvSpPr>
            <p:nvPr/>
          </p:nvSpPr>
          <p:spPr bwMode="auto">
            <a:xfrm flipH="1">
              <a:off x="6637338" y="3695700"/>
              <a:ext cx="228600" cy="457200"/>
            </a:xfrm>
            <a:prstGeom prst="line">
              <a:avLst/>
            </a:prstGeom>
            <a:noFill/>
            <a:ln w="9525">
              <a:solidFill>
                <a:schemeClr val="tx1"/>
              </a:solidFill>
              <a:round/>
              <a:headEnd/>
              <a:tailEnd/>
            </a:ln>
          </p:spPr>
          <p:txBody>
            <a:bodyPr/>
            <a:lstStyle/>
            <a:p>
              <a:endParaRPr lang="en-US"/>
            </a:p>
          </p:txBody>
        </p:sp>
        <p:sp>
          <p:nvSpPr>
            <p:cNvPr id="33805" name="Line 13"/>
            <p:cNvSpPr>
              <a:spLocks noChangeShapeType="1"/>
            </p:cNvSpPr>
            <p:nvPr/>
          </p:nvSpPr>
          <p:spPr bwMode="auto">
            <a:xfrm>
              <a:off x="7229061" y="3566491"/>
              <a:ext cx="924339" cy="472109"/>
            </a:xfrm>
            <a:prstGeom prst="line">
              <a:avLst/>
            </a:prstGeom>
            <a:noFill/>
            <a:ln w="9525">
              <a:solidFill>
                <a:schemeClr val="tx1"/>
              </a:solidFill>
              <a:round/>
              <a:headEnd/>
              <a:tailEnd/>
            </a:ln>
          </p:spPr>
          <p:txBody>
            <a:bodyPr/>
            <a:lstStyle/>
            <a:p>
              <a:endParaRPr lang="en-US"/>
            </a:p>
          </p:txBody>
        </p:sp>
        <p:sp>
          <p:nvSpPr>
            <p:cNvPr id="33806" name="Line 14"/>
            <p:cNvSpPr>
              <a:spLocks noChangeShapeType="1"/>
            </p:cNvSpPr>
            <p:nvPr/>
          </p:nvSpPr>
          <p:spPr bwMode="auto">
            <a:xfrm flipH="1">
              <a:off x="6039851" y="4581939"/>
              <a:ext cx="350838" cy="533400"/>
            </a:xfrm>
            <a:prstGeom prst="line">
              <a:avLst/>
            </a:prstGeom>
            <a:noFill/>
            <a:ln w="9525">
              <a:solidFill>
                <a:schemeClr val="tx1"/>
              </a:solidFill>
              <a:round/>
              <a:headEnd/>
              <a:tailEnd/>
            </a:ln>
          </p:spPr>
          <p:txBody>
            <a:bodyPr/>
            <a:lstStyle/>
            <a:p>
              <a:endParaRPr lang="en-US"/>
            </a:p>
          </p:txBody>
        </p:sp>
        <p:sp>
          <p:nvSpPr>
            <p:cNvPr id="33807" name="Line 15"/>
            <p:cNvSpPr>
              <a:spLocks noChangeShapeType="1"/>
            </p:cNvSpPr>
            <p:nvPr/>
          </p:nvSpPr>
          <p:spPr bwMode="auto">
            <a:xfrm>
              <a:off x="8305800" y="4613413"/>
              <a:ext cx="0" cy="533400"/>
            </a:xfrm>
            <a:prstGeom prst="line">
              <a:avLst/>
            </a:prstGeom>
            <a:noFill/>
            <a:ln w="9525">
              <a:solidFill>
                <a:schemeClr val="tx1"/>
              </a:solidFill>
              <a:round/>
              <a:headEnd/>
              <a:tailEnd/>
            </a:ln>
          </p:spPr>
          <p:txBody>
            <a:bodyPr/>
            <a:lstStyle/>
            <a:p>
              <a:endParaRPr lang="en-US"/>
            </a:p>
          </p:txBody>
        </p:sp>
        <p:sp>
          <p:nvSpPr>
            <p:cNvPr id="33808" name="Line 16"/>
            <p:cNvSpPr>
              <a:spLocks noChangeShapeType="1"/>
            </p:cNvSpPr>
            <p:nvPr/>
          </p:nvSpPr>
          <p:spPr bwMode="auto">
            <a:xfrm>
              <a:off x="1739348" y="2627243"/>
              <a:ext cx="492125" cy="533400"/>
            </a:xfrm>
            <a:prstGeom prst="line">
              <a:avLst/>
            </a:prstGeom>
            <a:noFill/>
            <a:ln w="9525">
              <a:solidFill>
                <a:srgbClr val="CC0000"/>
              </a:solidFill>
              <a:prstDash val="sysDot"/>
              <a:round/>
              <a:headEnd/>
              <a:tailEnd/>
            </a:ln>
          </p:spPr>
          <p:txBody>
            <a:bodyPr/>
            <a:lstStyle/>
            <a:p>
              <a:endParaRPr lang="en-US"/>
            </a:p>
          </p:txBody>
        </p:sp>
        <p:sp>
          <p:nvSpPr>
            <p:cNvPr id="33809" name="Line 17"/>
            <p:cNvSpPr>
              <a:spLocks noChangeShapeType="1"/>
            </p:cNvSpPr>
            <p:nvPr/>
          </p:nvSpPr>
          <p:spPr bwMode="auto">
            <a:xfrm>
              <a:off x="5001902" y="2804491"/>
              <a:ext cx="713098" cy="356152"/>
            </a:xfrm>
            <a:prstGeom prst="line">
              <a:avLst/>
            </a:prstGeom>
            <a:noFill/>
            <a:ln w="9525">
              <a:solidFill>
                <a:srgbClr val="CC0000"/>
              </a:solidFill>
              <a:prstDash val="sysDot"/>
              <a:round/>
              <a:headEnd/>
              <a:tailEnd/>
            </a:ln>
          </p:spPr>
          <p:txBody>
            <a:bodyPr/>
            <a:lstStyle/>
            <a:p>
              <a:endParaRPr lang="en-US"/>
            </a:p>
          </p:txBody>
        </p:sp>
        <p:sp>
          <p:nvSpPr>
            <p:cNvPr id="33810" name="Line 18"/>
            <p:cNvSpPr>
              <a:spLocks noChangeShapeType="1"/>
            </p:cNvSpPr>
            <p:nvPr/>
          </p:nvSpPr>
          <p:spPr bwMode="auto">
            <a:xfrm>
              <a:off x="4916556" y="3690730"/>
              <a:ext cx="0" cy="457200"/>
            </a:xfrm>
            <a:prstGeom prst="line">
              <a:avLst/>
            </a:prstGeom>
            <a:noFill/>
            <a:ln w="9525">
              <a:solidFill>
                <a:srgbClr val="CC0000"/>
              </a:solidFill>
              <a:prstDash val="sysDot"/>
              <a:round/>
              <a:headEnd/>
              <a:tailEnd/>
            </a:ln>
          </p:spPr>
          <p:txBody>
            <a:bodyPr/>
            <a:lstStyle/>
            <a:p>
              <a:endParaRPr lang="en-US"/>
            </a:p>
          </p:txBody>
        </p:sp>
        <p:sp>
          <p:nvSpPr>
            <p:cNvPr id="33811" name="Line 19"/>
            <p:cNvSpPr>
              <a:spLocks noChangeShapeType="1"/>
            </p:cNvSpPr>
            <p:nvPr/>
          </p:nvSpPr>
          <p:spPr bwMode="auto">
            <a:xfrm>
              <a:off x="7010400" y="3641035"/>
              <a:ext cx="457200" cy="381000"/>
            </a:xfrm>
            <a:prstGeom prst="line">
              <a:avLst/>
            </a:prstGeom>
            <a:noFill/>
            <a:ln w="9525">
              <a:solidFill>
                <a:srgbClr val="CC0000"/>
              </a:solidFill>
              <a:prstDash val="sysDot"/>
              <a:round/>
              <a:headEnd/>
              <a:tailEnd/>
            </a:ln>
          </p:spPr>
          <p:txBody>
            <a:bodyPr/>
            <a:lstStyle/>
            <a:p>
              <a:endParaRPr lang="en-US"/>
            </a:p>
          </p:txBody>
        </p:sp>
        <p:sp>
          <p:nvSpPr>
            <p:cNvPr id="33812" name="Line 20"/>
            <p:cNvSpPr>
              <a:spLocks noChangeShapeType="1"/>
            </p:cNvSpPr>
            <p:nvPr/>
          </p:nvSpPr>
          <p:spPr bwMode="auto">
            <a:xfrm>
              <a:off x="6539602" y="4581939"/>
              <a:ext cx="492125" cy="533400"/>
            </a:xfrm>
            <a:prstGeom prst="line">
              <a:avLst/>
            </a:prstGeom>
            <a:noFill/>
            <a:ln w="9525">
              <a:solidFill>
                <a:srgbClr val="CC0000"/>
              </a:solidFill>
              <a:prstDash val="sysDot"/>
              <a:round/>
              <a:headEnd/>
              <a:tailEnd/>
            </a:ln>
          </p:spPr>
          <p:txBody>
            <a:bodyPr/>
            <a:lstStyle/>
            <a:p>
              <a:endParaRPr lang="en-US"/>
            </a:p>
          </p:txBody>
        </p:sp>
      </p:grpSp>
      <p:sp>
        <p:nvSpPr>
          <p:cNvPr id="22" name="Date Placeholder 3"/>
          <p:cNvSpPr>
            <a:spLocks noGrp="1"/>
          </p:cNvSpPr>
          <p:nvPr>
            <p:ph type="dt" sz="quarter" idx="10"/>
          </p:nvPr>
        </p:nvSpPr>
        <p:spPr>
          <a:xfrm>
            <a:off x="312738" y="6457950"/>
            <a:ext cx="2133600" cy="476250"/>
          </a:xfrm>
        </p:spPr>
        <p:txBody>
          <a:bodyPr/>
          <a:lstStyle/>
          <a:p>
            <a:pPr>
              <a:defRPr/>
            </a:pPr>
            <a:r>
              <a:rPr lang="en-US" dirty="0" err="1"/>
              <a:t>Bina</a:t>
            </a:r>
            <a:r>
              <a:rPr lang="en-US" dirty="0"/>
              <a:t> Nusantara University</a:t>
            </a:r>
          </a:p>
        </p:txBody>
      </p:sp>
      <p:sp>
        <p:nvSpPr>
          <p:cNvPr id="33814" name="Slide Number Placeholder 5"/>
          <p:cNvSpPr>
            <a:spLocks noGrp="1"/>
          </p:cNvSpPr>
          <p:nvPr>
            <p:ph type="sldNum" sz="quarter" idx="12"/>
          </p:nvPr>
        </p:nvSpPr>
        <p:spPr>
          <a:noFill/>
        </p:spPr>
        <p:txBody>
          <a:bodyPr/>
          <a:lstStyle/>
          <a:p>
            <a:fld id="{6DC5252A-5F73-4B57-BD4D-9F8661AFE1B9}" type="slidenum">
              <a:rPr lang="en-US" smtClean="0"/>
              <a:pPr/>
              <a:t>24</a:t>
            </a:fld>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429000" y="228600"/>
            <a:ext cx="5537200" cy="457200"/>
          </a:xfrm>
        </p:spPr>
        <p:txBody>
          <a:bodyPr>
            <a:normAutofit fontScale="90000"/>
          </a:bodyPr>
          <a:lstStyle/>
          <a:p>
            <a:r>
              <a:rPr lang="en-US" sz="2800" dirty="0" smtClean="0"/>
              <a:t>Inherited Attributes in Translation Schemes</a:t>
            </a:r>
          </a:p>
        </p:txBody>
      </p:sp>
      <p:sp>
        <p:nvSpPr>
          <p:cNvPr id="34819" name="Rectangle 3"/>
          <p:cNvSpPr>
            <a:spLocks noGrp="1" noChangeArrowheads="1"/>
          </p:cNvSpPr>
          <p:nvPr>
            <p:ph type="body" idx="1"/>
          </p:nvPr>
        </p:nvSpPr>
        <p:spPr>
          <a:xfrm>
            <a:off x="1143000" y="1600200"/>
            <a:ext cx="7859712" cy="4648200"/>
          </a:xfrm>
        </p:spPr>
        <p:txBody>
          <a:bodyPr>
            <a:normAutofit fontScale="92500" lnSpcReduction="10000"/>
          </a:bodyPr>
          <a:lstStyle/>
          <a:p>
            <a:pPr marL="0" indent="0" algn="just">
              <a:buNone/>
            </a:pPr>
            <a:r>
              <a:rPr lang="en-US" sz="2000" smtClean="0"/>
              <a:t>If a translation scheme has to contain both synthesized and inherited attributes, we have to observe the following rules:</a:t>
            </a:r>
          </a:p>
          <a:p>
            <a:pPr marL="349250" lvl="1" indent="-342900" algn="just">
              <a:buFontTx/>
              <a:buAutoNum type="arabicPeriod"/>
            </a:pPr>
            <a:r>
              <a:rPr lang="en-US" smtClean="0"/>
              <a:t>An inherited attribute of a symbol on the right side of a production must be computed in a semantic action before that symbol.</a:t>
            </a:r>
          </a:p>
          <a:p>
            <a:pPr marL="349250" lvl="1" indent="-342900" algn="just">
              <a:buFontTx/>
              <a:buAutoNum type="arabicPeriod"/>
            </a:pPr>
            <a:r>
              <a:rPr lang="en-US" smtClean="0"/>
              <a:t>A semantic action must not refer to a synthesized attribute of a symbol to the right of that semantic action.</a:t>
            </a:r>
          </a:p>
          <a:p>
            <a:pPr marL="349250" lvl="1" indent="-342900" algn="just">
              <a:buFontTx/>
              <a:buAutoNum type="arabicPeriod"/>
            </a:pPr>
            <a:r>
              <a:rPr lang="en-US" smtClean="0"/>
              <a:t>A synthesized attribute for the non-terminal on the left can only be computed after all attributes it references have been computed (we normally put this semantic action at the end of the right side of the production).</a:t>
            </a:r>
          </a:p>
          <a:p>
            <a:pPr marL="800100" lvl="1" indent="-342900" algn="just"/>
            <a:endParaRPr lang="en-US" dirty="0" smtClean="0"/>
          </a:p>
          <a:p>
            <a:pPr marL="457200" indent="-457200" algn="just"/>
            <a:r>
              <a:rPr lang="en-US" sz="2000" dirty="0" smtClean="0"/>
              <a:t>With a L-attributed syntax-directed definition, it is always possible     to construct a corresponding translation scheme which satisfies      these three conditions (This may not be possible for a general     syntax-directed translation).</a:t>
            </a:r>
          </a:p>
        </p:txBody>
      </p:sp>
      <p:sp>
        <p:nvSpPr>
          <p:cNvPr id="34820" name="Slide Number Placeholder 5"/>
          <p:cNvSpPr>
            <a:spLocks noGrp="1"/>
          </p:cNvSpPr>
          <p:nvPr>
            <p:ph type="sldNum" sz="quarter" idx="12"/>
          </p:nvPr>
        </p:nvSpPr>
        <p:spPr>
          <a:noFill/>
        </p:spPr>
        <p:txBody>
          <a:bodyPr/>
          <a:lstStyle/>
          <a:p>
            <a:fld id="{88B989FC-C02F-464B-9896-990766ADDFC1}" type="slidenum">
              <a:rPr lang="en-US" smtClean="0"/>
              <a:pPr/>
              <a:t>25</a:t>
            </a:fld>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0" y="228600"/>
            <a:ext cx="5924128" cy="762000"/>
          </a:xfrm>
        </p:spPr>
        <p:txBody>
          <a:bodyPr/>
          <a:lstStyle/>
          <a:p>
            <a:r>
              <a:rPr lang="en-US" dirty="0" smtClean="0"/>
              <a:t>Top-Down Translation</a:t>
            </a:r>
          </a:p>
        </p:txBody>
      </p:sp>
      <p:sp>
        <p:nvSpPr>
          <p:cNvPr id="35843" name="Rectangle 3"/>
          <p:cNvSpPr>
            <a:spLocks noGrp="1" noChangeArrowheads="1"/>
          </p:cNvSpPr>
          <p:nvPr>
            <p:ph type="body" idx="1"/>
          </p:nvPr>
        </p:nvSpPr>
        <p:spPr>
          <a:xfrm>
            <a:off x="1143000" y="1676400"/>
            <a:ext cx="7543800" cy="4449763"/>
          </a:xfrm>
        </p:spPr>
        <p:txBody>
          <a:bodyPr>
            <a:normAutofit fontScale="92500"/>
          </a:bodyPr>
          <a:lstStyle/>
          <a:p>
            <a:pPr algn="just"/>
            <a:r>
              <a:rPr lang="en-US" sz="2800" dirty="0" smtClean="0"/>
              <a:t>We will look at the implementation of L-attributed definitions during predictive parsing.</a:t>
            </a:r>
          </a:p>
          <a:p>
            <a:pPr algn="just"/>
            <a:r>
              <a:rPr lang="en-US" sz="2800" dirty="0" smtClean="0"/>
              <a:t>Instead of the syntax-directed translations,  we will work with translation schemes.</a:t>
            </a:r>
          </a:p>
          <a:p>
            <a:pPr algn="just"/>
            <a:r>
              <a:rPr lang="en-US" sz="2800" dirty="0" smtClean="0"/>
              <a:t>We will see how to evaluate inherited attributes (in L-attributed definitions) during recursive predictive parsing.</a:t>
            </a:r>
          </a:p>
          <a:p>
            <a:pPr algn="just"/>
            <a:r>
              <a:rPr lang="en-US" sz="2800" dirty="0" smtClean="0"/>
              <a:t>We will also look at what happens to attributes during the left-recursion elimination in the left-recursive grammars.</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35845" name="Slide Number Placeholder 5"/>
          <p:cNvSpPr>
            <a:spLocks noGrp="1"/>
          </p:cNvSpPr>
          <p:nvPr>
            <p:ph type="sldNum" sz="quarter" idx="12"/>
          </p:nvPr>
        </p:nvSpPr>
        <p:spPr>
          <a:noFill/>
        </p:spPr>
        <p:txBody>
          <a:bodyPr/>
          <a:lstStyle/>
          <a:p>
            <a:fld id="{68323717-A882-4152-9EC7-CF9B386D728B}" type="slidenum">
              <a:rPr lang="en-US" smtClean="0"/>
              <a:pPr/>
              <a:t>26</a:t>
            </a:fld>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0" y="152400"/>
            <a:ext cx="5842000" cy="609600"/>
          </a:xfrm>
        </p:spPr>
        <p:txBody>
          <a:bodyPr>
            <a:normAutofit fontScale="90000"/>
          </a:bodyPr>
          <a:lstStyle/>
          <a:p>
            <a:r>
              <a:rPr lang="en-US" sz="2800" dirty="0" smtClean="0"/>
              <a:t>A Translation Scheme with Inherited Attributes</a:t>
            </a:r>
          </a:p>
        </p:txBody>
      </p:sp>
      <p:sp>
        <p:nvSpPr>
          <p:cNvPr id="36867" name="Rectangle 3"/>
          <p:cNvSpPr>
            <a:spLocks noGrp="1" noChangeArrowheads="1"/>
          </p:cNvSpPr>
          <p:nvPr>
            <p:ph type="body" idx="1"/>
          </p:nvPr>
        </p:nvSpPr>
        <p:spPr>
          <a:xfrm>
            <a:off x="1066800" y="1676400"/>
            <a:ext cx="7620000" cy="3470275"/>
          </a:xfrm>
        </p:spPr>
        <p:txBody>
          <a:bodyPr>
            <a:normAutofit fontScale="85000" lnSpcReduction="20000"/>
          </a:bodyPr>
          <a:lstStyle/>
          <a:p>
            <a:pPr algn="just">
              <a:buFontTx/>
              <a:buNone/>
            </a:pPr>
            <a:r>
              <a:rPr lang="en-US" sz="2800" dirty="0" smtClean="0"/>
              <a:t>	D </a:t>
            </a:r>
            <a:r>
              <a:rPr lang="en-US" sz="2800" dirty="0" smtClean="0">
                <a:cs typeface="Times New Roman" pitchFamily="18" charset="0"/>
              </a:rPr>
              <a:t>→ T  </a:t>
            </a:r>
            <a:r>
              <a:rPr lang="en-US" sz="2800" b="1" dirty="0" smtClean="0">
                <a:cs typeface="Times New Roman" pitchFamily="18" charset="0"/>
              </a:rPr>
              <a:t>id </a:t>
            </a:r>
            <a:r>
              <a:rPr lang="en-US" sz="2800" dirty="0" smtClean="0">
                <a:solidFill>
                  <a:schemeClr val="accent2"/>
                </a:solidFill>
                <a:cs typeface="Times New Roman" pitchFamily="18" charset="0"/>
              </a:rPr>
              <a:t>{ </a:t>
            </a:r>
            <a:r>
              <a:rPr lang="en-US" sz="2800" dirty="0" err="1" smtClean="0">
                <a:solidFill>
                  <a:schemeClr val="accent2"/>
                </a:solidFill>
                <a:cs typeface="Times New Roman" pitchFamily="18" charset="0"/>
              </a:rPr>
              <a:t>addtype</a:t>
            </a:r>
            <a:r>
              <a:rPr lang="en-US" sz="2800" dirty="0" smtClean="0">
                <a:solidFill>
                  <a:schemeClr val="accent2"/>
                </a:solidFill>
                <a:cs typeface="Times New Roman" pitchFamily="18" charset="0"/>
              </a:rPr>
              <a:t>(</a:t>
            </a:r>
            <a:r>
              <a:rPr lang="en-US" sz="2800" b="1" dirty="0" err="1" smtClean="0">
                <a:solidFill>
                  <a:schemeClr val="accent2"/>
                </a:solidFill>
                <a:cs typeface="Times New Roman" pitchFamily="18" charset="0"/>
              </a:rPr>
              <a:t>id</a:t>
            </a:r>
            <a:r>
              <a:rPr lang="en-US" sz="2800" dirty="0" err="1" smtClean="0">
                <a:solidFill>
                  <a:schemeClr val="accent2"/>
                </a:solidFill>
                <a:cs typeface="Times New Roman" pitchFamily="18" charset="0"/>
              </a:rPr>
              <a:t>.entry,T.type</a:t>
            </a:r>
            <a:r>
              <a:rPr lang="en-US" sz="2800" dirty="0" smtClean="0">
                <a:solidFill>
                  <a:schemeClr val="accent2"/>
                </a:solidFill>
                <a:cs typeface="Times New Roman" pitchFamily="18" charset="0"/>
              </a:rPr>
              <a:t>), L.in = </a:t>
            </a:r>
            <a:r>
              <a:rPr lang="en-US" sz="2800" dirty="0" err="1" smtClean="0">
                <a:solidFill>
                  <a:schemeClr val="accent2"/>
                </a:solidFill>
                <a:cs typeface="Times New Roman" pitchFamily="18" charset="0"/>
              </a:rPr>
              <a:t>T.type</a:t>
            </a:r>
            <a:r>
              <a:rPr lang="en-US" sz="2800" dirty="0" smtClean="0">
                <a:solidFill>
                  <a:schemeClr val="accent2"/>
                </a:solidFill>
                <a:cs typeface="Times New Roman" pitchFamily="18" charset="0"/>
              </a:rPr>
              <a:t> }</a:t>
            </a:r>
            <a:r>
              <a:rPr lang="en-US" sz="2800" dirty="0" smtClean="0">
                <a:cs typeface="Times New Roman" pitchFamily="18" charset="0"/>
              </a:rPr>
              <a:t> L		</a:t>
            </a:r>
          </a:p>
          <a:p>
            <a:pPr algn="just">
              <a:buFontTx/>
              <a:buNone/>
            </a:pPr>
            <a:r>
              <a:rPr lang="en-US" sz="2800" dirty="0" smtClean="0">
                <a:cs typeface="Times New Roman" pitchFamily="18" charset="0"/>
              </a:rPr>
              <a:t>	T → </a:t>
            </a:r>
            <a:r>
              <a:rPr lang="en-US" sz="2800" b="1" dirty="0" err="1" smtClean="0">
                <a:cs typeface="Times New Roman" pitchFamily="18" charset="0"/>
              </a:rPr>
              <a:t>int</a:t>
            </a:r>
            <a:r>
              <a:rPr lang="en-US" sz="2800" dirty="0" smtClean="0">
                <a:cs typeface="Times New Roman" pitchFamily="18" charset="0"/>
              </a:rPr>
              <a:t>  </a:t>
            </a:r>
            <a:r>
              <a:rPr lang="en-US" sz="2800" dirty="0" smtClean="0">
                <a:solidFill>
                  <a:schemeClr val="accent2"/>
                </a:solidFill>
                <a:cs typeface="Times New Roman" pitchFamily="18" charset="0"/>
              </a:rPr>
              <a:t>{ </a:t>
            </a:r>
            <a:r>
              <a:rPr lang="en-US" sz="2800" dirty="0" err="1" smtClean="0">
                <a:solidFill>
                  <a:schemeClr val="accent2"/>
                </a:solidFill>
                <a:cs typeface="Times New Roman" pitchFamily="18" charset="0"/>
              </a:rPr>
              <a:t>T.type</a:t>
            </a:r>
            <a:r>
              <a:rPr lang="en-US" sz="2800" dirty="0" smtClean="0">
                <a:solidFill>
                  <a:schemeClr val="accent2"/>
                </a:solidFill>
                <a:cs typeface="Times New Roman" pitchFamily="18" charset="0"/>
              </a:rPr>
              <a:t> = integer }</a:t>
            </a:r>
          </a:p>
          <a:p>
            <a:pPr algn="just">
              <a:buFontTx/>
              <a:buNone/>
            </a:pPr>
            <a:r>
              <a:rPr lang="en-US" sz="2800" dirty="0" smtClean="0">
                <a:cs typeface="Times New Roman" pitchFamily="18" charset="0"/>
              </a:rPr>
              <a:t>	T → </a:t>
            </a:r>
            <a:r>
              <a:rPr lang="en-US" sz="2800" b="1" dirty="0" smtClean="0">
                <a:cs typeface="Times New Roman" pitchFamily="18" charset="0"/>
              </a:rPr>
              <a:t>real</a:t>
            </a:r>
            <a:r>
              <a:rPr lang="en-US" sz="2800" dirty="0" smtClean="0">
                <a:cs typeface="Times New Roman" pitchFamily="18" charset="0"/>
              </a:rPr>
              <a:t>  </a:t>
            </a:r>
            <a:r>
              <a:rPr lang="en-US" sz="2800" dirty="0" smtClean="0">
                <a:solidFill>
                  <a:schemeClr val="accent2"/>
                </a:solidFill>
                <a:cs typeface="Times New Roman" pitchFamily="18" charset="0"/>
              </a:rPr>
              <a:t>{ </a:t>
            </a:r>
            <a:r>
              <a:rPr lang="en-US" sz="2800" dirty="0" err="1" smtClean="0">
                <a:solidFill>
                  <a:schemeClr val="accent2"/>
                </a:solidFill>
                <a:cs typeface="Times New Roman" pitchFamily="18" charset="0"/>
              </a:rPr>
              <a:t>T.type</a:t>
            </a:r>
            <a:r>
              <a:rPr lang="en-US" sz="2800" dirty="0" smtClean="0">
                <a:solidFill>
                  <a:schemeClr val="accent2"/>
                </a:solidFill>
                <a:cs typeface="Times New Roman" pitchFamily="18" charset="0"/>
              </a:rPr>
              <a:t> = real }</a:t>
            </a:r>
          </a:p>
          <a:p>
            <a:pPr algn="just">
              <a:buFontTx/>
              <a:buNone/>
            </a:pPr>
            <a:r>
              <a:rPr lang="en-US" sz="2800" dirty="0" smtClean="0">
                <a:cs typeface="Times New Roman" pitchFamily="18" charset="0"/>
              </a:rPr>
              <a:t>	L → </a:t>
            </a:r>
            <a:r>
              <a:rPr lang="en-US" sz="2800" b="1" dirty="0" smtClean="0">
                <a:cs typeface="Times New Roman" pitchFamily="18" charset="0"/>
              </a:rPr>
              <a:t>id</a:t>
            </a:r>
            <a:r>
              <a:rPr lang="en-US" sz="2800" dirty="0" smtClean="0">
                <a:cs typeface="Times New Roman" pitchFamily="18" charset="0"/>
              </a:rPr>
              <a:t>  </a:t>
            </a:r>
            <a:r>
              <a:rPr lang="en-US" sz="2800" dirty="0" smtClean="0">
                <a:solidFill>
                  <a:schemeClr val="accent2"/>
                </a:solidFill>
                <a:cs typeface="Times New Roman" pitchFamily="18" charset="0"/>
              </a:rPr>
              <a:t>{ </a:t>
            </a:r>
            <a:r>
              <a:rPr lang="en-US" sz="2800" dirty="0" err="1" smtClean="0">
                <a:solidFill>
                  <a:schemeClr val="accent2"/>
                </a:solidFill>
                <a:cs typeface="Times New Roman" pitchFamily="18" charset="0"/>
              </a:rPr>
              <a:t>addtype</a:t>
            </a:r>
            <a:r>
              <a:rPr lang="en-US" sz="2800" dirty="0" smtClean="0">
                <a:solidFill>
                  <a:schemeClr val="accent2"/>
                </a:solidFill>
                <a:cs typeface="Times New Roman" pitchFamily="18" charset="0"/>
              </a:rPr>
              <a:t>(</a:t>
            </a:r>
            <a:r>
              <a:rPr lang="en-US" sz="2800" b="1" dirty="0" err="1" smtClean="0">
                <a:solidFill>
                  <a:schemeClr val="accent2"/>
                </a:solidFill>
                <a:cs typeface="Times New Roman" pitchFamily="18" charset="0"/>
              </a:rPr>
              <a:t>id</a:t>
            </a:r>
            <a:r>
              <a:rPr lang="en-US" sz="2800" dirty="0" err="1" smtClean="0">
                <a:solidFill>
                  <a:schemeClr val="accent2"/>
                </a:solidFill>
                <a:cs typeface="Times New Roman" pitchFamily="18" charset="0"/>
              </a:rPr>
              <a:t>.entry,L.in</a:t>
            </a:r>
            <a:r>
              <a:rPr lang="en-US" sz="2800" dirty="0" smtClean="0">
                <a:solidFill>
                  <a:schemeClr val="accent2"/>
                </a:solidFill>
                <a:cs typeface="Times New Roman" pitchFamily="18" charset="0"/>
              </a:rPr>
              <a:t>), L</a:t>
            </a:r>
            <a:r>
              <a:rPr lang="en-US" sz="2800" baseline="-25000" dirty="0" smtClean="0">
                <a:solidFill>
                  <a:schemeClr val="accent2"/>
                </a:solidFill>
                <a:cs typeface="Times New Roman" pitchFamily="18" charset="0"/>
              </a:rPr>
              <a:t>1</a:t>
            </a:r>
            <a:r>
              <a:rPr lang="en-US" sz="2800" dirty="0" smtClean="0">
                <a:solidFill>
                  <a:schemeClr val="accent2"/>
                </a:solidFill>
                <a:cs typeface="Times New Roman" pitchFamily="18" charset="0"/>
              </a:rPr>
              <a:t>.in = L.in }</a:t>
            </a:r>
            <a:r>
              <a:rPr lang="en-US" sz="2800" dirty="0" smtClean="0">
                <a:cs typeface="Times New Roman" pitchFamily="18" charset="0"/>
              </a:rPr>
              <a:t>  L</a:t>
            </a:r>
            <a:r>
              <a:rPr lang="en-US" sz="2800" baseline="-25000" dirty="0" smtClean="0">
                <a:cs typeface="Times New Roman" pitchFamily="18" charset="0"/>
              </a:rPr>
              <a:t>1</a:t>
            </a:r>
            <a:endParaRPr lang="en-US" sz="2800" dirty="0" smtClean="0">
              <a:solidFill>
                <a:schemeClr val="accent2"/>
              </a:solidFill>
              <a:cs typeface="Times New Roman" pitchFamily="18" charset="0"/>
            </a:endParaRPr>
          </a:p>
          <a:p>
            <a:pPr algn="just">
              <a:buFontTx/>
              <a:buNone/>
            </a:pPr>
            <a:r>
              <a:rPr lang="en-US" sz="2800" dirty="0" smtClean="0">
                <a:cs typeface="Times New Roman" pitchFamily="18" charset="0"/>
              </a:rPr>
              <a:t>	L → </a:t>
            </a:r>
            <a:r>
              <a:rPr lang="en-US" sz="2800" dirty="0" smtClean="0">
                <a:cs typeface="Times New Roman" pitchFamily="18" charset="0"/>
                <a:sym typeface="Symbol" pitchFamily="18" charset="2"/>
              </a:rPr>
              <a:t></a:t>
            </a:r>
            <a:endParaRPr lang="en-US" sz="2800" dirty="0" smtClean="0">
              <a:solidFill>
                <a:schemeClr val="accent2"/>
              </a:solidFill>
              <a:cs typeface="Times New Roman" pitchFamily="18" charset="0"/>
            </a:endParaRPr>
          </a:p>
          <a:p>
            <a:pPr algn="just">
              <a:buFontTx/>
              <a:buNone/>
            </a:pPr>
            <a:endParaRPr lang="en-US" sz="2800" dirty="0" smtClean="0">
              <a:solidFill>
                <a:schemeClr val="accent2"/>
              </a:solidFill>
              <a:cs typeface="Times New Roman" pitchFamily="18" charset="0"/>
            </a:endParaRPr>
          </a:p>
          <a:p>
            <a:pPr algn="just"/>
            <a:r>
              <a:rPr lang="en-US" sz="2800" dirty="0" smtClean="0">
                <a:cs typeface="Times New Roman" pitchFamily="18" charset="0"/>
              </a:rPr>
              <a:t>This is a translation scheme for an L-attributed definitions.</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36869" name="Slide Number Placeholder 5"/>
          <p:cNvSpPr>
            <a:spLocks noGrp="1"/>
          </p:cNvSpPr>
          <p:nvPr>
            <p:ph type="sldNum" sz="quarter" idx="12"/>
          </p:nvPr>
        </p:nvSpPr>
        <p:spPr>
          <a:noFill/>
        </p:spPr>
        <p:txBody>
          <a:bodyPr/>
          <a:lstStyle/>
          <a:p>
            <a:fld id="{CB251DF5-297B-4E49-A518-09278A122378}" type="slidenum">
              <a:rPr lang="en-US" smtClean="0"/>
              <a:pPr/>
              <a:t>27</a:t>
            </a:fld>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0" y="228600"/>
            <a:ext cx="5889625" cy="762000"/>
          </a:xfrm>
        </p:spPr>
        <p:txBody>
          <a:bodyPr>
            <a:normAutofit fontScale="90000"/>
          </a:bodyPr>
          <a:lstStyle/>
          <a:p>
            <a:r>
              <a:rPr lang="en-US" dirty="0" smtClean="0"/>
              <a:t>Eliminating Left Recursion from Translation Scheme</a:t>
            </a:r>
          </a:p>
        </p:txBody>
      </p:sp>
      <p:sp>
        <p:nvSpPr>
          <p:cNvPr id="38915" name="Rectangle 3"/>
          <p:cNvSpPr>
            <a:spLocks noGrp="1" noChangeArrowheads="1"/>
          </p:cNvSpPr>
          <p:nvPr>
            <p:ph type="body" idx="1"/>
          </p:nvPr>
        </p:nvSpPr>
        <p:spPr>
          <a:xfrm>
            <a:off x="990600" y="1600200"/>
            <a:ext cx="7848600" cy="4471988"/>
          </a:xfrm>
        </p:spPr>
        <p:txBody>
          <a:bodyPr>
            <a:normAutofit/>
          </a:bodyPr>
          <a:lstStyle/>
          <a:p>
            <a:pPr algn="just">
              <a:lnSpc>
                <a:spcPct val="90000"/>
              </a:lnSpc>
            </a:pPr>
            <a:r>
              <a:rPr lang="en-US" sz="2200" dirty="0" smtClean="0">
                <a:cs typeface="Times New Roman" pitchFamily="18" charset="0"/>
              </a:rPr>
              <a:t>A translation scheme with a left recursive  grammar.</a:t>
            </a:r>
          </a:p>
          <a:p>
            <a:pPr algn="just">
              <a:lnSpc>
                <a:spcPct val="90000"/>
              </a:lnSpc>
              <a:buFontTx/>
              <a:buNone/>
              <a:tabLst>
                <a:tab pos="1947863" algn="l"/>
              </a:tabLst>
            </a:pPr>
            <a:r>
              <a:rPr lang="en-US" sz="2200" dirty="0" smtClean="0">
                <a:cs typeface="Times New Roman" pitchFamily="18" charset="0"/>
              </a:rPr>
              <a:t>	E → E</a:t>
            </a:r>
            <a:r>
              <a:rPr lang="en-US" sz="2200" baseline="-25000" dirty="0" smtClean="0">
                <a:cs typeface="Times New Roman" pitchFamily="18" charset="0"/>
              </a:rPr>
              <a:t>1</a:t>
            </a:r>
            <a:r>
              <a:rPr lang="en-US" sz="2200" dirty="0" smtClean="0">
                <a:cs typeface="Times New Roman" pitchFamily="18" charset="0"/>
              </a:rPr>
              <a:t> + T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E.val</a:t>
            </a:r>
            <a:r>
              <a:rPr lang="en-US" sz="2200" dirty="0" smtClean="0">
                <a:solidFill>
                  <a:schemeClr val="accent2"/>
                </a:solidFill>
                <a:cs typeface="Times New Roman" pitchFamily="18" charset="0"/>
              </a:rPr>
              <a:t> = E</a:t>
            </a:r>
            <a:r>
              <a:rPr lang="en-US" sz="2200" baseline="-25000" dirty="0" smtClean="0">
                <a:solidFill>
                  <a:schemeClr val="accent2"/>
                </a:solidFill>
                <a:cs typeface="Times New Roman" pitchFamily="18" charset="0"/>
              </a:rPr>
              <a:t>1</a:t>
            </a:r>
            <a:r>
              <a:rPr lang="en-US" sz="2200" dirty="0" smtClean="0">
                <a:solidFill>
                  <a:schemeClr val="accent2"/>
                </a:solidFill>
                <a:cs typeface="Times New Roman" pitchFamily="18" charset="0"/>
              </a:rPr>
              <a:t>.val + </a:t>
            </a:r>
            <a:r>
              <a:rPr lang="en-US" sz="2200" dirty="0" err="1" smtClean="0">
                <a:solidFill>
                  <a:schemeClr val="accent2"/>
                </a:solidFill>
                <a:cs typeface="Times New Roman" pitchFamily="18" charset="0"/>
              </a:rPr>
              <a:t>T.val</a:t>
            </a:r>
            <a:r>
              <a:rPr lang="en-US" sz="2200" dirty="0" smtClean="0">
                <a:solidFill>
                  <a:schemeClr val="accent2"/>
                </a:solidFill>
                <a:cs typeface="Times New Roman" pitchFamily="18" charset="0"/>
              </a:rPr>
              <a:t> }</a:t>
            </a:r>
          </a:p>
          <a:p>
            <a:pPr algn="just">
              <a:lnSpc>
                <a:spcPct val="90000"/>
              </a:lnSpc>
              <a:buFontTx/>
              <a:buNone/>
              <a:tabLst>
                <a:tab pos="1947863" algn="l"/>
              </a:tabLst>
            </a:pPr>
            <a:r>
              <a:rPr lang="en-US" sz="2200" dirty="0" smtClean="0">
                <a:solidFill>
                  <a:schemeClr val="accent2"/>
                </a:solidFill>
                <a:cs typeface="Times New Roman" pitchFamily="18" charset="0"/>
              </a:rPr>
              <a:t>	</a:t>
            </a:r>
            <a:r>
              <a:rPr lang="en-US" sz="2200" dirty="0" smtClean="0">
                <a:cs typeface="Times New Roman" pitchFamily="18" charset="0"/>
              </a:rPr>
              <a:t>E → E</a:t>
            </a:r>
            <a:r>
              <a:rPr lang="en-US" sz="2200" baseline="-25000" dirty="0" smtClean="0">
                <a:cs typeface="Times New Roman" pitchFamily="18" charset="0"/>
              </a:rPr>
              <a:t>1</a:t>
            </a:r>
            <a:r>
              <a:rPr lang="en-US" sz="2200" dirty="0" smtClean="0">
                <a:cs typeface="Times New Roman" pitchFamily="18" charset="0"/>
              </a:rPr>
              <a:t> - T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E.val</a:t>
            </a:r>
            <a:r>
              <a:rPr lang="en-US" sz="2200" dirty="0" smtClean="0">
                <a:solidFill>
                  <a:schemeClr val="accent2"/>
                </a:solidFill>
                <a:cs typeface="Times New Roman" pitchFamily="18" charset="0"/>
              </a:rPr>
              <a:t> = E</a:t>
            </a:r>
            <a:r>
              <a:rPr lang="en-US" sz="2200" baseline="-25000" dirty="0" smtClean="0">
                <a:solidFill>
                  <a:schemeClr val="accent2"/>
                </a:solidFill>
                <a:cs typeface="Times New Roman" pitchFamily="18" charset="0"/>
              </a:rPr>
              <a:t>1</a:t>
            </a:r>
            <a:r>
              <a:rPr lang="en-US" sz="2200" dirty="0" smtClean="0">
                <a:solidFill>
                  <a:schemeClr val="accent2"/>
                </a:solidFill>
                <a:cs typeface="Times New Roman" pitchFamily="18" charset="0"/>
              </a:rPr>
              <a:t>.val - </a:t>
            </a:r>
            <a:r>
              <a:rPr lang="en-US" sz="2200" dirty="0" err="1" smtClean="0">
                <a:solidFill>
                  <a:schemeClr val="accent2"/>
                </a:solidFill>
                <a:cs typeface="Times New Roman" pitchFamily="18" charset="0"/>
              </a:rPr>
              <a:t>T.val</a:t>
            </a:r>
            <a:r>
              <a:rPr lang="en-US" sz="2200" dirty="0" smtClean="0">
                <a:solidFill>
                  <a:schemeClr val="accent2"/>
                </a:solidFill>
                <a:cs typeface="Times New Roman" pitchFamily="18" charset="0"/>
              </a:rPr>
              <a:t> }</a:t>
            </a:r>
          </a:p>
          <a:p>
            <a:pPr algn="just">
              <a:lnSpc>
                <a:spcPct val="90000"/>
              </a:lnSpc>
              <a:buFontTx/>
              <a:buNone/>
              <a:tabLst>
                <a:tab pos="1947863" algn="l"/>
              </a:tabLst>
            </a:pPr>
            <a:r>
              <a:rPr lang="en-US" sz="2200" dirty="0" smtClean="0">
                <a:cs typeface="Times New Roman" pitchFamily="18" charset="0"/>
              </a:rPr>
              <a:t>	E → T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E.val</a:t>
            </a:r>
            <a:r>
              <a:rPr lang="en-US" sz="2200" dirty="0" smtClean="0">
                <a:solidFill>
                  <a:schemeClr val="accent2"/>
                </a:solidFill>
                <a:cs typeface="Times New Roman" pitchFamily="18" charset="0"/>
              </a:rPr>
              <a:t> = </a:t>
            </a:r>
            <a:r>
              <a:rPr lang="en-US" sz="2200" dirty="0" err="1" smtClean="0">
                <a:solidFill>
                  <a:schemeClr val="accent2"/>
                </a:solidFill>
                <a:cs typeface="Times New Roman" pitchFamily="18" charset="0"/>
              </a:rPr>
              <a:t>T.val</a:t>
            </a:r>
            <a:r>
              <a:rPr lang="en-US" sz="2200" dirty="0" smtClean="0">
                <a:solidFill>
                  <a:schemeClr val="accent2"/>
                </a:solidFill>
                <a:cs typeface="Times New Roman" pitchFamily="18" charset="0"/>
              </a:rPr>
              <a:t> }</a:t>
            </a:r>
          </a:p>
          <a:p>
            <a:pPr algn="just">
              <a:lnSpc>
                <a:spcPct val="90000"/>
              </a:lnSpc>
              <a:buFontTx/>
              <a:buNone/>
              <a:tabLst>
                <a:tab pos="1947863" algn="l"/>
              </a:tabLst>
            </a:pPr>
            <a:r>
              <a:rPr lang="en-US" sz="2200" dirty="0" smtClean="0">
                <a:cs typeface="Times New Roman" pitchFamily="18" charset="0"/>
              </a:rPr>
              <a:t>	T → T</a:t>
            </a:r>
            <a:r>
              <a:rPr lang="en-US" sz="2200" baseline="-25000" dirty="0" smtClean="0">
                <a:cs typeface="Times New Roman" pitchFamily="18" charset="0"/>
              </a:rPr>
              <a:t>1</a:t>
            </a:r>
            <a:r>
              <a:rPr lang="en-US" sz="2200" dirty="0" smtClean="0">
                <a:cs typeface="Times New Roman" pitchFamily="18" charset="0"/>
              </a:rPr>
              <a:t> * F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T.val</a:t>
            </a:r>
            <a:r>
              <a:rPr lang="en-US" sz="2200" dirty="0" smtClean="0">
                <a:solidFill>
                  <a:schemeClr val="accent2"/>
                </a:solidFill>
                <a:cs typeface="Times New Roman" pitchFamily="18" charset="0"/>
              </a:rPr>
              <a:t> = T</a:t>
            </a:r>
            <a:r>
              <a:rPr lang="en-US" sz="2200" baseline="-25000" dirty="0" smtClean="0">
                <a:solidFill>
                  <a:schemeClr val="accent2"/>
                </a:solidFill>
                <a:cs typeface="Times New Roman" pitchFamily="18" charset="0"/>
              </a:rPr>
              <a:t>1</a:t>
            </a:r>
            <a:r>
              <a:rPr lang="en-US" sz="2200" dirty="0" smtClean="0">
                <a:solidFill>
                  <a:schemeClr val="accent2"/>
                </a:solidFill>
                <a:cs typeface="Times New Roman" pitchFamily="18" charset="0"/>
              </a:rPr>
              <a:t>.val * </a:t>
            </a:r>
            <a:r>
              <a:rPr lang="en-US" sz="2200" dirty="0" err="1" smtClean="0">
                <a:solidFill>
                  <a:schemeClr val="accent2"/>
                </a:solidFill>
                <a:cs typeface="Times New Roman" pitchFamily="18" charset="0"/>
              </a:rPr>
              <a:t>F.val</a:t>
            </a:r>
            <a:r>
              <a:rPr lang="en-US" sz="2200" dirty="0" smtClean="0">
                <a:solidFill>
                  <a:schemeClr val="accent2"/>
                </a:solidFill>
                <a:cs typeface="Times New Roman" pitchFamily="18" charset="0"/>
              </a:rPr>
              <a:t> }</a:t>
            </a:r>
          </a:p>
          <a:p>
            <a:pPr algn="just">
              <a:lnSpc>
                <a:spcPct val="90000"/>
              </a:lnSpc>
              <a:buFontTx/>
              <a:buNone/>
              <a:tabLst>
                <a:tab pos="1947863" algn="l"/>
              </a:tabLst>
            </a:pPr>
            <a:r>
              <a:rPr lang="en-US" sz="2200" dirty="0" smtClean="0">
                <a:cs typeface="Times New Roman" pitchFamily="18" charset="0"/>
              </a:rPr>
              <a:t>	T → F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T.val</a:t>
            </a:r>
            <a:r>
              <a:rPr lang="en-US" sz="2200" dirty="0" smtClean="0">
                <a:solidFill>
                  <a:schemeClr val="accent2"/>
                </a:solidFill>
                <a:cs typeface="Times New Roman" pitchFamily="18" charset="0"/>
              </a:rPr>
              <a:t> = </a:t>
            </a:r>
            <a:r>
              <a:rPr lang="en-US" sz="2200" dirty="0" err="1" smtClean="0">
                <a:solidFill>
                  <a:schemeClr val="accent2"/>
                </a:solidFill>
                <a:cs typeface="Times New Roman" pitchFamily="18" charset="0"/>
              </a:rPr>
              <a:t>F.val</a:t>
            </a:r>
            <a:r>
              <a:rPr lang="en-US" sz="2200" dirty="0" smtClean="0">
                <a:solidFill>
                  <a:schemeClr val="accent2"/>
                </a:solidFill>
                <a:cs typeface="Times New Roman" pitchFamily="18" charset="0"/>
              </a:rPr>
              <a:t> }</a:t>
            </a:r>
          </a:p>
          <a:p>
            <a:pPr algn="just">
              <a:lnSpc>
                <a:spcPct val="90000"/>
              </a:lnSpc>
              <a:buFontTx/>
              <a:buNone/>
              <a:tabLst>
                <a:tab pos="1947863" algn="l"/>
              </a:tabLst>
            </a:pPr>
            <a:r>
              <a:rPr lang="en-US" sz="2200" dirty="0" smtClean="0">
                <a:cs typeface="Times New Roman" pitchFamily="18" charset="0"/>
              </a:rPr>
              <a:t>	F → ( E )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F.val</a:t>
            </a:r>
            <a:r>
              <a:rPr lang="en-US" sz="2200" dirty="0" smtClean="0">
                <a:solidFill>
                  <a:schemeClr val="accent2"/>
                </a:solidFill>
                <a:cs typeface="Times New Roman" pitchFamily="18" charset="0"/>
              </a:rPr>
              <a:t> = </a:t>
            </a:r>
            <a:r>
              <a:rPr lang="en-US" sz="2200" dirty="0" err="1" smtClean="0">
                <a:solidFill>
                  <a:schemeClr val="accent2"/>
                </a:solidFill>
                <a:cs typeface="Times New Roman" pitchFamily="18" charset="0"/>
              </a:rPr>
              <a:t>E.val</a:t>
            </a:r>
            <a:r>
              <a:rPr lang="en-US" sz="2200" dirty="0" smtClean="0">
                <a:solidFill>
                  <a:schemeClr val="accent2"/>
                </a:solidFill>
                <a:cs typeface="Times New Roman" pitchFamily="18" charset="0"/>
              </a:rPr>
              <a:t> }</a:t>
            </a:r>
          </a:p>
          <a:p>
            <a:pPr algn="just">
              <a:lnSpc>
                <a:spcPct val="90000"/>
              </a:lnSpc>
              <a:buFontTx/>
              <a:buNone/>
              <a:tabLst>
                <a:tab pos="1947863" algn="l"/>
              </a:tabLst>
            </a:pPr>
            <a:r>
              <a:rPr lang="en-US" sz="2200" dirty="0" smtClean="0">
                <a:cs typeface="Times New Roman" pitchFamily="18" charset="0"/>
              </a:rPr>
              <a:t>	F → </a:t>
            </a:r>
            <a:r>
              <a:rPr lang="en-US" sz="2200" b="1" dirty="0" smtClean="0">
                <a:cs typeface="Times New Roman" pitchFamily="18" charset="0"/>
              </a:rPr>
              <a:t>digit</a:t>
            </a:r>
            <a:r>
              <a:rPr lang="en-US" sz="2200" dirty="0" smtClean="0">
                <a:cs typeface="Times New Roman" pitchFamily="18" charset="0"/>
              </a:rPr>
              <a:t>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F.val</a:t>
            </a:r>
            <a:r>
              <a:rPr lang="en-US" sz="2200" dirty="0" smtClean="0">
                <a:solidFill>
                  <a:schemeClr val="accent2"/>
                </a:solidFill>
                <a:cs typeface="Times New Roman" pitchFamily="18" charset="0"/>
              </a:rPr>
              <a:t> = </a:t>
            </a:r>
            <a:r>
              <a:rPr lang="en-US" sz="2200" b="1" err="1" smtClean="0">
                <a:solidFill>
                  <a:schemeClr val="accent2"/>
                </a:solidFill>
                <a:cs typeface="Times New Roman" pitchFamily="18" charset="0"/>
              </a:rPr>
              <a:t>digit</a:t>
            </a:r>
            <a:r>
              <a:rPr lang="en-US" sz="2200" err="1" smtClean="0">
                <a:solidFill>
                  <a:schemeClr val="accent2"/>
                </a:solidFill>
                <a:cs typeface="Times New Roman" pitchFamily="18" charset="0"/>
              </a:rPr>
              <a:t>.lexval</a:t>
            </a:r>
            <a:r>
              <a:rPr lang="en-US" sz="2200" smtClean="0">
                <a:solidFill>
                  <a:schemeClr val="accent2"/>
                </a:solidFill>
                <a:cs typeface="Times New Roman" pitchFamily="18" charset="0"/>
              </a:rPr>
              <a:t> }</a:t>
            </a:r>
          </a:p>
          <a:p>
            <a:pPr algn="just">
              <a:lnSpc>
                <a:spcPct val="90000"/>
              </a:lnSpc>
              <a:buFontTx/>
              <a:buNone/>
              <a:tabLst>
                <a:tab pos="1947863" algn="l"/>
              </a:tabLst>
            </a:pPr>
            <a:endParaRPr lang="en-US" sz="2200" dirty="0" smtClean="0">
              <a:solidFill>
                <a:schemeClr val="accent2"/>
              </a:solidFill>
              <a:cs typeface="Times New Roman" pitchFamily="18" charset="0"/>
            </a:endParaRPr>
          </a:p>
          <a:p>
            <a:pPr algn="just">
              <a:lnSpc>
                <a:spcPct val="90000"/>
              </a:lnSpc>
            </a:pPr>
            <a:r>
              <a:rPr lang="en-US" sz="2200" dirty="0" smtClean="0"/>
              <a:t>When we eliminate the left recursion from the grammar (to get a suitable grammar for the top-down parsing) we also have to change semantic actions</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38917" name="Slide Number Placeholder 5"/>
          <p:cNvSpPr>
            <a:spLocks noGrp="1"/>
          </p:cNvSpPr>
          <p:nvPr>
            <p:ph type="sldNum" sz="quarter" idx="12"/>
          </p:nvPr>
        </p:nvSpPr>
        <p:spPr>
          <a:noFill/>
        </p:spPr>
        <p:txBody>
          <a:bodyPr/>
          <a:lstStyle/>
          <a:p>
            <a:fld id="{4EA48055-F740-4247-A9C2-0BD5A0F4F20F}"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971800" y="228600"/>
            <a:ext cx="6000328" cy="838200"/>
          </a:xfrm>
        </p:spPr>
        <p:txBody>
          <a:bodyPr/>
          <a:lstStyle/>
          <a:p>
            <a:r>
              <a:rPr lang="en-US" sz="2800" dirty="0" smtClean="0"/>
              <a:t>Eliminating Left Recursion (cont.)</a:t>
            </a:r>
          </a:p>
        </p:txBody>
      </p:sp>
      <p:sp>
        <p:nvSpPr>
          <p:cNvPr id="39939" name="Rectangle 3"/>
          <p:cNvSpPr>
            <a:spLocks noGrp="1" noChangeArrowheads="1"/>
          </p:cNvSpPr>
          <p:nvPr>
            <p:ph type="body" idx="1"/>
          </p:nvPr>
        </p:nvSpPr>
        <p:spPr>
          <a:xfrm>
            <a:off x="1295400" y="1676400"/>
            <a:ext cx="7391400" cy="4449763"/>
          </a:xfrm>
        </p:spPr>
        <p:txBody>
          <a:bodyPr>
            <a:normAutofit/>
          </a:bodyPr>
          <a:lstStyle/>
          <a:p>
            <a:pPr>
              <a:buFontTx/>
              <a:buNone/>
            </a:pPr>
            <a:r>
              <a:rPr lang="en-US" dirty="0" smtClean="0">
                <a:solidFill>
                  <a:srgbClr val="CC0000"/>
                </a:solidFill>
                <a:cs typeface="Times New Roman" pitchFamily="18" charset="0"/>
              </a:rPr>
              <a:t>inherited attribute</a:t>
            </a:r>
            <a:r>
              <a:rPr lang="en-US" dirty="0" smtClean="0">
                <a:cs typeface="Times New Roman" pitchFamily="18" charset="0"/>
              </a:rPr>
              <a:t> 	</a:t>
            </a:r>
            <a:r>
              <a:rPr lang="en-US" dirty="0" smtClean="0">
                <a:solidFill>
                  <a:srgbClr val="CC0000"/>
                </a:solidFill>
                <a:cs typeface="Times New Roman" pitchFamily="18" charset="0"/>
              </a:rPr>
              <a:t>synthesized attribute</a:t>
            </a:r>
          </a:p>
          <a:p>
            <a:pPr>
              <a:buFontTx/>
              <a:buNone/>
            </a:pPr>
            <a:endParaRPr lang="en-US" dirty="0" smtClean="0">
              <a:cs typeface="Times New Roman" pitchFamily="18" charset="0"/>
            </a:endParaRPr>
          </a:p>
          <a:p>
            <a:pPr>
              <a:buFontTx/>
              <a:buNone/>
            </a:pPr>
            <a:r>
              <a:rPr lang="en-US" dirty="0" smtClean="0">
                <a:cs typeface="Times New Roman" pitchFamily="18" charset="0"/>
              </a:rPr>
              <a:t>E → T </a:t>
            </a:r>
            <a:r>
              <a:rPr lang="en-US" dirty="0" smtClean="0">
                <a:solidFill>
                  <a:schemeClr val="accent2"/>
                </a:solidFill>
                <a:cs typeface="Times New Roman" pitchFamily="18" charset="0"/>
              </a:rPr>
              <a:t>{ A.in=</a:t>
            </a:r>
            <a:r>
              <a:rPr lang="en-US" dirty="0" err="1" smtClean="0">
                <a:solidFill>
                  <a:schemeClr val="accent2"/>
                </a:solidFill>
                <a:cs typeface="Times New Roman" pitchFamily="18" charset="0"/>
              </a:rPr>
              <a:t>T.val</a:t>
            </a:r>
            <a:r>
              <a:rPr lang="en-US" dirty="0" smtClean="0">
                <a:solidFill>
                  <a:schemeClr val="accent2"/>
                </a:solidFill>
                <a:cs typeface="Times New Roman" pitchFamily="18" charset="0"/>
              </a:rPr>
              <a:t> }</a:t>
            </a:r>
            <a:r>
              <a:rPr lang="en-US" dirty="0" smtClean="0">
                <a:cs typeface="Times New Roman" pitchFamily="18" charset="0"/>
              </a:rPr>
              <a:t> A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E.val</a:t>
            </a:r>
            <a:r>
              <a:rPr lang="en-US" dirty="0" smtClean="0">
                <a:solidFill>
                  <a:schemeClr val="accent2"/>
                </a:solidFill>
                <a:cs typeface="Times New Roman" pitchFamily="18" charset="0"/>
              </a:rPr>
              <a:t>=</a:t>
            </a:r>
            <a:r>
              <a:rPr lang="en-US" dirty="0" err="1" smtClean="0">
                <a:solidFill>
                  <a:schemeClr val="accent2"/>
                </a:solidFill>
                <a:cs typeface="Times New Roman" pitchFamily="18" charset="0"/>
              </a:rPr>
              <a:t>A.syn</a:t>
            </a:r>
            <a:r>
              <a:rPr lang="en-US" dirty="0" smtClean="0">
                <a:solidFill>
                  <a:schemeClr val="accent2"/>
                </a:solidFill>
                <a:cs typeface="Times New Roman" pitchFamily="18" charset="0"/>
              </a:rPr>
              <a:t> }</a:t>
            </a:r>
          </a:p>
          <a:p>
            <a:pPr>
              <a:buFontTx/>
              <a:buNone/>
            </a:pPr>
            <a:r>
              <a:rPr lang="en-US" dirty="0" smtClean="0">
                <a:cs typeface="Times New Roman" pitchFamily="18" charset="0"/>
              </a:rPr>
              <a:t>A →  + T </a:t>
            </a:r>
            <a:r>
              <a:rPr lang="en-US" dirty="0" smtClean="0">
                <a:solidFill>
                  <a:schemeClr val="accent2"/>
                </a:solidFill>
                <a:cs typeface="Times New Roman" pitchFamily="18" charset="0"/>
              </a:rPr>
              <a:t>{ A</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.in=</a:t>
            </a:r>
            <a:r>
              <a:rPr lang="en-US" dirty="0" err="1" smtClean="0">
                <a:solidFill>
                  <a:schemeClr val="accent2"/>
                </a:solidFill>
                <a:cs typeface="Times New Roman" pitchFamily="18" charset="0"/>
              </a:rPr>
              <a:t>A.in+T.val</a:t>
            </a:r>
            <a:r>
              <a:rPr lang="en-US" dirty="0" smtClean="0">
                <a:solidFill>
                  <a:schemeClr val="accent2"/>
                </a:solidFill>
                <a:cs typeface="Times New Roman" pitchFamily="18" charset="0"/>
              </a:rPr>
              <a:t>  }</a:t>
            </a:r>
            <a:r>
              <a:rPr lang="en-US" dirty="0" smtClean="0">
                <a:cs typeface="Times New Roman" pitchFamily="18" charset="0"/>
              </a:rPr>
              <a:t> A</a:t>
            </a:r>
            <a:r>
              <a:rPr lang="en-US" baseline="-25000" dirty="0" smtClean="0">
                <a:cs typeface="Times New Roman" pitchFamily="18" charset="0"/>
              </a:rPr>
              <a:t>1</a:t>
            </a:r>
            <a:r>
              <a:rPr lang="en-US" dirty="0" smtClean="0">
                <a:cs typeface="Times New Roman" pitchFamily="18" charset="0"/>
              </a:rPr>
              <a:t>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A.syn</a:t>
            </a:r>
            <a:r>
              <a:rPr lang="en-US" dirty="0" smtClean="0">
                <a:solidFill>
                  <a:schemeClr val="accent2"/>
                </a:solidFill>
                <a:cs typeface="Times New Roman" pitchFamily="18" charset="0"/>
              </a:rPr>
              <a:t> = A</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.syn}</a:t>
            </a:r>
          </a:p>
          <a:p>
            <a:pPr>
              <a:buFontTx/>
              <a:buNone/>
            </a:pPr>
            <a:r>
              <a:rPr lang="en-US" dirty="0" smtClean="0">
                <a:cs typeface="Times New Roman" pitchFamily="18" charset="0"/>
              </a:rPr>
              <a:t>A →  - T </a:t>
            </a:r>
            <a:r>
              <a:rPr lang="en-US" dirty="0" smtClean="0">
                <a:solidFill>
                  <a:schemeClr val="accent2"/>
                </a:solidFill>
                <a:cs typeface="Times New Roman" pitchFamily="18" charset="0"/>
              </a:rPr>
              <a:t>{ A</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.in=A.in-</a:t>
            </a:r>
            <a:r>
              <a:rPr lang="en-US" dirty="0" err="1" smtClean="0">
                <a:solidFill>
                  <a:schemeClr val="accent2"/>
                </a:solidFill>
                <a:cs typeface="Times New Roman" pitchFamily="18" charset="0"/>
              </a:rPr>
              <a:t>T.val</a:t>
            </a:r>
            <a:r>
              <a:rPr lang="en-US" dirty="0" smtClean="0">
                <a:solidFill>
                  <a:schemeClr val="accent2"/>
                </a:solidFill>
                <a:cs typeface="Times New Roman" pitchFamily="18" charset="0"/>
              </a:rPr>
              <a:t>  }</a:t>
            </a:r>
            <a:r>
              <a:rPr lang="en-US" dirty="0" smtClean="0">
                <a:cs typeface="Times New Roman" pitchFamily="18" charset="0"/>
              </a:rPr>
              <a:t> A</a:t>
            </a:r>
            <a:r>
              <a:rPr lang="en-US" baseline="-25000" dirty="0" smtClean="0">
                <a:cs typeface="Times New Roman" pitchFamily="18" charset="0"/>
              </a:rPr>
              <a:t>1</a:t>
            </a:r>
            <a:r>
              <a:rPr lang="en-US" dirty="0" smtClean="0">
                <a:cs typeface="Times New Roman" pitchFamily="18" charset="0"/>
              </a:rPr>
              <a:t>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A.syn</a:t>
            </a:r>
            <a:r>
              <a:rPr lang="en-US" dirty="0" smtClean="0">
                <a:solidFill>
                  <a:schemeClr val="accent2"/>
                </a:solidFill>
                <a:cs typeface="Times New Roman" pitchFamily="18" charset="0"/>
              </a:rPr>
              <a:t> = A</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.syn}</a:t>
            </a:r>
          </a:p>
          <a:p>
            <a:pPr>
              <a:buFontTx/>
              <a:buNone/>
            </a:pPr>
            <a:r>
              <a:rPr lang="en-US" dirty="0" smtClean="0">
                <a:cs typeface="Times New Roman" pitchFamily="18" charset="0"/>
              </a:rPr>
              <a:t>A → </a:t>
            </a:r>
            <a:r>
              <a:rPr lang="en-US" dirty="0" smtClean="0">
                <a:cs typeface="Times New Roman" pitchFamily="18" charset="0"/>
                <a:sym typeface="Symbol" pitchFamily="18" charset="2"/>
              </a:rPr>
              <a:t></a:t>
            </a:r>
            <a:r>
              <a:rPr lang="en-US" dirty="0" smtClean="0">
                <a:cs typeface="Times New Roman" pitchFamily="18" charset="0"/>
              </a:rPr>
              <a:t>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A.syn</a:t>
            </a:r>
            <a:r>
              <a:rPr lang="en-US" dirty="0" smtClean="0">
                <a:solidFill>
                  <a:schemeClr val="accent2"/>
                </a:solidFill>
                <a:cs typeface="Times New Roman" pitchFamily="18" charset="0"/>
              </a:rPr>
              <a:t> = A.in }</a:t>
            </a:r>
          </a:p>
          <a:p>
            <a:pPr>
              <a:buFontTx/>
              <a:buNone/>
            </a:pPr>
            <a:r>
              <a:rPr lang="en-US" dirty="0" smtClean="0">
                <a:cs typeface="Times New Roman" pitchFamily="18" charset="0"/>
              </a:rPr>
              <a:t>T → F </a:t>
            </a:r>
            <a:r>
              <a:rPr lang="en-US" dirty="0" smtClean="0">
                <a:solidFill>
                  <a:schemeClr val="accent2"/>
                </a:solidFill>
                <a:cs typeface="Times New Roman" pitchFamily="18" charset="0"/>
              </a:rPr>
              <a:t>{ B.in=</a:t>
            </a:r>
            <a:r>
              <a:rPr lang="en-US" dirty="0" err="1" smtClean="0">
                <a:solidFill>
                  <a:schemeClr val="accent2"/>
                </a:solidFill>
                <a:cs typeface="Times New Roman" pitchFamily="18" charset="0"/>
              </a:rPr>
              <a:t>F.val</a:t>
            </a:r>
            <a:r>
              <a:rPr lang="en-US" dirty="0" smtClean="0">
                <a:solidFill>
                  <a:schemeClr val="accent2"/>
                </a:solidFill>
                <a:cs typeface="Times New Roman" pitchFamily="18" charset="0"/>
              </a:rPr>
              <a:t> }</a:t>
            </a:r>
            <a:r>
              <a:rPr lang="en-US" dirty="0" smtClean="0">
                <a:cs typeface="Times New Roman" pitchFamily="18" charset="0"/>
              </a:rPr>
              <a:t> B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T.val</a:t>
            </a:r>
            <a:r>
              <a:rPr lang="en-US" dirty="0" smtClean="0">
                <a:solidFill>
                  <a:schemeClr val="accent2"/>
                </a:solidFill>
                <a:cs typeface="Times New Roman" pitchFamily="18" charset="0"/>
              </a:rPr>
              <a:t>=</a:t>
            </a:r>
            <a:r>
              <a:rPr lang="en-US" dirty="0" err="1" smtClean="0">
                <a:solidFill>
                  <a:schemeClr val="accent2"/>
                </a:solidFill>
                <a:cs typeface="Times New Roman" pitchFamily="18" charset="0"/>
              </a:rPr>
              <a:t>B.syn</a:t>
            </a:r>
            <a:r>
              <a:rPr lang="en-US" dirty="0" smtClean="0">
                <a:solidFill>
                  <a:schemeClr val="accent2"/>
                </a:solidFill>
                <a:cs typeface="Times New Roman" pitchFamily="18" charset="0"/>
              </a:rPr>
              <a:t> }</a:t>
            </a:r>
            <a:endParaRPr lang="en-US" dirty="0" smtClean="0">
              <a:cs typeface="Times New Roman" pitchFamily="18" charset="0"/>
            </a:endParaRPr>
          </a:p>
          <a:p>
            <a:pPr>
              <a:buFontTx/>
              <a:buNone/>
            </a:pPr>
            <a:r>
              <a:rPr lang="en-US" dirty="0" smtClean="0">
                <a:cs typeface="Times New Roman" pitchFamily="18" charset="0"/>
              </a:rPr>
              <a:t>B → * F </a:t>
            </a:r>
            <a:r>
              <a:rPr lang="en-US" dirty="0" smtClean="0">
                <a:solidFill>
                  <a:schemeClr val="accent2"/>
                </a:solidFill>
                <a:cs typeface="Times New Roman" pitchFamily="18" charset="0"/>
              </a:rPr>
              <a:t>{ B</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.in=B.in*</a:t>
            </a:r>
            <a:r>
              <a:rPr lang="en-US" dirty="0" err="1" smtClean="0">
                <a:solidFill>
                  <a:schemeClr val="accent2"/>
                </a:solidFill>
                <a:cs typeface="Times New Roman" pitchFamily="18" charset="0"/>
              </a:rPr>
              <a:t>F.val</a:t>
            </a:r>
            <a:r>
              <a:rPr lang="en-US" dirty="0" smtClean="0">
                <a:solidFill>
                  <a:schemeClr val="accent2"/>
                </a:solidFill>
                <a:cs typeface="Times New Roman" pitchFamily="18" charset="0"/>
              </a:rPr>
              <a:t>  }</a:t>
            </a:r>
            <a:r>
              <a:rPr lang="en-US" dirty="0" smtClean="0">
                <a:cs typeface="Times New Roman" pitchFamily="18" charset="0"/>
              </a:rPr>
              <a:t> B</a:t>
            </a:r>
            <a:r>
              <a:rPr lang="en-US" baseline="-25000" dirty="0" smtClean="0">
                <a:cs typeface="Times New Roman" pitchFamily="18" charset="0"/>
              </a:rPr>
              <a:t>1</a:t>
            </a:r>
            <a:r>
              <a:rPr lang="en-US" dirty="0" smtClean="0">
                <a:cs typeface="Times New Roman" pitchFamily="18" charset="0"/>
              </a:rPr>
              <a:t>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B.syn</a:t>
            </a:r>
            <a:r>
              <a:rPr lang="en-US" dirty="0" smtClean="0">
                <a:solidFill>
                  <a:schemeClr val="accent2"/>
                </a:solidFill>
                <a:cs typeface="Times New Roman" pitchFamily="18" charset="0"/>
              </a:rPr>
              <a:t> = B</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.syn}</a:t>
            </a:r>
          </a:p>
          <a:p>
            <a:pPr>
              <a:buFontTx/>
              <a:buNone/>
            </a:pPr>
            <a:r>
              <a:rPr lang="en-US" dirty="0" smtClean="0">
                <a:cs typeface="Times New Roman" pitchFamily="18" charset="0"/>
              </a:rPr>
              <a:t>B → </a:t>
            </a:r>
            <a:r>
              <a:rPr lang="en-US" dirty="0" smtClean="0">
                <a:cs typeface="Times New Roman" pitchFamily="18" charset="0"/>
                <a:sym typeface="Symbol" pitchFamily="18" charset="2"/>
              </a:rPr>
              <a:t></a:t>
            </a:r>
            <a:r>
              <a:rPr lang="en-US" dirty="0" smtClean="0">
                <a:cs typeface="Times New Roman" pitchFamily="18" charset="0"/>
              </a:rPr>
              <a:t>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B.syn</a:t>
            </a:r>
            <a:r>
              <a:rPr lang="en-US" dirty="0" smtClean="0">
                <a:solidFill>
                  <a:schemeClr val="accent2"/>
                </a:solidFill>
                <a:cs typeface="Times New Roman" pitchFamily="18" charset="0"/>
              </a:rPr>
              <a:t> = B.in }</a:t>
            </a:r>
          </a:p>
          <a:p>
            <a:pPr>
              <a:buFontTx/>
              <a:buNone/>
            </a:pPr>
            <a:r>
              <a:rPr lang="en-US" dirty="0" smtClean="0">
                <a:cs typeface="Times New Roman" pitchFamily="18" charset="0"/>
              </a:rPr>
              <a:t>F → ( E )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F.val</a:t>
            </a:r>
            <a:r>
              <a:rPr lang="en-US" dirty="0" smtClean="0">
                <a:solidFill>
                  <a:schemeClr val="accent2"/>
                </a:solidFill>
                <a:cs typeface="Times New Roman" pitchFamily="18" charset="0"/>
              </a:rPr>
              <a:t> = </a:t>
            </a:r>
            <a:r>
              <a:rPr lang="en-US" dirty="0" err="1" smtClean="0">
                <a:solidFill>
                  <a:schemeClr val="accent2"/>
                </a:solidFill>
                <a:cs typeface="Times New Roman" pitchFamily="18" charset="0"/>
              </a:rPr>
              <a:t>E.val</a:t>
            </a:r>
            <a:r>
              <a:rPr lang="en-US" dirty="0" smtClean="0">
                <a:solidFill>
                  <a:schemeClr val="accent2"/>
                </a:solidFill>
                <a:cs typeface="Times New Roman" pitchFamily="18" charset="0"/>
              </a:rPr>
              <a:t> }</a:t>
            </a:r>
          </a:p>
          <a:p>
            <a:pPr>
              <a:buFontTx/>
              <a:buNone/>
            </a:pPr>
            <a:r>
              <a:rPr lang="en-US" dirty="0" smtClean="0">
                <a:cs typeface="Times New Roman" pitchFamily="18" charset="0"/>
              </a:rPr>
              <a:t>F → </a:t>
            </a:r>
            <a:r>
              <a:rPr lang="en-US" b="1" dirty="0" smtClean="0">
                <a:cs typeface="Times New Roman" pitchFamily="18" charset="0"/>
              </a:rPr>
              <a:t>digit</a:t>
            </a:r>
            <a:r>
              <a:rPr lang="en-US" dirty="0" smtClean="0">
                <a:cs typeface="Times New Roman" pitchFamily="18" charset="0"/>
              </a:rPr>
              <a:t>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F.val</a:t>
            </a:r>
            <a:r>
              <a:rPr lang="en-US" dirty="0" smtClean="0">
                <a:solidFill>
                  <a:schemeClr val="accent2"/>
                </a:solidFill>
                <a:cs typeface="Times New Roman" pitchFamily="18" charset="0"/>
              </a:rPr>
              <a:t> = </a:t>
            </a:r>
            <a:r>
              <a:rPr lang="en-US" b="1" dirty="0" err="1" smtClean="0">
                <a:solidFill>
                  <a:schemeClr val="accent2"/>
                </a:solidFill>
                <a:cs typeface="Times New Roman" pitchFamily="18" charset="0"/>
              </a:rPr>
              <a:t>digit</a:t>
            </a:r>
            <a:r>
              <a:rPr lang="en-US" dirty="0" err="1" smtClean="0">
                <a:solidFill>
                  <a:schemeClr val="accent2"/>
                </a:solidFill>
                <a:cs typeface="Times New Roman" pitchFamily="18" charset="0"/>
              </a:rPr>
              <a:t>.lexval</a:t>
            </a:r>
            <a:r>
              <a:rPr lang="en-US" dirty="0" smtClean="0">
                <a:solidFill>
                  <a:schemeClr val="accent2"/>
                </a:solidFill>
                <a:cs typeface="Times New Roman" pitchFamily="18" charset="0"/>
              </a:rPr>
              <a:t> }</a:t>
            </a:r>
          </a:p>
          <a:p>
            <a:pPr>
              <a:buFontTx/>
              <a:buNone/>
            </a:pPr>
            <a:endParaRPr lang="en-US" dirty="0" smtClean="0"/>
          </a:p>
        </p:txBody>
      </p:sp>
      <p:sp>
        <p:nvSpPr>
          <p:cNvPr id="39940" name="Line 4"/>
          <p:cNvSpPr>
            <a:spLocks noChangeShapeType="1"/>
          </p:cNvSpPr>
          <p:nvPr/>
        </p:nvSpPr>
        <p:spPr bwMode="auto">
          <a:xfrm>
            <a:off x="2362200" y="2019300"/>
            <a:ext cx="492125" cy="419100"/>
          </a:xfrm>
          <a:prstGeom prst="line">
            <a:avLst/>
          </a:prstGeom>
          <a:noFill/>
          <a:ln w="9525">
            <a:solidFill>
              <a:srgbClr val="CC0000"/>
            </a:solidFill>
            <a:round/>
            <a:headEnd/>
            <a:tailEnd type="triangle" w="med" len="med"/>
          </a:ln>
        </p:spPr>
        <p:txBody>
          <a:bodyPr/>
          <a:lstStyle/>
          <a:p>
            <a:endParaRPr lang="en-US"/>
          </a:p>
        </p:txBody>
      </p:sp>
      <p:sp>
        <p:nvSpPr>
          <p:cNvPr id="39941" name="Line 5"/>
          <p:cNvSpPr>
            <a:spLocks noChangeShapeType="1"/>
          </p:cNvSpPr>
          <p:nvPr/>
        </p:nvSpPr>
        <p:spPr bwMode="auto">
          <a:xfrm flipH="1">
            <a:off x="4495800" y="1981200"/>
            <a:ext cx="381000" cy="457200"/>
          </a:xfrm>
          <a:prstGeom prst="line">
            <a:avLst/>
          </a:prstGeom>
          <a:noFill/>
          <a:ln w="9525">
            <a:solidFill>
              <a:srgbClr val="CC0000"/>
            </a:solidFill>
            <a:round/>
            <a:headEnd/>
            <a:tailEnd type="triangle" w="med" len="med"/>
          </a:ln>
        </p:spPr>
        <p:txBody>
          <a:bodyPr/>
          <a:lstStyle/>
          <a:p>
            <a:endParaRPr lang="en-US"/>
          </a:p>
        </p:txBody>
      </p:sp>
      <p:sp>
        <p:nvSpPr>
          <p:cNvPr id="39942" name="Slide Number Placeholder 5"/>
          <p:cNvSpPr>
            <a:spLocks noGrp="1"/>
          </p:cNvSpPr>
          <p:nvPr>
            <p:ph type="sldNum" sz="quarter" idx="12"/>
          </p:nvPr>
        </p:nvSpPr>
        <p:spPr>
          <a:noFill/>
        </p:spPr>
        <p:txBody>
          <a:bodyPr/>
          <a:lstStyle/>
          <a:p>
            <a:fld id="{E28F12BB-9F9F-48A0-B255-D448A8C0E4DF}"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0" y="228600"/>
            <a:ext cx="5924128" cy="685800"/>
          </a:xfrm>
        </p:spPr>
        <p:txBody>
          <a:bodyPr/>
          <a:lstStyle/>
          <a:p>
            <a:r>
              <a:rPr lang="en-US" sz="2800" dirty="0" smtClean="0"/>
              <a:t>Content Outline</a:t>
            </a:r>
          </a:p>
        </p:txBody>
      </p:sp>
      <p:sp>
        <p:nvSpPr>
          <p:cNvPr id="5123" name="Rectangle 3"/>
          <p:cNvSpPr>
            <a:spLocks noGrp="1" noChangeArrowheads="1"/>
          </p:cNvSpPr>
          <p:nvPr>
            <p:ph type="body" idx="1"/>
          </p:nvPr>
        </p:nvSpPr>
        <p:spPr>
          <a:xfrm>
            <a:off x="1143000" y="1752600"/>
            <a:ext cx="7696200" cy="4852988"/>
          </a:xfrm>
        </p:spPr>
        <p:txBody>
          <a:bodyPr>
            <a:normAutofit/>
          </a:bodyPr>
          <a:lstStyle/>
          <a:p>
            <a:pPr algn="just">
              <a:lnSpc>
                <a:spcPct val="90000"/>
              </a:lnSpc>
            </a:pPr>
            <a:r>
              <a:rPr lang="en-AU" sz="2200" dirty="0" smtClean="0">
                <a:cs typeface="Arial" pitchFamily="34" charset="0"/>
              </a:rPr>
              <a:t>Definition and concept syntax directed translation</a:t>
            </a:r>
            <a:endParaRPr lang="en-AU" sz="2200" dirty="0" smtClean="0">
              <a:cs typeface="Times New Roman" pitchFamily="18" charset="0"/>
            </a:endParaRPr>
          </a:p>
          <a:p>
            <a:pPr algn="just">
              <a:lnSpc>
                <a:spcPct val="90000"/>
              </a:lnSpc>
            </a:pPr>
            <a:r>
              <a:rPr lang="en-AU" sz="2200" dirty="0" smtClean="0">
                <a:cs typeface="Arial" pitchFamily="34" charset="0"/>
              </a:rPr>
              <a:t>Syntax tree Construction</a:t>
            </a:r>
            <a:endParaRPr lang="en-AU" sz="2200" dirty="0" smtClean="0">
              <a:cs typeface="Times New Roman" pitchFamily="18" charset="0"/>
            </a:endParaRPr>
          </a:p>
          <a:p>
            <a:pPr algn="just">
              <a:lnSpc>
                <a:spcPct val="90000"/>
              </a:lnSpc>
            </a:pPr>
            <a:r>
              <a:rPr lang="en-AU" sz="2200" dirty="0" smtClean="0">
                <a:cs typeface="Arial" pitchFamily="34" charset="0"/>
              </a:rPr>
              <a:t>L-attributes definition</a:t>
            </a:r>
            <a:endParaRPr lang="en-AU" sz="2200" dirty="0" smtClean="0">
              <a:cs typeface="Times New Roman" pitchFamily="18" charset="0"/>
            </a:endParaRPr>
          </a:p>
          <a:p>
            <a:pPr algn="just">
              <a:lnSpc>
                <a:spcPct val="90000"/>
              </a:lnSpc>
            </a:pPr>
            <a:r>
              <a:rPr lang="en-AU" sz="2200" dirty="0" smtClean="0">
                <a:cs typeface="Arial" pitchFamily="34" charset="0"/>
              </a:rPr>
              <a:t>Bottom-up evaluation</a:t>
            </a:r>
            <a:endParaRPr lang="en-AU" sz="2200" dirty="0" smtClean="0">
              <a:cs typeface="Times New Roman" pitchFamily="18" charset="0"/>
            </a:endParaRPr>
          </a:p>
          <a:p>
            <a:pPr algn="just">
              <a:lnSpc>
                <a:spcPct val="90000"/>
              </a:lnSpc>
            </a:pPr>
            <a:r>
              <a:rPr lang="en-AU" sz="2200" dirty="0" smtClean="0">
                <a:cs typeface="Arial" pitchFamily="34" charset="0"/>
              </a:rPr>
              <a:t>S-attributes definition</a:t>
            </a:r>
            <a:endParaRPr lang="en-AU" sz="2200" dirty="0" smtClean="0">
              <a:cs typeface="Times New Roman" pitchFamily="18" charset="0"/>
            </a:endParaRPr>
          </a:p>
          <a:p>
            <a:pPr algn="just">
              <a:lnSpc>
                <a:spcPct val="90000"/>
              </a:lnSpc>
            </a:pPr>
            <a:r>
              <a:rPr lang="en-AU" sz="2200" dirty="0" smtClean="0">
                <a:cs typeface="Arial" pitchFamily="34" charset="0"/>
              </a:rPr>
              <a:t>Top-down translation</a:t>
            </a:r>
            <a:endParaRPr lang="en-AU" sz="2200" dirty="0" smtClean="0">
              <a:cs typeface="Times New Roman" pitchFamily="18" charset="0"/>
            </a:endParaRPr>
          </a:p>
          <a:p>
            <a:pPr algn="just">
              <a:lnSpc>
                <a:spcPct val="90000"/>
              </a:lnSpc>
            </a:pPr>
            <a:r>
              <a:rPr lang="en-AU" sz="2200" dirty="0" smtClean="0">
                <a:cs typeface="Arial" pitchFamily="34" charset="0"/>
              </a:rPr>
              <a:t>Recursive evaluator</a:t>
            </a:r>
            <a:endParaRPr lang="en-AU" sz="2200" dirty="0" smtClean="0">
              <a:cs typeface="Times New Roman" pitchFamily="18" charset="0"/>
            </a:endParaRPr>
          </a:p>
          <a:p>
            <a:pPr algn="just">
              <a:lnSpc>
                <a:spcPct val="90000"/>
              </a:lnSpc>
            </a:pPr>
            <a:r>
              <a:rPr lang="en-AU" sz="2200" dirty="0" smtClean="0">
                <a:cs typeface="Arial" pitchFamily="34" charset="0"/>
              </a:rPr>
              <a:t> Memory Allocation</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5125" name="Slide Number Placeholder 5"/>
          <p:cNvSpPr>
            <a:spLocks noGrp="1"/>
          </p:cNvSpPr>
          <p:nvPr>
            <p:ph type="sldNum" sz="quarter" idx="12"/>
          </p:nvPr>
        </p:nvSpPr>
        <p:spPr>
          <a:noFill/>
        </p:spPr>
        <p:txBody>
          <a:bodyPr/>
          <a:lstStyle/>
          <a:p>
            <a:fld id="{60CD1FDE-AA2B-4E7F-B760-4C6F8B01B880}"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657600" y="228600"/>
            <a:ext cx="5314528" cy="838200"/>
          </a:xfrm>
        </p:spPr>
        <p:txBody>
          <a:bodyPr/>
          <a:lstStyle/>
          <a:p>
            <a:r>
              <a:rPr lang="en-US" sz="2400" dirty="0" smtClean="0"/>
              <a:t>Eliminating Left Recursion (in general)</a:t>
            </a:r>
          </a:p>
        </p:txBody>
      </p:sp>
      <p:sp>
        <p:nvSpPr>
          <p:cNvPr id="40963" name="Rectangle 3"/>
          <p:cNvSpPr>
            <a:spLocks noGrp="1" noChangeArrowheads="1"/>
          </p:cNvSpPr>
          <p:nvPr>
            <p:ph type="body" idx="1"/>
          </p:nvPr>
        </p:nvSpPr>
        <p:spPr>
          <a:xfrm>
            <a:off x="1066799" y="1524000"/>
            <a:ext cx="7772401" cy="4776788"/>
          </a:xfrm>
        </p:spPr>
        <p:txBody>
          <a:bodyPr>
            <a:normAutofit/>
          </a:bodyPr>
          <a:lstStyle/>
          <a:p>
            <a:pPr algn="just">
              <a:buFontTx/>
              <a:buNone/>
            </a:pPr>
            <a:r>
              <a:rPr lang="en-US" sz="2200" dirty="0" smtClean="0">
                <a:cs typeface="Times New Roman" pitchFamily="18" charset="0"/>
              </a:rPr>
              <a:t>A → A</a:t>
            </a:r>
            <a:r>
              <a:rPr lang="en-US" sz="2200" baseline="-25000" dirty="0" smtClean="0">
                <a:cs typeface="Times New Roman" pitchFamily="18" charset="0"/>
              </a:rPr>
              <a:t>1</a:t>
            </a:r>
            <a:r>
              <a:rPr lang="en-US" sz="2200" dirty="0" smtClean="0">
                <a:cs typeface="Times New Roman" pitchFamily="18" charset="0"/>
              </a:rPr>
              <a:t> Y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A.a</a:t>
            </a:r>
            <a:r>
              <a:rPr lang="en-US" sz="2200" dirty="0" smtClean="0">
                <a:solidFill>
                  <a:schemeClr val="accent2"/>
                </a:solidFill>
                <a:cs typeface="Times New Roman" pitchFamily="18" charset="0"/>
              </a:rPr>
              <a:t> = g(A</a:t>
            </a:r>
            <a:r>
              <a:rPr lang="en-US" sz="2200" baseline="-25000" dirty="0" smtClean="0">
                <a:solidFill>
                  <a:schemeClr val="accent2"/>
                </a:solidFill>
                <a:cs typeface="Times New Roman" pitchFamily="18" charset="0"/>
              </a:rPr>
              <a:t>1</a:t>
            </a:r>
            <a:r>
              <a:rPr lang="en-US" sz="2200" dirty="0" smtClean="0">
                <a:solidFill>
                  <a:schemeClr val="accent2"/>
                </a:solidFill>
                <a:cs typeface="Times New Roman" pitchFamily="18" charset="0"/>
              </a:rPr>
              <a:t>.a,Y.y) }	</a:t>
            </a:r>
            <a:r>
              <a:rPr lang="en-US" sz="2200" dirty="0" smtClean="0">
                <a:solidFill>
                  <a:srgbClr val="CC0000"/>
                </a:solidFill>
                <a:cs typeface="Times New Roman" pitchFamily="18" charset="0"/>
              </a:rPr>
              <a:t>a left recursive grammar with </a:t>
            </a:r>
          </a:p>
          <a:p>
            <a:pPr algn="just">
              <a:buFontTx/>
              <a:buNone/>
            </a:pPr>
            <a:r>
              <a:rPr lang="en-US" sz="2200" dirty="0" smtClean="0">
                <a:cs typeface="Times New Roman" pitchFamily="18" charset="0"/>
              </a:rPr>
              <a:t>A → X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A.a</a:t>
            </a:r>
            <a:r>
              <a:rPr lang="en-US" sz="2200" dirty="0" smtClean="0">
                <a:solidFill>
                  <a:schemeClr val="accent2"/>
                </a:solidFill>
                <a:cs typeface="Times New Roman" pitchFamily="18" charset="0"/>
              </a:rPr>
              <a:t>=f(</a:t>
            </a:r>
            <a:r>
              <a:rPr lang="en-US" sz="2200" dirty="0" err="1" smtClean="0">
                <a:solidFill>
                  <a:schemeClr val="accent2"/>
                </a:solidFill>
                <a:cs typeface="Times New Roman" pitchFamily="18" charset="0"/>
              </a:rPr>
              <a:t>X.x</a:t>
            </a:r>
            <a:r>
              <a:rPr lang="en-US" sz="2200" dirty="0" smtClean="0">
                <a:solidFill>
                  <a:schemeClr val="accent2"/>
                </a:solidFill>
                <a:cs typeface="Times New Roman" pitchFamily="18" charset="0"/>
              </a:rPr>
              <a:t>) }		</a:t>
            </a:r>
            <a:r>
              <a:rPr lang="en-US" sz="2200" dirty="0" smtClean="0">
                <a:solidFill>
                  <a:srgbClr val="CC0000"/>
                </a:solidFill>
                <a:cs typeface="Times New Roman" pitchFamily="18" charset="0"/>
              </a:rPr>
              <a:t>synthesized attributes (</a:t>
            </a:r>
            <a:r>
              <a:rPr lang="en-US" sz="2200" dirty="0" err="1" smtClean="0">
                <a:solidFill>
                  <a:srgbClr val="CC0000"/>
                </a:solidFill>
                <a:cs typeface="Times New Roman" pitchFamily="18" charset="0"/>
              </a:rPr>
              <a:t>a,y,x</a:t>
            </a:r>
            <a:r>
              <a:rPr lang="en-US" sz="2200" dirty="0" smtClean="0">
                <a:solidFill>
                  <a:srgbClr val="CC0000"/>
                </a:solidFill>
                <a:cs typeface="Times New Roman" pitchFamily="18" charset="0"/>
              </a:rPr>
              <a:t>).</a:t>
            </a:r>
            <a:endParaRPr lang="en-US" sz="2200" dirty="0" smtClean="0">
              <a:solidFill>
                <a:schemeClr val="accent2"/>
              </a:solidFill>
              <a:cs typeface="Times New Roman" pitchFamily="18" charset="0"/>
            </a:endParaRPr>
          </a:p>
          <a:p>
            <a:pPr algn="just">
              <a:buFontTx/>
              <a:buNone/>
            </a:pPr>
            <a:endParaRPr lang="en-US" sz="2200" dirty="0" smtClean="0"/>
          </a:p>
          <a:p>
            <a:pPr algn="just">
              <a:buFontTx/>
              <a:buNone/>
            </a:pPr>
            <a:r>
              <a:rPr lang="en-US" sz="2200" dirty="0" smtClean="0">
                <a:sym typeface="Symbol" pitchFamily="18" charset="2"/>
              </a:rPr>
              <a:t>	  eliminate left recursion</a:t>
            </a:r>
            <a:r>
              <a:rPr lang="en-US" sz="2200" dirty="0">
                <a:sym typeface="Symbol" pitchFamily="18" charset="2"/>
              </a:rPr>
              <a:t> </a:t>
            </a:r>
            <a:endParaRPr lang="en-US" sz="2200" dirty="0" smtClean="0">
              <a:sym typeface="Symbol" pitchFamily="18" charset="2"/>
            </a:endParaRPr>
          </a:p>
          <a:p>
            <a:pPr algn="just">
              <a:buFontTx/>
              <a:buNone/>
            </a:pPr>
            <a:endParaRPr lang="en-US" sz="2200" dirty="0" smtClean="0">
              <a:sym typeface="Symbol" pitchFamily="18" charset="2"/>
            </a:endParaRPr>
          </a:p>
          <a:p>
            <a:pPr algn="just">
              <a:buFontTx/>
              <a:buNone/>
            </a:pPr>
            <a:r>
              <a:rPr lang="en-US" sz="2200" dirty="0" smtClean="0">
                <a:sym typeface="Symbol" pitchFamily="18" charset="2"/>
              </a:rPr>
              <a:t>inherited attribute of the new non-terminal </a:t>
            </a:r>
          </a:p>
          <a:p>
            <a:pPr algn="just">
              <a:buFontTx/>
              <a:buNone/>
            </a:pPr>
            <a:r>
              <a:rPr lang="en-US" sz="2200" dirty="0">
                <a:sym typeface="Symbol" pitchFamily="18" charset="2"/>
              </a:rPr>
              <a:t>	</a:t>
            </a:r>
            <a:r>
              <a:rPr lang="en-US" sz="2200" dirty="0" smtClean="0">
                <a:sym typeface="Symbol" pitchFamily="18" charset="2"/>
              </a:rPr>
              <a:t>		synthesized attribute of the new non-terminal</a:t>
            </a:r>
          </a:p>
          <a:p>
            <a:pPr algn="just">
              <a:buFontTx/>
              <a:buNone/>
            </a:pPr>
            <a:endParaRPr lang="en-US" sz="2200" dirty="0" smtClean="0"/>
          </a:p>
          <a:p>
            <a:pPr algn="just">
              <a:buFontTx/>
              <a:buNone/>
            </a:pPr>
            <a:r>
              <a:rPr lang="en-US" sz="2200" dirty="0" smtClean="0">
                <a:cs typeface="Times New Roman" pitchFamily="18" charset="0"/>
              </a:rPr>
              <a:t>A → X </a:t>
            </a:r>
            <a:r>
              <a:rPr lang="en-US" sz="2200" dirty="0" smtClean="0">
                <a:solidFill>
                  <a:schemeClr val="accent2"/>
                </a:solidFill>
                <a:cs typeface="Times New Roman" pitchFamily="18" charset="0"/>
              </a:rPr>
              <a:t>{ R.in=f(</a:t>
            </a:r>
            <a:r>
              <a:rPr lang="en-US" sz="2200" dirty="0" err="1" smtClean="0">
                <a:solidFill>
                  <a:schemeClr val="accent2"/>
                </a:solidFill>
                <a:cs typeface="Times New Roman" pitchFamily="18" charset="0"/>
              </a:rPr>
              <a:t>X.x</a:t>
            </a:r>
            <a:r>
              <a:rPr lang="en-US" sz="2200" dirty="0" smtClean="0">
                <a:solidFill>
                  <a:schemeClr val="accent2"/>
                </a:solidFill>
                <a:cs typeface="Times New Roman" pitchFamily="18" charset="0"/>
              </a:rPr>
              <a:t>) }</a:t>
            </a:r>
            <a:r>
              <a:rPr lang="en-US" sz="2200" dirty="0" smtClean="0">
                <a:cs typeface="Times New Roman" pitchFamily="18" charset="0"/>
              </a:rPr>
              <a:t> R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A.a</a:t>
            </a:r>
            <a:r>
              <a:rPr lang="en-US" sz="2200" dirty="0" smtClean="0">
                <a:solidFill>
                  <a:schemeClr val="accent2"/>
                </a:solidFill>
                <a:cs typeface="Times New Roman" pitchFamily="18" charset="0"/>
              </a:rPr>
              <a:t>=</a:t>
            </a:r>
            <a:r>
              <a:rPr lang="en-US" sz="2200" dirty="0" err="1" smtClean="0">
                <a:solidFill>
                  <a:schemeClr val="accent2"/>
                </a:solidFill>
                <a:cs typeface="Times New Roman" pitchFamily="18" charset="0"/>
              </a:rPr>
              <a:t>R.syn</a:t>
            </a:r>
            <a:r>
              <a:rPr lang="en-US" sz="2200" dirty="0" smtClean="0">
                <a:solidFill>
                  <a:schemeClr val="accent2"/>
                </a:solidFill>
                <a:cs typeface="Times New Roman" pitchFamily="18" charset="0"/>
              </a:rPr>
              <a:t> }</a:t>
            </a:r>
            <a:endParaRPr lang="en-US" sz="2200" dirty="0" smtClean="0">
              <a:cs typeface="Times New Roman" pitchFamily="18" charset="0"/>
            </a:endParaRPr>
          </a:p>
          <a:p>
            <a:pPr algn="just">
              <a:buFontTx/>
              <a:buNone/>
            </a:pPr>
            <a:r>
              <a:rPr lang="en-US" sz="2200" dirty="0" smtClean="0">
                <a:cs typeface="Times New Roman" pitchFamily="18" charset="0"/>
              </a:rPr>
              <a:t>R →  Y </a:t>
            </a:r>
            <a:r>
              <a:rPr lang="en-US" sz="2200" dirty="0" smtClean="0">
                <a:solidFill>
                  <a:schemeClr val="accent2"/>
                </a:solidFill>
                <a:cs typeface="Times New Roman" pitchFamily="18" charset="0"/>
              </a:rPr>
              <a:t>{ R</a:t>
            </a:r>
            <a:r>
              <a:rPr lang="en-US" sz="2200" baseline="-25000" dirty="0" smtClean="0">
                <a:solidFill>
                  <a:schemeClr val="accent2"/>
                </a:solidFill>
                <a:cs typeface="Times New Roman" pitchFamily="18" charset="0"/>
              </a:rPr>
              <a:t>1</a:t>
            </a:r>
            <a:r>
              <a:rPr lang="en-US" sz="2200" dirty="0" smtClean="0">
                <a:solidFill>
                  <a:schemeClr val="accent2"/>
                </a:solidFill>
                <a:cs typeface="Times New Roman" pitchFamily="18" charset="0"/>
              </a:rPr>
              <a:t>.in=g(</a:t>
            </a:r>
            <a:r>
              <a:rPr lang="en-US" sz="2200" dirty="0" err="1" smtClean="0">
                <a:solidFill>
                  <a:schemeClr val="accent2"/>
                </a:solidFill>
                <a:cs typeface="Times New Roman" pitchFamily="18" charset="0"/>
              </a:rPr>
              <a:t>R.in,Y.y</a:t>
            </a:r>
            <a:r>
              <a:rPr lang="en-US" sz="2200" dirty="0" smtClean="0">
                <a:solidFill>
                  <a:schemeClr val="accent2"/>
                </a:solidFill>
                <a:cs typeface="Times New Roman" pitchFamily="18" charset="0"/>
              </a:rPr>
              <a:t>)  }</a:t>
            </a:r>
            <a:r>
              <a:rPr lang="en-US" sz="2200" dirty="0" smtClean="0">
                <a:cs typeface="Times New Roman" pitchFamily="18" charset="0"/>
              </a:rPr>
              <a:t> R</a:t>
            </a:r>
            <a:r>
              <a:rPr lang="en-US" sz="2200" baseline="-25000" dirty="0" smtClean="0">
                <a:cs typeface="Times New Roman" pitchFamily="18" charset="0"/>
              </a:rPr>
              <a:t>1</a:t>
            </a:r>
            <a:r>
              <a:rPr lang="en-US" sz="2200" dirty="0" smtClean="0">
                <a:cs typeface="Times New Roman" pitchFamily="18" charset="0"/>
              </a:rPr>
              <a:t>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R.syn</a:t>
            </a:r>
            <a:r>
              <a:rPr lang="en-US" sz="2200" dirty="0" smtClean="0">
                <a:solidFill>
                  <a:schemeClr val="accent2"/>
                </a:solidFill>
                <a:cs typeface="Times New Roman" pitchFamily="18" charset="0"/>
              </a:rPr>
              <a:t> = R</a:t>
            </a:r>
            <a:r>
              <a:rPr lang="en-US" sz="2200" baseline="-25000" dirty="0" smtClean="0">
                <a:solidFill>
                  <a:schemeClr val="accent2"/>
                </a:solidFill>
                <a:cs typeface="Times New Roman" pitchFamily="18" charset="0"/>
              </a:rPr>
              <a:t>1</a:t>
            </a:r>
            <a:r>
              <a:rPr lang="en-US" sz="2200" dirty="0" smtClean="0">
                <a:solidFill>
                  <a:schemeClr val="accent2"/>
                </a:solidFill>
                <a:cs typeface="Times New Roman" pitchFamily="18" charset="0"/>
              </a:rPr>
              <a:t>.syn}</a:t>
            </a:r>
          </a:p>
          <a:p>
            <a:pPr algn="just">
              <a:buFontTx/>
              <a:buNone/>
            </a:pPr>
            <a:r>
              <a:rPr lang="en-US" sz="2200" dirty="0" smtClean="0">
                <a:cs typeface="Times New Roman" pitchFamily="18" charset="0"/>
              </a:rPr>
              <a:t>R → </a:t>
            </a:r>
            <a:r>
              <a:rPr lang="en-US" sz="2200" dirty="0" smtClean="0">
                <a:cs typeface="Times New Roman" pitchFamily="18" charset="0"/>
                <a:sym typeface="Symbol" pitchFamily="18" charset="2"/>
              </a:rPr>
              <a:t></a:t>
            </a:r>
            <a:r>
              <a:rPr lang="en-US" sz="2200" dirty="0" smtClean="0">
                <a:cs typeface="Times New Roman" pitchFamily="18" charset="0"/>
              </a:rPr>
              <a:t> 	 </a:t>
            </a:r>
            <a:r>
              <a:rPr lang="en-US" sz="2200" dirty="0" smtClean="0">
                <a:solidFill>
                  <a:schemeClr val="accent2"/>
                </a:solidFill>
                <a:cs typeface="Times New Roman" pitchFamily="18" charset="0"/>
              </a:rPr>
              <a:t>{ </a:t>
            </a:r>
            <a:r>
              <a:rPr lang="en-US" sz="2200" dirty="0" err="1" smtClean="0">
                <a:solidFill>
                  <a:schemeClr val="accent2"/>
                </a:solidFill>
                <a:cs typeface="Times New Roman" pitchFamily="18" charset="0"/>
              </a:rPr>
              <a:t>R.syn</a:t>
            </a:r>
            <a:r>
              <a:rPr lang="en-US" sz="2200" dirty="0" smtClean="0">
                <a:solidFill>
                  <a:schemeClr val="accent2"/>
                </a:solidFill>
                <a:cs typeface="Times New Roman" pitchFamily="18" charset="0"/>
              </a:rPr>
              <a:t> = R.in }</a:t>
            </a:r>
          </a:p>
          <a:p>
            <a:pPr algn="just">
              <a:buFontTx/>
              <a:buNone/>
            </a:pPr>
            <a:endParaRPr lang="en-US" sz="2200" dirty="0" smtClean="0"/>
          </a:p>
        </p:txBody>
      </p:sp>
      <p:sp>
        <p:nvSpPr>
          <p:cNvPr id="40964" name="Line 4"/>
          <p:cNvSpPr>
            <a:spLocks noChangeShapeType="1"/>
          </p:cNvSpPr>
          <p:nvPr/>
        </p:nvSpPr>
        <p:spPr bwMode="auto">
          <a:xfrm flipH="1">
            <a:off x="2365513" y="4000500"/>
            <a:ext cx="0" cy="685800"/>
          </a:xfrm>
          <a:prstGeom prst="line">
            <a:avLst/>
          </a:prstGeom>
          <a:noFill/>
          <a:ln w="9525">
            <a:solidFill>
              <a:schemeClr val="tx1"/>
            </a:solidFill>
            <a:round/>
            <a:headEnd/>
            <a:tailEnd type="triangle" w="med" len="med"/>
          </a:ln>
        </p:spPr>
        <p:txBody>
          <a:bodyPr/>
          <a:lstStyle/>
          <a:p>
            <a:endParaRPr lang="en-US"/>
          </a:p>
        </p:txBody>
      </p:sp>
      <p:sp>
        <p:nvSpPr>
          <p:cNvPr id="40965" name="Line 5"/>
          <p:cNvSpPr>
            <a:spLocks noChangeShapeType="1"/>
          </p:cNvSpPr>
          <p:nvPr/>
        </p:nvSpPr>
        <p:spPr bwMode="auto">
          <a:xfrm>
            <a:off x="4038600" y="4343400"/>
            <a:ext cx="488950" cy="342900"/>
          </a:xfrm>
          <a:prstGeom prst="line">
            <a:avLst/>
          </a:prstGeom>
          <a:noFill/>
          <a:ln w="9525">
            <a:solidFill>
              <a:schemeClr val="tx1"/>
            </a:solidFill>
            <a:round/>
            <a:headEnd/>
            <a:tailEnd type="triangle" w="med" len="med"/>
          </a:ln>
        </p:spPr>
        <p:txBody>
          <a:bodyPr/>
          <a:lstStyle/>
          <a:p>
            <a:endParaRPr lang="en-US"/>
          </a:p>
        </p:txBody>
      </p:sp>
      <p:sp>
        <p:nvSpPr>
          <p:cNvPr id="7"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40967" name="Slide Number Placeholder 5"/>
          <p:cNvSpPr>
            <a:spLocks noGrp="1"/>
          </p:cNvSpPr>
          <p:nvPr>
            <p:ph type="sldNum" sz="quarter" idx="12"/>
          </p:nvPr>
        </p:nvSpPr>
        <p:spPr>
          <a:noFill/>
        </p:spPr>
        <p:txBody>
          <a:bodyPr/>
          <a:lstStyle/>
          <a:p>
            <a:fld id="{1B9D448C-206E-41FF-BF33-106D265A0F67}"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0" y="152400"/>
            <a:ext cx="5918200" cy="685800"/>
          </a:xfrm>
        </p:spPr>
        <p:txBody>
          <a:bodyPr>
            <a:normAutofit fontScale="90000"/>
          </a:bodyPr>
          <a:lstStyle/>
          <a:p>
            <a:r>
              <a:rPr lang="en-US" sz="2800" dirty="0" smtClean="0"/>
              <a:t>Translation Scheme - Intermediate Code Generation </a:t>
            </a:r>
          </a:p>
        </p:txBody>
      </p:sp>
      <p:sp>
        <p:nvSpPr>
          <p:cNvPr id="43011" name="Rectangle 3"/>
          <p:cNvSpPr>
            <a:spLocks noGrp="1" noChangeArrowheads="1"/>
          </p:cNvSpPr>
          <p:nvPr>
            <p:ph type="body" idx="1"/>
          </p:nvPr>
        </p:nvSpPr>
        <p:spPr>
          <a:xfrm>
            <a:off x="1143000" y="1676400"/>
            <a:ext cx="7620000" cy="4572000"/>
          </a:xfrm>
        </p:spPr>
        <p:txBody>
          <a:bodyPr/>
          <a:lstStyle/>
          <a:p>
            <a:pPr>
              <a:buFontTx/>
              <a:buNone/>
              <a:tabLst>
                <a:tab pos="1206500" algn="l"/>
              </a:tabLst>
            </a:pPr>
            <a:r>
              <a:rPr lang="en-US" dirty="0" smtClean="0">
                <a:cs typeface="Times New Roman" pitchFamily="18" charset="0"/>
              </a:rPr>
              <a:t>E → T 	</a:t>
            </a:r>
            <a:r>
              <a:rPr lang="en-US" dirty="0" smtClean="0">
                <a:solidFill>
                  <a:schemeClr val="accent2"/>
                </a:solidFill>
                <a:cs typeface="Times New Roman" pitchFamily="18" charset="0"/>
              </a:rPr>
              <a:t>{ A.in=</a:t>
            </a:r>
            <a:r>
              <a:rPr lang="en-US" dirty="0" err="1" smtClean="0">
                <a:solidFill>
                  <a:schemeClr val="accent2"/>
                </a:solidFill>
                <a:cs typeface="Times New Roman" pitchFamily="18" charset="0"/>
              </a:rPr>
              <a:t>T.loc</a:t>
            </a:r>
            <a:r>
              <a:rPr lang="en-US" dirty="0" smtClean="0">
                <a:solidFill>
                  <a:schemeClr val="accent2"/>
                </a:solidFill>
                <a:cs typeface="Times New Roman" pitchFamily="18" charset="0"/>
              </a:rPr>
              <a:t> }</a:t>
            </a:r>
            <a:r>
              <a:rPr lang="en-US" dirty="0" smtClean="0">
                <a:cs typeface="Times New Roman" pitchFamily="18" charset="0"/>
              </a:rPr>
              <a:t> A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E.loc</a:t>
            </a:r>
            <a:r>
              <a:rPr lang="en-US" dirty="0" smtClean="0">
                <a:solidFill>
                  <a:schemeClr val="accent2"/>
                </a:solidFill>
                <a:cs typeface="Times New Roman" pitchFamily="18" charset="0"/>
              </a:rPr>
              <a:t>=</a:t>
            </a:r>
            <a:r>
              <a:rPr lang="en-US" dirty="0" err="1" smtClean="0">
                <a:solidFill>
                  <a:schemeClr val="accent2"/>
                </a:solidFill>
                <a:cs typeface="Times New Roman" pitchFamily="18" charset="0"/>
              </a:rPr>
              <a:t>A.loc</a:t>
            </a:r>
            <a:r>
              <a:rPr lang="en-US" dirty="0" smtClean="0">
                <a:solidFill>
                  <a:schemeClr val="accent2"/>
                </a:solidFill>
                <a:cs typeface="Times New Roman" pitchFamily="18" charset="0"/>
              </a:rPr>
              <a:t> }</a:t>
            </a:r>
          </a:p>
          <a:p>
            <a:pPr>
              <a:buFontTx/>
              <a:buNone/>
              <a:tabLst>
                <a:tab pos="1206500" algn="l"/>
              </a:tabLst>
            </a:pPr>
            <a:r>
              <a:rPr lang="en-US" dirty="0" smtClean="0">
                <a:cs typeface="Times New Roman" pitchFamily="18" charset="0"/>
              </a:rPr>
              <a:t>A →  + T 	</a:t>
            </a:r>
            <a:r>
              <a:rPr lang="en-US" dirty="0" smtClean="0">
                <a:solidFill>
                  <a:schemeClr val="accent2"/>
                </a:solidFill>
                <a:cs typeface="Times New Roman" pitchFamily="18" charset="0"/>
              </a:rPr>
              <a:t>{ A</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.in=</a:t>
            </a:r>
            <a:r>
              <a:rPr lang="en-US" dirty="0" err="1" smtClean="0">
                <a:solidFill>
                  <a:schemeClr val="accent2"/>
                </a:solidFill>
                <a:cs typeface="Times New Roman" pitchFamily="18" charset="0"/>
              </a:rPr>
              <a:t>newtemp</a:t>
            </a:r>
            <a:r>
              <a:rPr lang="en-US" dirty="0" smtClean="0">
                <a:solidFill>
                  <a:schemeClr val="accent2"/>
                </a:solidFill>
                <a:cs typeface="Times New Roman" pitchFamily="18" charset="0"/>
              </a:rPr>
              <a:t>(); emit(add,A.in,T.loc,A</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.in)  }</a:t>
            </a:r>
            <a:r>
              <a:rPr lang="en-US" dirty="0" smtClean="0">
                <a:cs typeface="Times New Roman" pitchFamily="18" charset="0"/>
              </a:rPr>
              <a:t> </a:t>
            </a:r>
          </a:p>
          <a:p>
            <a:pPr>
              <a:buFontTx/>
              <a:buNone/>
              <a:tabLst>
                <a:tab pos="1206500" algn="l"/>
              </a:tabLst>
            </a:pPr>
            <a:r>
              <a:rPr lang="en-US" dirty="0" smtClean="0">
                <a:cs typeface="Times New Roman" pitchFamily="18" charset="0"/>
              </a:rPr>
              <a:t>	      A</a:t>
            </a:r>
            <a:r>
              <a:rPr lang="en-US" baseline="-25000" dirty="0" smtClean="0">
                <a:cs typeface="Times New Roman" pitchFamily="18" charset="0"/>
              </a:rPr>
              <a:t>1</a:t>
            </a:r>
            <a:r>
              <a:rPr lang="en-US" dirty="0" smtClean="0">
                <a:cs typeface="Times New Roman" pitchFamily="18" charset="0"/>
              </a:rPr>
              <a:t>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A.loc</a:t>
            </a:r>
            <a:r>
              <a:rPr lang="en-US" dirty="0" smtClean="0">
                <a:solidFill>
                  <a:schemeClr val="accent2"/>
                </a:solidFill>
                <a:cs typeface="Times New Roman" pitchFamily="18" charset="0"/>
              </a:rPr>
              <a:t> = A</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.loc}</a:t>
            </a:r>
          </a:p>
          <a:p>
            <a:pPr>
              <a:buFontTx/>
              <a:buNone/>
              <a:tabLst>
                <a:tab pos="1206500" algn="l"/>
              </a:tabLst>
            </a:pPr>
            <a:r>
              <a:rPr lang="en-US" dirty="0" smtClean="0">
                <a:cs typeface="Times New Roman" pitchFamily="18" charset="0"/>
              </a:rPr>
              <a:t>A → </a:t>
            </a:r>
            <a:r>
              <a:rPr lang="en-US" dirty="0" smtClean="0">
                <a:cs typeface="Times New Roman" pitchFamily="18" charset="0"/>
                <a:sym typeface="Symbol" pitchFamily="18" charset="2"/>
              </a:rPr>
              <a:t></a:t>
            </a:r>
            <a:r>
              <a:rPr lang="en-US" dirty="0" smtClean="0">
                <a:cs typeface="Times New Roman" pitchFamily="18" charset="0"/>
              </a:rPr>
              <a:t>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A.loc</a:t>
            </a:r>
            <a:r>
              <a:rPr lang="en-US" dirty="0" smtClean="0">
                <a:solidFill>
                  <a:schemeClr val="accent2"/>
                </a:solidFill>
                <a:cs typeface="Times New Roman" pitchFamily="18" charset="0"/>
              </a:rPr>
              <a:t> = A.in }</a:t>
            </a:r>
          </a:p>
          <a:p>
            <a:pPr>
              <a:buFontTx/>
              <a:buNone/>
              <a:tabLst>
                <a:tab pos="1206500" algn="l"/>
              </a:tabLst>
            </a:pPr>
            <a:r>
              <a:rPr lang="en-US" dirty="0" smtClean="0">
                <a:cs typeface="Times New Roman" pitchFamily="18" charset="0"/>
              </a:rPr>
              <a:t>T → F 	</a:t>
            </a:r>
            <a:r>
              <a:rPr lang="en-US" dirty="0" smtClean="0">
                <a:solidFill>
                  <a:schemeClr val="accent2"/>
                </a:solidFill>
                <a:cs typeface="Times New Roman" pitchFamily="18" charset="0"/>
              </a:rPr>
              <a:t>{ B.in=</a:t>
            </a:r>
            <a:r>
              <a:rPr lang="en-US" dirty="0" err="1" smtClean="0">
                <a:solidFill>
                  <a:schemeClr val="accent2"/>
                </a:solidFill>
                <a:cs typeface="Times New Roman" pitchFamily="18" charset="0"/>
              </a:rPr>
              <a:t>F.loc</a:t>
            </a:r>
            <a:r>
              <a:rPr lang="en-US" dirty="0" smtClean="0">
                <a:solidFill>
                  <a:schemeClr val="accent2"/>
                </a:solidFill>
                <a:cs typeface="Times New Roman" pitchFamily="18" charset="0"/>
              </a:rPr>
              <a:t> }</a:t>
            </a:r>
            <a:r>
              <a:rPr lang="en-US" dirty="0" smtClean="0">
                <a:cs typeface="Times New Roman" pitchFamily="18" charset="0"/>
              </a:rPr>
              <a:t> B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T.loc</a:t>
            </a:r>
            <a:r>
              <a:rPr lang="en-US" dirty="0" smtClean="0">
                <a:solidFill>
                  <a:schemeClr val="accent2"/>
                </a:solidFill>
                <a:cs typeface="Times New Roman" pitchFamily="18" charset="0"/>
              </a:rPr>
              <a:t>=</a:t>
            </a:r>
            <a:r>
              <a:rPr lang="en-US" dirty="0" err="1" smtClean="0">
                <a:solidFill>
                  <a:schemeClr val="accent2"/>
                </a:solidFill>
                <a:cs typeface="Times New Roman" pitchFamily="18" charset="0"/>
              </a:rPr>
              <a:t>B.loc</a:t>
            </a:r>
            <a:r>
              <a:rPr lang="en-US" dirty="0" smtClean="0">
                <a:solidFill>
                  <a:schemeClr val="accent2"/>
                </a:solidFill>
                <a:cs typeface="Times New Roman" pitchFamily="18" charset="0"/>
              </a:rPr>
              <a:t> }</a:t>
            </a:r>
            <a:endParaRPr lang="en-US" dirty="0" smtClean="0">
              <a:cs typeface="Times New Roman" pitchFamily="18" charset="0"/>
            </a:endParaRPr>
          </a:p>
          <a:p>
            <a:pPr>
              <a:buFontTx/>
              <a:buNone/>
              <a:tabLst>
                <a:tab pos="1206500" algn="l"/>
              </a:tabLst>
            </a:pPr>
            <a:r>
              <a:rPr lang="en-US" dirty="0" smtClean="0">
                <a:cs typeface="Times New Roman" pitchFamily="18" charset="0"/>
              </a:rPr>
              <a:t>B → * F 	</a:t>
            </a:r>
            <a:r>
              <a:rPr lang="en-US" dirty="0" smtClean="0">
                <a:solidFill>
                  <a:schemeClr val="accent2"/>
                </a:solidFill>
                <a:cs typeface="Times New Roman" pitchFamily="18" charset="0"/>
              </a:rPr>
              <a:t>{ B</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.in=</a:t>
            </a:r>
            <a:r>
              <a:rPr lang="en-US" dirty="0" err="1" smtClean="0">
                <a:solidFill>
                  <a:schemeClr val="accent2"/>
                </a:solidFill>
                <a:cs typeface="Times New Roman" pitchFamily="18" charset="0"/>
              </a:rPr>
              <a:t>newtemp</a:t>
            </a:r>
            <a:r>
              <a:rPr lang="en-US" dirty="0" smtClean="0">
                <a:solidFill>
                  <a:schemeClr val="accent2"/>
                </a:solidFill>
                <a:cs typeface="Times New Roman" pitchFamily="18" charset="0"/>
              </a:rPr>
              <a:t>(); emit(mult,B.in,F.loc,B</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.in)  }</a:t>
            </a:r>
            <a:r>
              <a:rPr lang="en-US" dirty="0" smtClean="0">
                <a:cs typeface="Times New Roman" pitchFamily="18" charset="0"/>
              </a:rPr>
              <a:t> </a:t>
            </a:r>
          </a:p>
          <a:p>
            <a:pPr>
              <a:buFontTx/>
              <a:buNone/>
              <a:tabLst>
                <a:tab pos="1206500" algn="l"/>
              </a:tabLst>
            </a:pPr>
            <a:r>
              <a:rPr lang="en-US" dirty="0" smtClean="0">
                <a:cs typeface="Times New Roman" pitchFamily="18" charset="0"/>
              </a:rPr>
              <a:t>	    B</a:t>
            </a:r>
            <a:r>
              <a:rPr lang="en-US" baseline="-25000" dirty="0" smtClean="0">
                <a:cs typeface="Times New Roman" pitchFamily="18" charset="0"/>
              </a:rPr>
              <a:t>1</a:t>
            </a:r>
            <a:r>
              <a:rPr lang="en-US" dirty="0" smtClean="0">
                <a:cs typeface="Times New Roman" pitchFamily="18" charset="0"/>
              </a:rPr>
              <a:t>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B.loc</a:t>
            </a:r>
            <a:r>
              <a:rPr lang="en-US" dirty="0" smtClean="0">
                <a:solidFill>
                  <a:schemeClr val="accent2"/>
                </a:solidFill>
                <a:cs typeface="Times New Roman" pitchFamily="18" charset="0"/>
              </a:rPr>
              <a:t> = B</a:t>
            </a:r>
            <a:r>
              <a:rPr lang="en-US" baseline="-25000" dirty="0" smtClean="0">
                <a:solidFill>
                  <a:schemeClr val="accent2"/>
                </a:solidFill>
                <a:cs typeface="Times New Roman" pitchFamily="18" charset="0"/>
              </a:rPr>
              <a:t>1</a:t>
            </a:r>
            <a:r>
              <a:rPr lang="en-US" dirty="0" smtClean="0">
                <a:solidFill>
                  <a:schemeClr val="accent2"/>
                </a:solidFill>
                <a:cs typeface="Times New Roman" pitchFamily="18" charset="0"/>
              </a:rPr>
              <a:t>.loc}</a:t>
            </a:r>
          </a:p>
          <a:p>
            <a:pPr>
              <a:buFontTx/>
              <a:buNone/>
              <a:tabLst>
                <a:tab pos="1206500" algn="l"/>
              </a:tabLst>
            </a:pPr>
            <a:r>
              <a:rPr lang="en-US" dirty="0" smtClean="0">
                <a:cs typeface="Times New Roman" pitchFamily="18" charset="0"/>
              </a:rPr>
              <a:t>B → </a:t>
            </a:r>
            <a:r>
              <a:rPr lang="en-US" dirty="0" smtClean="0">
                <a:cs typeface="Times New Roman" pitchFamily="18" charset="0"/>
                <a:sym typeface="Symbol" pitchFamily="18" charset="2"/>
              </a:rPr>
              <a:t></a:t>
            </a:r>
            <a:r>
              <a:rPr lang="en-US" dirty="0" smtClean="0">
                <a:cs typeface="Times New Roman" pitchFamily="18" charset="0"/>
              </a:rPr>
              <a:t>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B.loc</a:t>
            </a:r>
            <a:r>
              <a:rPr lang="en-US" dirty="0" smtClean="0">
                <a:solidFill>
                  <a:schemeClr val="accent2"/>
                </a:solidFill>
                <a:cs typeface="Times New Roman" pitchFamily="18" charset="0"/>
              </a:rPr>
              <a:t> = B.in }</a:t>
            </a:r>
          </a:p>
          <a:p>
            <a:pPr>
              <a:buFontTx/>
              <a:buNone/>
              <a:tabLst>
                <a:tab pos="1206500" algn="l"/>
              </a:tabLst>
            </a:pPr>
            <a:r>
              <a:rPr lang="en-US" dirty="0" smtClean="0">
                <a:cs typeface="Times New Roman" pitchFamily="18" charset="0"/>
              </a:rPr>
              <a:t>F → ( E )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F.loc</a:t>
            </a:r>
            <a:r>
              <a:rPr lang="en-US" dirty="0" smtClean="0">
                <a:solidFill>
                  <a:schemeClr val="accent2"/>
                </a:solidFill>
                <a:cs typeface="Times New Roman" pitchFamily="18" charset="0"/>
              </a:rPr>
              <a:t> = </a:t>
            </a:r>
            <a:r>
              <a:rPr lang="en-US" dirty="0" err="1" smtClean="0">
                <a:solidFill>
                  <a:schemeClr val="accent2"/>
                </a:solidFill>
                <a:cs typeface="Times New Roman" pitchFamily="18" charset="0"/>
              </a:rPr>
              <a:t>E.loc</a:t>
            </a:r>
            <a:r>
              <a:rPr lang="en-US" dirty="0" smtClean="0">
                <a:solidFill>
                  <a:schemeClr val="accent2"/>
                </a:solidFill>
                <a:cs typeface="Times New Roman" pitchFamily="18" charset="0"/>
              </a:rPr>
              <a:t> }</a:t>
            </a:r>
          </a:p>
          <a:p>
            <a:pPr>
              <a:buFontTx/>
              <a:buNone/>
              <a:tabLst>
                <a:tab pos="1206500" algn="l"/>
              </a:tabLst>
            </a:pPr>
            <a:r>
              <a:rPr lang="en-US" dirty="0" smtClean="0">
                <a:cs typeface="Times New Roman" pitchFamily="18" charset="0"/>
              </a:rPr>
              <a:t>F → </a:t>
            </a:r>
            <a:r>
              <a:rPr lang="en-US" b="1" dirty="0" smtClean="0">
                <a:cs typeface="Times New Roman" pitchFamily="18" charset="0"/>
              </a:rPr>
              <a:t>id	</a:t>
            </a:r>
            <a:r>
              <a:rPr lang="en-US" dirty="0" smtClean="0">
                <a:solidFill>
                  <a:schemeClr val="accent2"/>
                </a:solidFill>
                <a:cs typeface="Times New Roman" pitchFamily="18" charset="0"/>
              </a:rPr>
              <a:t>{ </a:t>
            </a:r>
            <a:r>
              <a:rPr lang="en-US" dirty="0" err="1" smtClean="0">
                <a:solidFill>
                  <a:schemeClr val="accent2"/>
                </a:solidFill>
                <a:cs typeface="Times New Roman" pitchFamily="18" charset="0"/>
              </a:rPr>
              <a:t>F.loc</a:t>
            </a:r>
            <a:r>
              <a:rPr lang="en-US" dirty="0" smtClean="0">
                <a:solidFill>
                  <a:schemeClr val="accent2"/>
                </a:solidFill>
                <a:cs typeface="Times New Roman" pitchFamily="18" charset="0"/>
              </a:rPr>
              <a:t> = </a:t>
            </a:r>
            <a:r>
              <a:rPr lang="en-US" b="1" dirty="0" smtClean="0">
                <a:solidFill>
                  <a:schemeClr val="accent2"/>
                </a:solidFill>
                <a:cs typeface="Times New Roman" pitchFamily="18" charset="0"/>
              </a:rPr>
              <a:t>id</a:t>
            </a:r>
            <a:r>
              <a:rPr lang="en-US" dirty="0" smtClean="0">
                <a:solidFill>
                  <a:schemeClr val="accent2"/>
                </a:solidFill>
                <a:cs typeface="Times New Roman" pitchFamily="18" charset="0"/>
              </a:rPr>
              <a:t>.name }</a:t>
            </a:r>
          </a:p>
          <a:p>
            <a:pPr>
              <a:buFontTx/>
              <a:buNone/>
            </a:pPr>
            <a:endParaRPr lang="en-US" dirty="0" smtClean="0"/>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43013" name="Slide Number Placeholder 5"/>
          <p:cNvSpPr>
            <a:spLocks noGrp="1"/>
          </p:cNvSpPr>
          <p:nvPr>
            <p:ph type="sldNum" sz="quarter" idx="12"/>
          </p:nvPr>
        </p:nvSpPr>
        <p:spPr>
          <a:noFill/>
        </p:spPr>
        <p:txBody>
          <a:bodyPr/>
          <a:lstStyle/>
          <a:p>
            <a:fld id="{353DA2CA-B36E-4AEA-9E24-E1DD9E8948FA}"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429000" y="152400"/>
            <a:ext cx="5461000" cy="685800"/>
          </a:xfrm>
        </p:spPr>
        <p:txBody>
          <a:bodyPr>
            <a:normAutofit fontScale="90000"/>
          </a:bodyPr>
          <a:lstStyle/>
          <a:p>
            <a:r>
              <a:rPr lang="en-US" sz="2800" dirty="0" smtClean="0"/>
              <a:t>Bottom-Up Evaluation of Inherited Attributes</a:t>
            </a:r>
          </a:p>
        </p:txBody>
      </p:sp>
      <p:sp>
        <p:nvSpPr>
          <p:cNvPr id="46083" name="Rectangle 3"/>
          <p:cNvSpPr>
            <a:spLocks noGrp="1" noChangeArrowheads="1"/>
          </p:cNvSpPr>
          <p:nvPr>
            <p:ph type="body" idx="1"/>
          </p:nvPr>
        </p:nvSpPr>
        <p:spPr>
          <a:xfrm>
            <a:off x="1066800" y="1600200"/>
            <a:ext cx="7620000" cy="4395788"/>
          </a:xfrm>
        </p:spPr>
        <p:txBody>
          <a:bodyPr>
            <a:normAutofit fontScale="92500" lnSpcReduction="10000"/>
          </a:bodyPr>
          <a:lstStyle/>
          <a:p>
            <a:pPr algn="just">
              <a:lnSpc>
                <a:spcPct val="90000"/>
              </a:lnSpc>
            </a:pPr>
            <a:r>
              <a:rPr lang="en-US" sz="2800" dirty="0" smtClean="0"/>
              <a:t>Using a top-down translation scheme, we can implement any L-attributed definition based on a LL(1) grammar.</a:t>
            </a:r>
          </a:p>
          <a:p>
            <a:pPr algn="just">
              <a:lnSpc>
                <a:spcPct val="90000"/>
              </a:lnSpc>
            </a:pPr>
            <a:r>
              <a:rPr lang="en-US" sz="2800" dirty="0" smtClean="0"/>
              <a:t>Using a bottom-up translation scheme, we can also implement any L-attributed definition based on a LL(1) grammar (each LL(1) grammar is also an LR(1) grammar).</a:t>
            </a:r>
          </a:p>
          <a:p>
            <a:pPr algn="just">
              <a:lnSpc>
                <a:spcPct val="90000"/>
              </a:lnSpc>
            </a:pPr>
            <a:r>
              <a:rPr lang="en-US" sz="2800" dirty="0" smtClean="0"/>
              <a:t>In addition to the L-attributed definitions based on LL(1) grammars,   we can implement some of L-attributed definitions based on LR(1) grammars (not all of them) using the bottom-up translation scheme.</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46085" name="Slide Number Placeholder 5"/>
          <p:cNvSpPr>
            <a:spLocks noGrp="1"/>
          </p:cNvSpPr>
          <p:nvPr>
            <p:ph type="sldNum" sz="quarter" idx="12"/>
          </p:nvPr>
        </p:nvSpPr>
        <p:spPr>
          <a:noFill/>
        </p:spPr>
        <p:txBody>
          <a:bodyPr/>
          <a:lstStyle/>
          <a:p>
            <a:fld id="{3517B88E-0E51-45CF-BFF1-C9591910275C}"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References</a:t>
            </a:r>
          </a:p>
        </p:txBody>
      </p:sp>
      <p:sp>
        <p:nvSpPr>
          <p:cNvPr id="58371" name="Content Placeholder 2"/>
          <p:cNvSpPr>
            <a:spLocks noGrp="1"/>
          </p:cNvSpPr>
          <p:nvPr>
            <p:ph idx="1"/>
          </p:nvPr>
        </p:nvSpPr>
        <p:spPr/>
        <p:txBody>
          <a:bodyPr/>
          <a:lstStyle/>
          <a:p>
            <a:pPr algn="just"/>
            <a:r>
              <a:rPr lang="en-AU" dirty="0" err="1" smtClean="0"/>
              <a:t>Aho</a:t>
            </a:r>
            <a:r>
              <a:rPr lang="en-AU" dirty="0" smtClean="0"/>
              <a:t>, A.V., Ravi, S., &amp; Ullman, J.D. (2007). </a:t>
            </a:r>
            <a:r>
              <a:rPr lang="en-AU" b="1" i="1" dirty="0" smtClean="0"/>
              <a:t>Compiler : Principle, techniques and tools</a:t>
            </a:r>
            <a:r>
              <a:rPr lang="en-AU" dirty="0" smtClean="0"/>
              <a:t>. 2nd. Addison-Wesley. New York. </a:t>
            </a:r>
            <a:r>
              <a:rPr lang="en-AU" smtClean="0"/>
              <a:t>ISBN : 0321491696, Chapter  5 (page 303-348)</a:t>
            </a:r>
          </a:p>
          <a:p>
            <a:pPr algn="just"/>
            <a:r>
              <a:rPr lang="en-AU" dirty="0" smtClean="0"/>
              <a:t>http://www.cs.nyu.edu/courses/spring10/G22.2130-001/lecture8.pdf</a:t>
            </a:r>
            <a:endParaRPr lang="en-US" dirty="0" smtClean="0"/>
          </a:p>
        </p:txBody>
      </p:sp>
      <p:sp>
        <p:nvSpPr>
          <p:cNvPr id="4" name="Date Placeholder 3"/>
          <p:cNvSpPr>
            <a:spLocks noGrp="1"/>
          </p:cNvSpPr>
          <p:nvPr>
            <p:ph type="dt" sz="quarter" idx="10"/>
          </p:nvPr>
        </p:nvSpPr>
        <p:spPr/>
        <p:txBody>
          <a:bodyPr/>
          <a:lstStyle/>
          <a:p>
            <a:pPr>
              <a:defRPr/>
            </a:pPr>
            <a:r>
              <a:rPr lang="en-US" smtClean="0"/>
              <a:t>Bina Nusantara University</a:t>
            </a:r>
            <a:endParaRPr lang="en-US"/>
          </a:p>
        </p:txBody>
      </p:sp>
      <p:sp>
        <p:nvSpPr>
          <p:cNvPr id="58373" name="Slide Number Placeholder 4"/>
          <p:cNvSpPr>
            <a:spLocks noGrp="1"/>
          </p:cNvSpPr>
          <p:nvPr>
            <p:ph type="sldNum" sz="quarter" idx="12"/>
          </p:nvPr>
        </p:nvSpPr>
        <p:spPr>
          <a:noFill/>
        </p:spPr>
        <p:txBody>
          <a:bodyPr/>
          <a:lstStyle/>
          <a:p>
            <a:fld id="{3B9893AA-3AA9-4B9A-8667-97FAB866DDF2}" type="slidenum">
              <a:rPr lang="en-US" smtClean="0"/>
              <a:pPr/>
              <a:t>33</a:t>
            </a:fld>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00400" y="152400"/>
            <a:ext cx="5771728" cy="838200"/>
          </a:xfrm>
        </p:spPr>
        <p:txBody>
          <a:bodyPr/>
          <a:lstStyle/>
          <a:p>
            <a:r>
              <a:rPr lang="en-US" dirty="0" smtClean="0"/>
              <a:t>Syntax-Directed Translation</a:t>
            </a:r>
          </a:p>
        </p:txBody>
      </p:sp>
      <p:sp>
        <p:nvSpPr>
          <p:cNvPr id="6147" name="Rectangle 3"/>
          <p:cNvSpPr>
            <a:spLocks noGrp="1" noChangeArrowheads="1"/>
          </p:cNvSpPr>
          <p:nvPr>
            <p:ph type="body" idx="1"/>
          </p:nvPr>
        </p:nvSpPr>
        <p:spPr>
          <a:xfrm>
            <a:off x="1066800" y="1524000"/>
            <a:ext cx="7848600" cy="4800600"/>
          </a:xfrm>
        </p:spPr>
        <p:txBody>
          <a:bodyPr>
            <a:noAutofit/>
          </a:bodyPr>
          <a:lstStyle/>
          <a:p>
            <a:pPr algn="just">
              <a:lnSpc>
                <a:spcPct val="90000"/>
              </a:lnSpc>
            </a:pPr>
            <a:r>
              <a:rPr lang="en-US" dirty="0" smtClean="0"/>
              <a:t>Grammar symbols are associated with </a:t>
            </a:r>
            <a:r>
              <a:rPr lang="en-US" b="1" dirty="0" smtClean="0"/>
              <a:t>attributes</a:t>
            </a:r>
            <a:r>
              <a:rPr lang="en-US" dirty="0" smtClean="0"/>
              <a:t> to associate information with the programming language constructs that they represent.</a:t>
            </a:r>
          </a:p>
          <a:p>
            <a:pPr algn="just">
              <a:lnSpc>
                <a:spcPct val="90000"/>
              </a:lnSpc>
            </a:pPr>
            <a:r>
              <a:rPr lang="en-US" dirty="0" smtClean="0"/>
              <a:t>Values of these attributes are evaluated by the </a:t>
            </a:r>
            <a:r>
              <a:rPr lang="en-US" b="1" dirty="0" smtClean="0"/>
              <a:t>semantic rules</a:t>
            </a:r>
            <a:r>
              <a:rPr lang="en-US" dirty="0" smtClean="0"/>
              <a:t> associated with the production rules.</a:t>
            </a:r>
          </a:p>
          <a:p>
            <a:pPr algn="just">
              <a:lnSpc>
                <a:spcPct val="90000"/>
              </a:lnSpc>
            </a:pPr>
            <a:r>
              <a:rPr lang="en-US" dirty="0" smtClean="0"/>
              <a:t>Evaluation of these semantic rules:</a:t>
            </a:r>
          </a:p>
          <a:p>
            <a:pPr lvl="1" algn="just">
              <a:lnSpc>
                <a:spcPct val="90000"/>
              </a:lnSpc>
            </a:pPr>
            <a:r>
              <a:rPr lang="en-US" dirty="0" smtClean="0"/>
              <a:t>may generate intermediate codes</a:t>
            </a:r>
          </a:p>
          <a:p>
            <a:pPr lvl="1" algn="just">
              <a:lnSpc>
                <a:spcPct val="90000"/>
              </a:lnSpc>
            </a:pPr>
            <a:r>
              <a:rPr lang="en-US" dirty="0" smtClean="0"/>
              <a:t>may put information into the symbol table</a:t>
            </a:r>
          </a:p>
          <a:p>
            <a:pPr lvl="1" algn="just">
              <a:lnSpc>
                <a:spcPct val="90000"/>
              </a:lnSpc>
            </a:pPr>
            <a:r>
              <a:rPr lang="en-US" dirty="0" smtClean="0"/>
              <a:t>may perform type checking</a:t>
            </a:r>
          </a:p>
          <a:p>
            <a:pPr lvl="1" algn="just">
              <a:lnSpc>
                <a:spcPct val="90000"/>
              </a:lnSpc>
            </a:pPr>
            <a:r>
              <a:rPr lang="en-US" dirty="0" smtClean="0"/>
              <a:t>may issue error messages</a:t>
            </a:r>
          </a:p>
          <a:p>
            <a:pPr lvl="1" algn="just">
              <a:lnSpc>
                <a:spcPct val="90000"/>
              </a:lnSpc>
            </a:pPr>
            <a:r>
              <a:rPr lang="en-US" dirty="0" smtClean="0"/>
              <a:t>may perform some other activities</a:t>
            </a:r>
          </a:p>
          <a:p>
            <a:pPr lvl="1" algn="just">
              <a:lnSpc>
                <a:spcPct val="90000"/>
              </a:lnSpc>
            </a:pPr>
            <a:r>
              <a:rPr lang="en-US" dirty="0" smtClean="0"/>
              <a:t>in fact, they may perform almost any activities.</a:t>
            </a:r>
          </a:p>
          <a:p>
            <a:pPr algn="just">
              <a:lnSpc>
                <a:spcPct val="90000"/>
              </a:lnSpc>
            </a:pPr>
            <a:r>
              <a:rPr lang="en-US" dirty="0" smtClean="0"/>
              <a:t>An attribute may hold almost any thing.</a:t>
            </a:r>
          </a:p>
          <a:p>
            <a:pPr lvl="1" algn="just">
              <a:lnSpc>
                <a:spcPct val="90000"/>
              </a:lnSpc>
            </a:pPr>
            <a:r>
              <a:rPr lang="en-US" dirty="0" smtClean="0"/>
              <a:t>a string, a number, a memory location, a complex record. </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6149" name="Slide Number Placeholder 5"/>
          <p:cNvSpPr>
            <a:spLocks noGrp="1"/>
          </p:cNvSpPr>
          <p:nvPr>
            <p:ph type="sldNum" sz="quarter" idx="12"/>
          </p:nvPr>
        </p:nvSpPr>
        <p:spPr>
          <a:noFill/>
        </p:spPr>
        <p:txBody>
          <a:bodyPr/>
          <a:lstStyle/>
          <a:p>
            <a:fld id="{A72718BE-0E4D-4F37-A060-75BF0807FD3D}" type="slidenum">
              <a:rPr lang="en-US" smtClean="0"/>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19400" y="152400"/>
            <a:ext cx="6124575" cy="762000"/>
          </a:xfrm>
        </p:spPr>
        <p:txBody>
          <a:bodyPr>
            <a:normAutofit fontScale="90000"/>
          </a:bodyPr>
          <a:lstStyle/>
          <a:p>
            <a:r>
              <a:rPr lang="en-US" sz="2800" dirty="0" smtClean="0"/>
              <a:t>Syntax-Directed Definitions and Translation Schemes</a:t>
            </a:r>
          </a:p>
        </p:txBody>
      </p:sp>
      <p:sp>
        <p:nvSpPr>
          <p:cNvPr id="7171" name="Rectangle 3"/>
          <p:cNvSpPr>
            <a:spLocks noGrp="1" noChangeArrowheads="1"/>
          </p:cNvSpPr>
          <p:nvPr>
            <p:ph type="body" idx="1"/>
          </p:nvPr>
        </p:nvSpPr>
        <p:spPr>
          <a:xfrm>
            <a:off x="990600" y="1447800"/>
            <a:ext cx="7924800" cy="5105400"/>
          </a:xfrm>
        </p:spPr>
        <p:txBody>
          <a:bodyPr>
            <a:normAutofit/>
          </a:bodyPr>
          <a:lstStyle/>
          <a:p>
            <a:pPr algn="just">
              <a:lnSpc>
                <a:spcPct val="90000"/>
              </a:lnSpc>
            </a:pPr>
            <a:r>
              <a:rPr lang="en-US" dirty="0" smtClean="0"/>
              <a:t>When we associate semantic rules with productions, we use two notations:</a:t>
            </a:r>
          </a:p>
          <a:p>
            <a:pPr lvl="1" algn="just">
              <a:lnSpc>
                <a:spcPct val="90000"/>
              </a:lnSpc>
            </a:pPr>
            <a:r>
              <a:rPr lang="en-US" b="1" dirty="0" smtClean="0"/>
              <a:t>Syntax-Directed Definitions</a:t>
            </a:r>
          </a:p>
          <a:p>
            <a:pPr lvl="1" algn="just">
              <a:lnSpc>
                <a:spcPct val="90000"/>
              </a:lnSpc>
            </a:pPr>
            <a:r>
              <a:rPr lang="en-US" b="1" dirty="0" smtClean="0"/>
              <a:t>Translation Schemes</a:t>
            </a:r>
          </a:p>
          <a:p>
            <a:pPr algn="just">
              <a:lnSpc>
                <a:spcPct val="90000"/>
              </a:lnSpc>
            </a:pPr>
            <a:r>
              <a:rPr lang="en-US" b="1" dirty="0" smtClean="0"/>
              <a:t>Syntax-Directed Definitions:</a:t>
            </a:r>
          </a:p>
          <a:p>
            <a:pPr lvl="1" algn="just">
              <a:lnSpc>
                <a:spcPct val="90000"/>
              </a:lnSpc>
            </a:pPr>
            <a:r>
              <a:rPr lang="en-US" dirty="0" smtClean="0"/>
              <a:t>give high-level specifications for translations</a:t>
            </a:r>
          </a:p>
          <a:p>
            <a:pPr lvl="1" algn="just">
              <a:lnSpc>
                <a:spcPct val="90000"/>
              </a:lnSpc>
            </a:pPr>
            <a:r>
              <a:rPr lang="en-US" dirty="0" smtClean="0"/>
              <a:t>hide many implementation details such as order of evaluation of semantic actions.</a:t>
            </a:r>
          </a:p>
          <a:p>
            <a:pPr lvl="1" algn="just">
              <a:lnSpc>
                <a:spcPct val="90000"/>
              </a:lnSpc>
            </a:pPr>
            <a:r>
              <a:rPr lang="en-US" dirty="0" smtClean="0"/>
              <a:t>We associate a production rule with a set of semantic actions, and we do not say when they will be evaluated. </a:t>
            </a:r>
          </a:p>
          <a:p>
            <a:pPr algn="just">
              <a:lnSpc>
                <a:spcPct val="90000"/>
              </a:lnSpc>
            </a:pPr>
            <a:r>
              <a:rPr lang="en-US" b="1" dirty="0" smtClean="0"/>
              <a:t>Translation Schemes:</a:t>
            </a:r>
          </a:p>
          <a:p>
            <a:pPr lvl="1" algn="just">
              <a:lnSpc>
                <a:spcPct val="90000"/>
              </a:lnSpc>
            </a:pPr>
            <a:r>
              <a:rPr lang="en-US" dirty="0" smtClean="0"/>
              <a:t>indicate the order of evaluation of semantic actions associated with a production rule.</a:t>
            </a:r>
          </a:p>
          <a:p>
            <a:pPr lvl="1" algn="just">
              <a:lnSpc>
                <a:spcPct val="90000"/>
              </a:lnSpc>
            </a:pPr>
            <a:r>
              <a:rPr lang="en-US" dirty="0" smtClean="0"/>
              <a:t>In other words, translation schemes give a little bit information about implementation details.</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7173" name="Slide Number Placeholder 5"/>
          <p:cNvSpPr>
            <a:spLocks noGrp="1"/>
          </p:cNvSpPr>
          <p:nvPr>
            <p:ph type="sldNum" sz="quarter" idx="12"/>
          </p:nvPr>
        </p:nvSpPr>
        <p:spPr>
          <a:noFill/>
        </p:spPr>
        <p:txBody>
          <a:bodyPr/>
          <a:lstStyle/>
          <a:p>
            <a:fld id="{5F98AF07-4851-45E9-8F5A-85B2F38A3BF8}"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124200" y="152400"/>
            <a:ext cx="5847928" cy="838200"/>
          </a:xfrm>
        </p:spPr>
        <p:txBody>
          <a:bodyPr/>
          <a:lstStyle/>
          <a:p>
            <a:r>
              <a:rPr lang="en-US" dirty="0" smtClean="0"/>
              <a:t>Syntax-Directed Definitions</a:t>
            </a:r>
          </a:p>
        </p:txBody>
      </p:sp>
      <p:sp>
        <p:nvSpPr>
          <p:cNvPr id="8195" name="Rectangle 3"/>
          <p:cNvSpPr>
            <a:spLocks noGrp="1" noChangeArrowheads="1"/>
          </p:cNvSpPr>
          <p:nvPr>
            <p:ph type="body" idx="1"/>
          </p:nvPr>
        </p:nvSpPr>
        <p:spPr>
          <a:xfrm>
            <a:off x="1066800" y="1676400"/>
            <a:ext cx="7848600" cy="4876800"/>
          </a:xfrm>
        </p:spPr>
        <p:txBody>
          <a:bodyPr>
            <a:normAutofit/>
          </a:bodyPr>
          <a:lstStyle/>
          <a:p>
            <a:pPr algn="just">
              <a:lnSpc>
                <a:spcPct val="90000"/>
              </a:lnSpc>
            </a:pPr>
            <a:r>
              <a:rPr lang="en-US" dirty="0" smtClean="0"/>
              <a:t>A syntax-directed </a:t>
            </a:r>
            <a:r>
              <a:rPr lang="en-US" smtClean="0"/>
              <a:t>definition associates:</a:t>
            </a:r>
            <a:endParaRPr lang="en-US" dirty="0" smtClean="0"/>
          </a:p>
          <a:p>
            <a:pPr lvl="1" algn="just">
              <a:lnSpc>
                <a:spcPct val="90000"/>
              </a:lnSpc>
            </a:pPr>
            <a:r>
              <a:rPr lang="en-US" smtClean="0"/>
              <a:t>With each grammar symbol, a </a:t>
            </a:r>
            <a:r>
              <a:rPr lang="en-US" dirty="0" smtClean="0"/>
              <a:t>set of attributes. </a:t>
            </a:r>
          </a:p>
          <a:p>
            <a:pPr lvl="1" algn="just">
              <a:lnSpc>
                <a:spcPct val="90000"/>
              </a:lnSpc>
            </a:pPr>
            <a:r>
              <a:rPr lang="en-US" dirty="0" smtClean="0"/>
              <a:t>This set of attributes for a grammar symbol  is partitioned into two subsets called </a:t>
            </a:r>
            <a:r>
              <a:rPr lang="en-US" b="1" dirty="0" smtClean="0"/>
              <a:t>synthesized</a:t>
            </a:r>
            <a:r>
              <a:rPr lang="en-US" dirty="0" smtClean="0"/>
              <a:t> and </a:t>
            </a:r>
            <a:r>
              <a:rPr lang="en-US" b="1" dirty="0" smtClean="0"/>
              <a:t>inherited</a:t>
            </a:r>
            <a:r>
              <a:rPr lang="en-US" dirty="0" smtClean="0"/>
              <a:t> attributes of that grammar symbol.</a:t>
            </a:r>
          </a:p>
          <a:p>
            <a:pPr lvl="1" algn="just">
              <a:lnSpc>
                <a:spcPct val="90000"/>
              </a:lnSpc>
            </a:pPr>
            <a:r>
              <a:rPr lang="en-US" dirty="0" smtClean="0"/>
              <a:t>Each production rule is associated with a set of semantic rules.</a:t>
            </a:r>
          </a:p>
          <a:p>
            <a:pPr algn="just">
              <a:lnSpc>
                <a:spcPct val="90000"/>
              </a:lnSpc>
            </a:pPr>
            <a:r>
              <a:rPr lang="en-US" i="1" dirty="0" smtClean="0"/>
              <a:t>Semantic rules</a:t>
            </a:r>
            <a:r>
              <a:rPr lang="en-US" dirty="0" smtClean="0"/>
              <a:t> set up dependencies between attributes which can be represented by a </a:t>
            </a:r>
            <a:r>
              <a:rPr lang="en-US" i="1" dirty="0" smtClean="0"/>
              <a:t>dependency graph</a:t>
            </a:r>
            <a:r>
              <a:rPr lang="en-US" dirty="0" smtClean="0"/>
              <a:t>. </a:t>
            </a:r>
          </a:p>
          <a:p>
            <a:pPr algn="just">
              <a:lnSpc>
                <a:spcPct val="90000"/>
              </a:lnSpc>
            </a:pPr>
            <a:r>
              <a:rPr lang="en-US" dirty="0" smtClean="0"/>
              <a:t>This </a:t>
            </a:r>
            <a:r>
              <a:rPr lang="en-US" i="1" dirty="0" smtClean="0"/>
              <a:t>dependency graph</a:t>
            </a:r>
            <a:r>
              <a:rPr lang="en-US" dirty="0" smtClean="0"/>
              <a:t> determines the evaluation order of these semantic rules.</a:t>
            </a:r>
          </a:p>
          <a:p>
            <a:pPr algn="just">
              <a:lnSpc>
                <a:spcPct val="90000"/>
              </a:lnSpc>
            </a:pPr>
            <a:r>
              <a:rPr lang="en-US" dirty="0" smtClean="0"/>
              <a:t>Evaluation of a semantic rule defines the value of an attribute. But a semantic rule may also have some side effects such as printing a value. </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8197" name="Slide Number Placeholder 5"/>
          <p:cNvSpPr>
            <a:spLocks noGrp="1"/>
          </p:cNvSpPr>
          <p:nvPr>
            <p:ph type="sldNum" sz="quarter" idx="12"/>
          </p:nvPr>
        </p:nvSpPr>
        <p:spPr>
          <a:noFill/>
        </p:spPr>
        <p:txBody>
          <a:bodyPr/>
          <a:lstStyle/>
          <a:p>
            <a:fld id="{ACF4D64D-0233-40C8-9C57-9A928C5F8106}"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76600" y="228600"/>
            <a:ext cx="5695528" cy="838200"/>
          </a:xfrm>
        </p:spPr>
        <p:txBody>
          <a:bodyPr/>
          <a:lstStyle/>
          <a:p>
            <a:r>
              <a:rPr lang="en-US" dirty="0" smtClean="0"/>
              <a:t>Annotated Parse Tree</a:t>
            </a:r>
          </a:p>
        </p:txBody>
      </p:sp>
      <p:sp>
        <p:nvSpPr>
          <p:cNvPr id="9219" name="Rectangle 3"/>
          <p:cNvSpPr>
            <a:spLocks noGrp="1" noChangeArrowheads="1"/>
          </p:cNvSpPr>
          <p:nvPr>
            <p:ph type="body" idx="1"/>
          </p:nvPr>
        </p:nvSpPr>
        <p:spPr>
          <a:xfrm>
            <a:off x="1295400" y="1752600"/>
            <a:ext cx="7391400" cy="4395788"/>
          </a:xfrm>
        </p:spPr>
        <p:txBody>
          <a:bodyPr/>
          <a:lstStyle/>
          <a:p>
            <a:pPr algn="just"/>
            <a:r>
              <a:rPr lang="en-US" dirty="0" smtClean="0"/>
              <a:t>A parse tree showing the values of attributes at each node is called       an </a:t>
            </a:r>
            <a:r>
              <a:rPr lang="en-US" b="1" dirty="0" smtClean="0"/>
              <a:t>annotated parse tree</a:t>
            </a:r>
            <a:r>
              <a:rPr lang="en-US" dirty="0" smtClean="0"/>
              <a:t>.</a:t>
            </a:r>
          </a:p>
          <a:p>
            <a:pPr algn="just"/>
            <a:r>
              <a:rPr lang="en-US" dirty="0" smtClean="0"/>
              <a:t>The process of computing the attributes values at the nodes is called </a:t>
            </a:r>
            <a:r>
              <a:rPr lang="en-US" b="1" dirty="0" smtClean="0"/>
              <a:t>annotating</a:t>
            </a:r>
            <a:r>
              <a:rPr lang="en-US" dirty="0" smtClean="0"/>
              <a:t> (or </a:t>
            </a:r>
            <a:r>
              <a:rPr lang="en-US" b="1" dirty="0" smtClean="0"/>
              <a:t>decorating</a:t>
            </a:r>
            <a:r>
              <a:rPr lang="en-US" dirty="0" smtClean="0"/>
              <a:t>) of the parse tree.</a:t>
            </a:r>
          </a:p>
          <a:p>
            <a:pPr algn="just"/>
            <a:r>
              <a:rPr lang="en-US" dirty="0" smtClean="0"/>
              <a:t>Of course, the order of these computations depends on the    dependency graph induced by the semantic rules.</a:t>
            </a:r>
          </a:p>
          <a:p>
            <a:pPr algn="just"/>
            <a:endParaRPr lang="en-US" dirty="0" smtClean="0"/>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9221" name="Slide Number Placeholder 5"/>
          <p:cNvSpPr>
            <a:spLocks noGrp="1"/>
          </p:cNvSpPr>
          <p:nvPr>
            <p:ph type="sldNum" sz="quarter" idx="12"/>
          </p:nvPr>
        </p:nvSpPr>
        <p:spPr>
          <a:noFill/>
        </p:spPr>
        <p:txBody>
          <a:bodyPr/>
          <a:lstStyle/>
          <a:p>
            <a:fld id="{6F1291A2-1220-4F12-8FF5-529052F8BE14}"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429000" y="228600"/>
            <a:ext cx="5486400" cy="762000"/>
          </a:xfrm>
        </p:spPr>
        <p:txBody>
          <a:bodyPr/>
          <a:lstStyle/>
          <a:p>
            <a:r>
              <a:rPr lang="en-US" dirty="0" smtClean="0"/>
              <a:t>Syntax-Directed Definition</a:t>
            </a:r>
          </a:p>
        </p:txBody>
      </p:sp>
      <p:sp>
        <p:nvSpPr>
          <p:cNvPr id="10243" name="Rectangle 3"/>
          <p:cNvSpPr>
            <a:spLocks noGrp="1" noChangeArrowheads="1"/>
          </p:cNvSpPr>
          <p:nvPr>
            <p:ph type="body" idx="1"/>
          </p:nvPr>
        </p:nvSpPr>
        <p:spPr>
          <a:xfrm>
            <a:off x="1143000" y="1676400"/>
            <a:ext cx="7696200" cy="4876800"/>
          </a:xfrm>
        </p:spPr>
        <p:txBody>
          <a:bodyPr>
            <a:normAutofit/>
          </a:bodyPr>
          <a:lstStyle/>
          <a:p>
            <a:pPr marL="0" indent="0" algn="just">
              <a:buNone/>
            </a:pPr>
            <a:r>
              <a:rPr lang="en-US" sz="2200" dirty="0" smtClean="0"/>
              <a:t>In a syntax-directed definition, each production  A</a:t>
            </a:r>
            <a:r>
              <a:rPr lang="en-US" sz="2200" dirty="0" smtClean="0">
                <a:cs typeface="Times New Roman" pitchFamily="18" charset="0"/>
              </a:rPr>
              <a:t>→</a:t>
            </a:r>
            <a:r>
              <a:rPr lang="el-GR" sz="2200" dirty="0" smtClean="0">
                <a:cs typeface="Times New Roman" pitchFamily="18" charset="0"/>
              </a:rPr>
              <a:t>α</a:t>
            </a:r>
            <a:r>
              <a:rPr lang="en-US" sz="2200" dirty="0" smtClean="0">
                <a:cs typeface="Times New Roman" pitchFamily="18" charset="0"/>
              </a:rPr>
              <a:t>  is associated with a set of semantic rules of  the form:</a:t>
            </a:r>
          </a:p>
          <a:p>
            <a:pPr marL="0" indent="0" algn="just">
              <a:buNone/>
            </a:pPr>
            <a:r>
              <a:rPr lang="en-US" sz="2200" i="1" dirty="0" smtClean="0">
                <a:cs typeface="Times New Roman" pitchFamily="18" charset="0"/>
              </a:rPr>
              <a:t>b=f(c</a:t>
            </a:r>
            <a:r>
              <a:rPr lang="en-US" sz="2200" i="1" baseline="-25000" dirty="0" smtClean="0">
                <a:cs typeface="Times New Roman" pitchFamily="18" charset="0"/>
              </a:rPr>
              <a:t>1</a:t>
            </a:r>
            <a:r>
              <a:rPr lang="en-US" sz="2200" i="1" dirty="0" smtClean="0">
                <a:cs typeface="Times New Roman" pitchFamily="18" charset="0"/>
              </a:rPr>
              <a:t>,c</a:t>
            </a:r>
            <a:r>
              <a:rPr lang="en-US" sz="2200" i="1" baseline="-25000" dirty="0" smtClean="0">
                <a:cs typeface="Times New Roman" pitchFamily="18" charset="0"/>
              </a:rPr>
              <a:t>2</a:t>
            </a:r>
            <a:r>
              <a:rPr lang="en-US" sz="2200" i="1" dirty="0" smtClean="0">
                <a:cs typeface="Times New Roman" pitchFamily="18" charset="0"/>
              </a:rPr>
              <a:t>,…,</a:t>
            </a:r>
            <a:r>
              <a:rPr lang="en-US" sz="2200" i="1" dirty="0" err="1" smtClean="0">
                <a:cs typeface="Times New Roman" pitchFamily="18" charset="0"/>
              </a:rPr>
              <a:t>c</a:t>
            </a:r>
            <a:r>
              <a:rPr lang="en-US" sz="2200" i="1" baseline="-25000" dirty="0" err="1" smtClean="0">
                <a:cs typeface="Times New Roman" pitchFamily="18" charset="0"/>
              </a:rPr>
              <a:t>n</a:t>
            </a:r>
            <a:r>
              <a:rPr lang="en-US" sz="2200" i="1" dirty="0" smtClean="0">
                <a:cs typeface="Times New Roman" pitchFamily="18" charset="0"/>
              </a:rPr>
              <a:t>)</a:t>
            </a:r>
            <a:r>
              <a:rPr lang="en-US" sz="2200" dirty="0" smtClean="0">
                <a:cs typeface="Times New Roman" pitchFamily="18" charset="0"/>
              </a:rPr>
              <a:t> where </a:t>
            </a:r>
            <a:r>
              <a:rPr lang="en-US" sz="2200" i="1" dirty="0" smtClean="0">
                <a:cs typeface="Times New Roman" pitchFamily="18" charset="0"/>
              </a:rPr>
              <a:t>f</a:t>
            </a:r>
            <a:r>
              <a:rPr lang="en-US" sz="2200" dirty="0" smtClean="0">
                <a:cs typeface="Times New Roman" pitchFamily="18" charset="0"/>
              </a:rPr>
              <a:t>  is a function, and </a:t>
            </a:r>
            <a:r>
              <a:rPr lang="en-US" sz="2200" i="1" dirty="0" smtClean="0">
                <a:cs typeface="Times New Roman" pitchFamily="18" charset="0"/>
              </a:rPr>
              <a:t>b</a:t>
            </a:r>
            <a:r>
              <a:rPr lang="en-US" sz="2200" dirty="0" smtClean="0">
                <a:cs typeface="Times New Roman" pitchFamily="18" charset="0"/>
              </a:rPr>
              <a:t> can be one of the followings:</a:t>
            </a:r>
          </a:p>
          <a:p>
            <a:pPr lvl="1" algn="just">
              <a:buFontTx/>
              <a:buNone/>
            </a:pPr>
            <a:r>
              <a:rPr lang="en-US" sz="2200" dirty="0" smtClean="0">
                <a:cs typeface="Times New Roman" pitchFamily="18" charset="0"/>
              </a:rPr>
              <a:t>	</a:t>
            </a:r>
            <a:r>
              <a:rPr lang="en-US" sz="2200" dirty="0" smtClean="0">
                <a:cs typeface="Times New Roman" pitchFamily="18" charset="0"/>
                <a:sym typeface="Wingdings" pitchFamily="2" charset="2"/>
              </a:rPr>
              <a:t> </a:t>
            </a:r>
            <a:r>
              <a:rPr lang="en-US" sz="2200" i="1" dirty="0" smtClean="0">
                <a:cs typeface="Times New Roman" pitchFamily="18" charset="0"/>
                <a:sym typeface="Wingdings" pitchFamily="2" charset="2"/>
              </a:rPr>
              <a:t>b</a:t>
            </a:r>
            <a:r>
              <a:rPr lang="en-US" sz="2200" dirty="0" smtClean="0">
                <a:cs typeface="Times New Roman" pitchFamily="18" charset="0"/>
                <a:sym typeface="Wingdings" pitchFamily="2" charset="2"/>
              </a:rPr>
              <a:t> is a synthesized attribute of A and </a:t>
            </a:r>
            <a:r>
              <a:rPr lang="en-US" sz="2200" i="1" dirty="0" smtClean="0">
                <a:cs typeface="Times New Roman" pitchFamily="18" charset="0"/>
              </a:rPr>
              <a:t>c</a:t>
            </a:r>
            <a:r>
              <a:rPr lang="en-US" sz="2200" i="1" baseline="-25000" dirty="0" smtClean="0">
                <a:cs typeface="Times New Roman" pitchFamily="18" charset="0"/>
              </a:rPr>
              <a:t>1</a:t>
            </a:r>
            <a:r>
              <a:rPr lang="en-US" sz="2200" i="1" dirty="0" smtClean="0">
                <a:cs typeface="Times New Roman" pitchFamily="18" charset="0"/>
              </a:rPr>
              <a:t>,c</a:t>
            </a:r>
            <a:r>
              <a:rPr lang="en-US" sz="2200" i="1" baseline="-25000" dirty="0" smtClean="0">
                <a:cs typeface="Times New Roman" pitchFamily="18" charset="0"/>
              </a:rPr>
              <a:t>2</a:t>
            </a:r>
            <a:r>
              <a:rPr lang="en-US" sz="2200" i="1" dirty="0" smtClean="0">
                <a:cs typeface="Times New Roman" pitchFamily="18" charset="0"/>
              </a:rPr>
              <a:t>,…,</a:t>
            </a:r>
            <a:r>
              <a:rPr lang="en-US" sz="2200" i="1" dirty="0" err="1" smtClean="0">
                <a:cs typeface="Times New Roman" pitchFamily="18" charset="0"/>
              </a:rPr>
              <a:t>c</a:t>
            </a:r>
            <a:r>
              <a:rPr lang="en-US" sz="2200" i="1" baseline="-25000" dirty="0" err="1" smtClean="0">
                <a:cs typeface="Times New Roman" pitchFamily="18" charset="0"/>
              </a:rPr>
              <a:t>n</a:t>
            </a:r>
            <a:r>
              <a:rPr lang="en-US" sz="2200" dirty="0" smtClean="0">
                <a:cs typeface="Times New Roman" pitchFamily="18" charset="0"/>
                <a:sym typeface="Wingdings" pitchFamily="2" charset="2"/>
              </a:rPr>
              <a:t> are attributes of the grammar symbols in the production ( </a:t>
            </a:r>
            <a:r>
              <a:rPr lang="en-US" sz="2200" dirty="0" smtClean="0"/>
              <a:t>A</a:t>
            </a:r>
            <a:r>
              <a:rPr lang="en-US" sz="2200" dirty="0" smtClean="0">
                <a:cs typeface="Times New Roman" pitchFamily="18" charset="0"/>
              </a:rPr>
              <a:t>→</a:t>
            </a:r>
            <a:r>
              <a:rPr lang="el-GR" sz="2200" dirty="0" smtClean="0">
                <a:cs typeface="Times New Roman" pitchFamily="18" charset="0"/>
              </a:rPr>
              <a:t>α</a:t>
            </a:r>
            <a:r>
              <a:rPr lang="en-US" sz="2200" dirty="0" smtClean="0">
                <a:cs typeface="Times New Roman" pitchFamily="18" charset="0"/>
              </a:rPr>
              <a:t> )</a:t>
            </a:r>
            <a:r>
              <a:rPr lang="en-US" sz="2200" dirty="0" smtClean="0">
                <a:cs typeface="Times New Roman" pitchFamily="18" charset="0"/>
                <a:sym typeface="Wingdings" pitchFamily="2" charset="2"/>
              </a:rPr>
              <a:t>.</a:t>
            </a:r>
          </a:p>
          <a:p>
            <a:pPr algn="just">
              <a:buFontTx/>
              <a:buNone/>
            </a:pPr>
            <a:r>
              <a:rPr lang="en-US" sz="2200" dirty="0" smtClean="0">
                <a:cs typeface="Times New Roman" pitchFamily="18" charset="0"/>
                <a:sym typeface="Wingdings" pitchFamily="2" charset="2"/>
              </a:rPr>
              <a:t>	OR</a:t>
            </a:r>
          </a:p>
          <a:p>
            <a:pPr lvl="1" algn="just">
              <a:buFontTx/>
              <a:buNone/>
            </a:pPr>
            <a:r>
              <a:rPr lang="en-US" sz="2200" dirty="0" smtClean="0">
                <a:cs typeface="Times New Roman" pitchFamily="18" charset="0"/>
                <a:sym typeface="Wingdings" pitchFamily="2" charset="2"/>
              </a:rPr>
              <a:t>	</a:t>
            </a:r>
            <a:r>
              <a:rPr lang="en-US" sz="2200" i="1" dirty="0" smtClean="0">
                <a:cs typeface="Times New Roman" pitchFamily="18" charset="0"/>
                <a:sym typeface="Wingdings" pitchFamily="2" charset="2"/>
              </a:rPr>
              <a:t>b</a:t>
            </a:r>
            <a:r>
              <a:rPr lang="en-US" sz="2200" dirty="0" smtClean="0">
                <a:cs typeface="Times New Roman" pitchFamily="18" charset="0"/>
                <a:sym typeface="Wingdings" pitchFamily="2" charset="2"/>
              </a:rPr>
              <a:t> is an inherited attribute one of the grammar symbols in </a:t>
            </a:r>
            <a:r>
              <a:rPr lang="el-GR" sz="2200" dirty="0" smtClean="0">
                <a:cs typeface="Times New Roman" pitchFamily="18" charset="0"/>
              </a:rPr>
              <a:t>α</a:t>
            </a:r>
            <a:r>
              <a:rPr lang="en-US" sz="2200" dirty="0" smtClean="0">
                <a:cs typeface="Times New Roman" pitchFamily="18" charset="0"/>
              </a:rPr>
              <a:t> (on the right side of the production), and </a:t>
            </a:r>
            <a:r>
              <a:rPr lang="en-US" sz="2200" i="1" dirty="0" smtClean="0">
                <a:cs typeface="Times New Roman" pitchFamily="18" charset="0"/>
              </a:rPr>
              <a:t>c</a:t>
            </a:r>
            <a:r>
              <a:rPr lang="en-US" sz="2200" i="1" baseline="-25000" dirty="0" smtClean="0">
                <a:cs typeface="Times New Roman" pitchFamily="18" charset="0"/>
              </a:rPr>
              <a:t>1</a:t>
            </a:r>
            <a:r>
              <a:rPr lang="en-US" sz="2200" i="1" dirty="0" smtClean="0">
                <a:cs typeface="Times New Roman" pitchFamily="18" charset="0"/>
              </a:rPr>
              <a:t>,c</a:t>
            </a:r>
            <a:r>
              <a:rPr lang="en-US" sz="2200" i="1" baseline="-25000" dirty="0" smtClean="0">
                <a:cs typeface="Times New Roman" pitchFamily="18" charset="0"/>
              </a:rPr>
              <a:t>2</a:t>
            </a:r>
            <a:r>
              <a:rPr lang="en-US" sz="2200" i="1" dirty="0" smtClean="0">
                <a:cs typeface="Times New Roman" pitchFamily="18" charset="0"/>
              </a:rPr>
              <a:t>,…,</a:t>
            </a:r>
            <a:r>
              <a:rPr lang="en-US" sz="2200" i="1" dirty="0" err="1" smtClean="0">
                <a:cs typeface="Times New Roman" pitchFamily="18" charset="0"/>
              </a:rPr>
              <a:t>c</a:t>
            </a:r>
            <a:r>
              <a:rPr lang="en-US" sz="2200" i="1" baseline="-25000" dirty="0" err="1" smtClean="0">
                <a:cs typeface="Times New Roman" pitchFamily="18" charset="0"/>
              </a:rPr>
              <a:t>n</a:t>
            </a:r>
            <a:r>
              <a:rPr lang="en-US" sz="2200" dirty="0" smtClean="0">
                <a:cs typeface="Times New Roman" pitchFamily="18" charset="0"/>
                <a:sym typeface="Wingdings" pitchFamily="2" charset="2"/>
              </a:rPr>
              <a:t> are attributes of the grammar symbols in the production ( </a:t>
            </a:r>
            <a:r>
              <a:rPr lang="en-US" sz="2200" dirty="0" smtClean="0"/>
              <a:t>A</a:t>
            </a:r>
            <a:r>
              <a:rPr lang="en-US" sz="2200" dirty="0" smtClean="0">
                <a:cs typeface="Times New Roman" pitchFamily="18" charset="0"/>
              </a:rPr>
              <a:t>→</a:t>
            </a:r>
            <a:r>
              <a:rPr lang="el-GR" sz="2200" dirty="0" smtClean="0">
                <a:cs typeface="Times New Roman" pitchFamily="18" charset="0"/>
              </a:rPr>
              <a:t>α</a:t>
            </a:r>
            <a:r>
              <a:rPr lang="en-US" sz="2200" dirty="0" smtClean="0">
                <a:cs typeface="Times New Roman" pitchFamily="18" charset="0"/>
              </a:rPr>
              <a:t> )</a:t>
            </a:r>
            <a:r>
              <a:rPr lang="en-US" sz="2200" dirty="0" smtClean="0">
                <a:cs typeface="Times New Roman" pitchFamily="18" charset="0"/>
                <a:sym typeface="Wingdings" pitchFamily="2" charset="2"/>
              </a:rPr>
              <a:t>.</a:t>
            </a:r>
            <a:endParaRPr lang="el-GR" sz="2200" dirty="0" smtClean="0">
              <a:cs typeface="Times New Roman" pitchFamily="18" charset="0"/>
            </a:endParaRP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0245" name="Slide Number Placeholder 5"/>
          <p:cNvSpPr>
            <a:spLocks noGrp="1"/>
          </p:cNvSpPr>
          <p:nvPr>
            <p:ph type="sldNum" sz="quarter" idx="12"/>
          </p:nvPr>
        </p:nvSpPr>
        <p:spPr>
          <a:noFill/>
        </p:spPr>
        <p:txBody>
          <a:bodyPr/>
          <a:lstStyle/>
          <a:p>
            <a:fld id="{77ACE690-4579-4990-8011-FB2D82FC4C80}"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505200" y="228600"/>
            <a:ext cx="5486400" cy="533400"/>
          </a:xfrm>
        </p:spPr>
        <p:txBody>
          <a:bodyPr>
            <a:normAutofit fontScale="90000"/>
          </a:bodyPr>
          <a:lstStyle/>
          <a:p>
            <a:r>
              <a:rPr lang="en-US" dirty="0" smtClean="0"/>
              <a:t>Attribute Grammar</a:t>
            </a:r>
          </a:p>
        </p:txBody>
      </p:sp>
      <p:sp>
        <p:nvSpPr>
          <p:cNvPr id="11267" name="Rectangle 3"/>
          <p:cNvSpPr>
            <a:spLocks noGrp="1" noChangeArrowheads="1"/>
          </p:cNvSpPr>
          <p:nvPr>
            <p:ph type="body" idx="1"/>
          </p:nvPr>
        </p:nvSpPr>
        <p:spPr>
          <a:xfrm>
            <a:off x="1143000" y="1600200"/>
            <a:ext cx="7772400" cy="4800600"/>
          </a:xfrm>
        </p:spPr>
        <p:txBody>
          <a:bodyPr>
            <a:normAutofit/>
          </a:bodyPr>
          <a:lstStyle/>
          <a:p>
            <a:pPr algn="just">
              <a:lnSpc>
                <a:spcPct val="90000"/>
              </a:lnSpc>
            </a:pPr>
            <a:r>
              <a:rPr lang="en-US" sz="2800" dirty="0" smtClean="0"/>
              <a:t>So, a semantic rule </a:t>
            </a:r>
            <a:r>
              <a:rPr lang="en-US" sz="2800" i="1" dirty="0" smtClean="0">
                <a:cs typeface="Times New Roman" pitchFamily="18" charset="0"/>
              </a:rPr>
              <a:t>b=f(c</a:t>
            </a:r>
            <a:r>
              <a:rPr lang="en-US" sz="2800" i="1" baseline="-25000" dirty="0" smtClean="0">
                <a:cs typeface="Times New Roman" pitchFamily="18" charset="0"/>
              </a:rPr>
              <a:t>1</a:t>
            </a:r>
            <a:r>
              <a:rPr lang="en-US" sz="2800" i="1" dirty="0" smtClean="0">
                <a:cs typeface="Times New Roman" pitchFamily="18" charset="0"/>
              </a:rPr>
              <a:t>,c</a:t>
            </a:r>
            <a:r>
              <a:rPr lang="en-US" sz="2800" i="1" baseline="-25000" dirty="0" smtClean="0">
                <a:cs typeface="Times New Roman" pitchFamily="18" charset="0"/>
              </a:rPr>
              <a:t>2</a:t>
            </a:r>
            <a:r>
              <a:rPr lang="en-US" sz="2800" i="1" dirty="0" smtClean="0">
                <a:cs typeface="Times New Roman" pitchFamily="18" charset="0"/>
              </a:rPr>
              <a:t>,…,</a:t>
            </a:r>
            <a:r>
              <a:rPr lang="en-US" sz="2800" i="1" dirty="0" err="1" smtClean="0">
                <a:cs typeface="Times New Roman" pitchFamily="18" charset="0"/>
              </a:rPr>
              <a:t>c</a:t>
            </a:r>
            <a:r>
              <a:rPr lang="en-US" sz="2800" i="1" baseline="-25000" dirty="0" err="1" smtClean="0">
                <a:cs typeface="Times New Roman" pitchFamily="18" charset="0"/>
              </a:rPr>
              <a:t>n</a:t>
            </a:r>
            <a:r>
              <a:rPr lang="en-US" sz="2800" i="1" dirty="0" smtClean="0">
                <a:cs typeface="Times New Roman" pitchFamily="18" charset="0"/>
              </a:rPr>
              <a:t>)  </a:t>
            </a:r>
            <a:r>
              <a:rPr lang="en-US" sz="2800" dirty="0" smtClean="0">
                <a:cs typeface="Times New Roman" pitchFamily="18" charset="0"/>
              </a:rPr>
              <a:t>indicates that the attribute b </a:t>
            </a:r>
            <a:r>
              <a:rPr lang="en-US" sz="2800" i="1" dirty="0" smtClean="0">
                <a:cs typeface="Times New Roman" pitchFamily="18" charset="0"/>
              </a:rPr>
              <a:t>depends</a:t>
            </a:r>
            <a:r>
              <a:rPr lang="en-US" sz="2800" dirty="0" smtClean="0">
                <a:cs typeface="Times New Roman" pitchFamily="18" charset="0"/>
              </a:rPr>
              <a:t> o</a:t>
            </a:r>
            <a:r>
              <a:rPr lang="en-US" sz="2800" i="1" dirty="0" smtClean="0">
                <a:cs typeface="Times New Roman" pitchFamily="18" charset="0"/>
              </a:rPr>
              <a:t>n</a:t>
            </a:r>
            <a:r>
              <a:rPr lang="en-US" sz="2800" dirty="0" smtClean="0">
                <a:cs typeface="Times New Roman" pitchFamily="18" charset="0"/>
              </a:rPr>
              <a:t>  attributes </a:t>
            </a:r>
            <a:r>
              <a:rPr lang="en-US" sz="2800" i="1" dirty="0" smtClean="0">
                <a:cs typeface="Times New Roman" pitchFamily="18" charset="0"/>
              </a:rPr>
              <a:t>c</a:t>
            </a:r>
            <a:r>
              <a:rPr lang="en-US" sz="2800" i="1" baseline="-25000" dirty="0" smtClean="0">
                <a:cs typeface="Times New Roman" pitchFamily="18" charset="0"/>
              </a:rPr>
              <a:t>1</a:t>
            </a:r>
            <a:r>
              <a:rPr lang="en-US" sz="2800" i="1" dirty="0" smtClean="0">
                <a:cs typeface="Times New Roman" pitchFamily="18" charset="0"/>
              </a:rPr>
              <a:t>,c</a:t>
            </a:r>
            <a:r>
              <a:rPr lang="en-US" sz="2800" i="1" baseline="-25000" dirty="0" smtClean="0">
                <a:cs typeface="Times New Roman" pitchFamily="18" charset="0"/>
              </a:rPr>
              <a:t>2</a:t>
            </a:r>
            <a:r>
              <a:rPr lang="en-US" sz="2800" i="1" dirty="0" smtClean="0">
                <a:cs typeface="Times New Roman" pitchFamily="18" charset="0"/>
              </a:rPr>
              <a:t>,…,</a:t>
            </a:r>
            <a:r>
              <a:rPr lang="en-US" sz="2800" i="1" dirty="0" err="1" smtClean="0">
                <a:cs typeface="Times New Roman" pitchFamily="18" charset="0"/>
              </a:rPr>
              <a:t>c</a:t>
            </a:r>
            <a:r>
              <a:rPr lang="en-US" sz="2800" i="1" baseline="-25000" dirty="0" err="1" smtClean="0">
                <a:cs typeface="Times New Roman" pitchFamily="18" charset="0"/>
              </a:rPr>
              <a:t>n</a:t>
            </a:r>
            <a:r>
              <a:rPr lang="en-US" sz="2800" i="1" dirty="0" smtClean="0">
                <a:cs typeface="Times New Roman" pitchFamily="18" charset="0"/>
              </a:rPr>
              <a:t>.</a:t>
            </a:r>
          </a:p>
          <a:p>
            <a:pPr algn="just">
              <a:lnSpc>
                <a:spcPct val="90000"/>
              </a:lnSpc>
            </a:pPr>
            <a:r>
              <a:rPr lang="en-US" sz="2800" dirty="0" smtClean="0">
                <a:cs typeface="Times New Roman" pitchFamily="18" charset="0"/>
              </a:rPr>
              <a:t>In a </a:t>
            </a:r>
            <a:r>
              <a:rPr lang="en-US" sz="2800" b="1" dirty="0" smtClean="0">
                <a:cs typeface="Times New Roman" pitchFamily="18" charset="0"/>
              </a:rPr>
              <a:t>syntax-directed definition</a:t>
            </a:r>
            <a:r>
              <a:rPr lang="en-US" sz="2800" dirty="0" smtClean="0">
                <a:cs typeface="Times New Roman" pitchFamily="18" charset="0"/>
              </a:rPr>
              <a:t>, a semantic rule may just evaluate           a value of an attribute or it may have some side effects such as    printing values.</a:t>
            </a:r>
          </a:p>
          <a:p>
            <a:pPr algn="just">
              <a:lnSpc>
                <a:spcPct val="90000"/>
              </a:lnSpc>
            </a:pPr>
            <a:r>
              <a:rPr lang="en-US" sz="2800" dirty="0" smtClean="0">
                <a:cs typeface="Times New Roman" pitchFamily="18" charset="0"/>
              </a:rPr>
              <a:t>An </a:t>
            </a:r>
            <a:r>
              <a:rPr lang="en-US" sz="2800" b="1" dirty="0" smtClean="0">
                <a:cs typeface="Times New Roman" pitchFamily="18" charset="0"/>
              </a:rPr>
              <a:t>attribute grammar</a:t>
            </a:r>
            <a:r>
              <a:rPr lang="en-US" sz="2800" dirty="0" smtClean="0">
                <a:cs typeface="Times New Roman" pitchFamily="18" charset="0"/>
              </a:rPr>
              <a:t> is a syntax-directed definition in which the functions in the semantic rules cannot have side effects  (they can     only evaluate values of attributes).</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1269" name="Slide Number Placeholder 5"/>
          <p:cNvSpPr>
            <a:spLocks noGrp="1"/>
          </p:cNvSpPr>
          <p:nvPr>
            <p:ph type="sldNum" sz="quarter" idx="12"/>
          </p:nvPr>
        </p:nvSpPr>
        <p:spPr>
          <a:noFill/>
        </p:spPr>
        <p:txBody>
          <a:bodyPr/>
          <a:lstStyle/>
          <a:p>
            <a:fld id="{439F51F0-85D8-49F5-9626-FD052F74E97F}" type="slidenum">
              <a:rPr lang="en-US" smtClean="0"/>
              <a:pPr/>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324</TotalTime>
  <Words>1629</Words>
  <Application>Microsoft Office PowerPoint</Application>
  <PresentationFormat>On-screen Show (4:3)</PresentationFormat>
  <Paragraphs>349</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Template PPT 2015</vt:lpstr>
      <vt:lpstr>Syntax Directed Translation  Session  17</vt:lpstr>
      <vt:lpstr>Learning Outcome</vt:lpstr>
      <vt:lpstr>Content Outline</vt:lpstr>
      <vt:lpstr>Syntax-Directed Translation</vt:lpstr>
      <vt:lpstr>Syntax-Directed Definitions and Translation Schemes</vt:lpstr>
      <vt:lpstr>Syntax-Directed Definitions</vt:lpstr>
      <vt:lpstr>Annotated Parse Tree</vt:lpstr>
      <vt:lpstr>Syntax-Directed Definition</vt:lpstr>
      <vt:lpstr>Attribute Grammar</vt:lpstr>
      <vt:lpstr>Syntax-Directed Definition -- Example</vt:lpstr>
      <vt:lpstr>Annotated Parse Tree -- Example </vt:lpstr>
      <vt:lpstr>Dependency Graph</vt:lpstr>
      <vt:lpstr>Syntax-Directed Definition – Example2</vt:lpstr>
      <vt:lpstr>Slide 14</vt:lpstr>
      <vt:lpstr>A Dependency Graph –  Inherited Attributes</vt:lpstr>
      <vt:lpstr>S-Attributed Definitions</vt:lpstr>
      <vt:lpstr>L-Attributed Definitions</vt:lpstr>
      <vt:lpstr>L-Attributed Definitions</vt:lpstr>
      <vt:lpstr>A Definition which is NOT L-Attributed</vt:lpstr>
      <vt:lpstr>Translation Schemes</vt:lpstr>
      <vt:lpstr>Translation Schemes</vt:lpstr>
      <vt:lpstr>Translation Schemes for S-attributed Definitions</vt:lpstr>
      <vt:lpstr>A Translation Scheme Example</vt:lpstr>
      <vt:lpstr>A Translation Scheme Example (cont.)</vt:lpstr>
      <vt:lpstr>Inherited Attributes in Translation Schemes</vt:lpstr>
      <vt:lpstr>Top-Down Translation</vt:lpstr>
      <vt:lpstr>A Translation Scheme with Inherited Attributes</vt:lpstr>
      <vt:lpstr>Eliminating Left Recursion from Translation Scheme</vt:lpstr>
      <vt:lpstr>Eliminating Left Recursion (cont.)</vt:lpstr>
      <vt:lpstr>Eliminating Left Recursion (in general)</vt:lpstr>
      <vt:lpstr>Translation Scheme - Intermediate Code Generation </vt:lpstr>
      <vt:lpstr>Bottom-Up Evaluation of Inherited Attributes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User</cp:lastModifiedBy>
  <cp:revision>56</cp:revision>
  <dcterms:created xsi:type="dcterms:W3CDTF">2015-05-04T03:33:03Z</dcterms:created>
  <dcterms:modified xsi:type="dcterms:W3CDTF">2009-03-04T17:29:17Z</dcterms:modified>
</cp:coreProperties>
</file>