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23" r:id="rId3"/>
    <p:sldId id="524" r:id="rId4"/>
    <p:sldId id="525" r:id="rId5"/>
    <p:sldId id="526" r:id="rId6"/>
    <p:sldId id="527" r:id="rId7"/>
    <p:sldId id="529" r:id="rId8"/>
    <p:sldId id="531" r:id="rId9"/>
    <p:sldId id="532" r:id="rId10"/>
    <p:sldId id="543" r:id="rId11"/>
    <p:sldId id="544" r:id="rId12"/>
    <p:sldId id="545" r:id="rId13"/>
    <p:sldId id="546" r:id="rId14"/>
    <p:sldId id="547" r:id="rId15"/>
    <p:sldId id="548" r:id="rId16"/>
    <p:sldId id="549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COVER" id="{727C0728-BFBA-4018-A895-7E45D940962F}">
          <p14:sldIdLst>
            <p14:sldId id="256"/>
            <p14:sldId id="523"/>
            <p14:sldId id="524"/>
            <p14:sldId id="525"/>
            <p14:sldId id="526"/>
            <p14:sldId id="527"/>
            <p14:sldId id="529"/>
            <p14:sldId id="531"/>
            <p14:sldId id="532"/>
            <p14:sldId id="543"/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8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cs.wsu.edu/~ananth/CptS317/Lectures/PDA.pdf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292350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Open Sans"/>
              </a:rPr>
              <a:t>Course		: </a:t>
            </a:r>
            <a:r>
              <a:rPr lang="id-ID" sz="2200" dirty="0" smtClean="0">
                <a:solidFill>
                  <a:schemeClr val="bg1"/>
                </a:solidFill>
                <a:latin typeface="Open Sans"/>
              </a:rPr>
              <a:t>Comp6062</a:t>
            </a:r>
            <a:r>
              <a:rPr lang="en-US" sz="2200" dirty="0" smtClean="0">
                <a:solidFill>
                  <a:schemeClr val="bg1"/>
                </a:solidFill>
                <a:latin typeface="Open Sans"/>
              </a:rPr>
              <a:t> - Compilation Techniques</a:t>
            </a:r>
          </a:p>
          <a:p>
            <a:pPr>
              <a:spcBef>
                <a:spcPct val="20000"/>
              </a:spcBef>
              <a:tabLst>
                <a:tab pos="1320800" algn="l"/>
                <a:tab pos="2292350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200" smtClean="0">
                <a:solidFill>
                  <a:schemeClr val="bg1"/>
                </a:solidFill>
                <a:latin typeface="Open Sans"/>
              </a:rPr>
              <a:t>September </a:t>
            </a:r>
            <a:r>
              <a:rPr lang="en-US" sz="2200" smtClean="0">
                <a:solidFill>
                  <a:schemeClr val="bg1"/>
                </a:solidFill>
                <a:latin typeface="Open Sans"/>
              </a:rPr>
              <a:t>201</a:t>
            </a:r>
            <a:r>
              <a:rPr lang="en-US" sz="2200" dirty="0">
                <a:solidFill>
                  <a:schemeClr val="bg1"/>
                </a:solidFill>
                <a:latin typeface="Open Sans"/>
              </a:rPr>
              <a:t>8</a:t>
            </a:r>
            <a:endParaRPr lang="en-US" sz="22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4000" smtClean="0"/>
              <a:t>Push Down Automata</a:t>
            </a:r>
            <a:br>
              <a:rPr lang="en-AU" sz="4000" smtClean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smtClean="0">
                <a:solidFill>
                  <a:schemeClr val="bg1"/>
                </a:solidFill>
              </a:rPr>
              <a:t>Session  10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789EF0FD-8E97-4A5D-A01A-7401C18C6EFC}" type="slidenum">
              <a:rPr lang="en-US" smtClean="0">
                <a:latin typeface="Interstate" charset="0"/>
              </a:rPr>
              <a:pPr algn="ctr"/>
              <a:t>10</a:t>
            </a:fld>
            <a:endParaRPr lang="en-US" smtClean="0">
              <a:latin typeface="Interstate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73152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Move :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2800" dirty="0" smtClean="0"/>
              <a:t>Transition functions (move) to the deterministic PDA is defined as</a:t>
            </a:r>
            <a:r>
              <a:rPr lang="id-ID" sz="2800" dirty="0" smtClean="0"/>
              <a:t> follows </a:t>
            </a:r>
            <a:r>
              <a:rPr lang="en-US" sz="2800" dirty="0" smtClean="0"/>
              <a:t>:</a:t>
            </a:r>
            <a:endParaRPr lang="en-US" sz="2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	1. </a:t>
            </a:r>
            <a:r>
              <a:rPr lang="en-US" sz="2800" dirty="0" smtClean="0"/>
              <a:t>(</a:t>
            </a:r>
            <a:r>
              <a:rPr lang="en-US" sz="2800" dirty="0" err="1" smtClean="0"/>
              <a:t>q,a,z</a:t>
            </a:r>
            <a:r>
              <a:rPr lang="en-US" sz="2800" dirty="0" smtClean="0"/>
              <a:t>) = (</a:t>
            </a:r>
            <a:r>
              <a:rPr lang="en-US" sz="2800" dirty="0" err="1" smtClean="0"/>
              <a:t>p,Y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    </a:t>
            </a:r>
            <a:r>
              <a:rPr lang="id-ID" sz="2800" dirty="0" smtClean="0"/>
              <a:t>where</a:t>
            </a:r>
            <a:r>
              <a:rPr lang="en-US" sz="2800" dirty="0" smtClean="0"/>
              <a:t> : 	q, p   : state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			a </a:t>
            </a:r>
            <a:r>
              <a:rPr lang="en-US" sz="2800" b="1" dirty="0" smtClean="0">
                <a:sym typeface="Symbol" pitchFamily="18" charset="2"/>
              </a:rPr>
              <a:t></a:t>
            </a:r>
            <a:r>
              <a:rPr lang="en-US" sz="2800" dirty="0" smtClean="0"/>
              <a:t> </a:t>
            </a:r>
            <a:r>
              <a:rPr lang="en-US" sz="2800" b="1" dirty="0" smtClean="0">
                <a:sym typeface="Symbol" pitchFamily="18" charset="2"/>
              </a:rPr>
              <a:t>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			z : stack symbol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			Y </a:t>
            </a:r>
            <a:r>
              <a:rPr lang="en-US" sz="2800" b="1" dirty="0" smtClean="0">
                <a:sym typeface="Symbol" pitchFamily="18" charset="2"/>
              </a:rPr>
              <a:t></a:t>
            </a:r>
            <a:r>
              <a:rPr lang="en-US" sz="2800" dirty="0" smtClean="0"/>
              <a:t> </a:t>
            </a:r>
            <a:r>
              <a:rPr lang="en-US" sz="2800" i="1" dirty="0" smtClean="0">
                <a:sym typeface="Symbol" pitchFamily="18" charset="2"/>
              </a:rPr>
              <a:t> </a:t>
            </a:r>
            <a:r>
              <a:rPr lang="en-US" sz="2800" dirty="0" smtClean="0"/>
              <a:t>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ea typeface="宋体" charset="-122"/>
                <a:sym typeface="Symbol" pitchFamily="18" charset="2"/>
              </a:rPr>
              <a:t>	2. 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en-US" altLang="zh-CN" sz="2800" dirty="0" err="1" smtClean="0">
                <a:ea typeface="宋体" charset="-122"/>
              </a:rPr>
              <a:t>q,</a:t>
            </a:r>
            <a:r>
              <a:rPr lang="en-US" altLang="zh-CN" sz="2800" b="1" i="1" dirty="0" err="1" smtClean="0">
                <a:ea typeface="宋体" charset="-122"/>
                <a:sym typeface="Symbol" pitchFamily="18" charset="2"/>
              </a:rPr>
              <a:t></a:t>
            </a:r>
            <a:r>
              <a:rPr lang="en-US" altLang="zh-CN" sz="2800" dirty="0" err="1" smtClean="0">
                <a:ea typeface="宋体" charset="-122"/>
              </a:rPr>
              <a:t>,z</a:t>
            </a:r>
            <a:r>
              <a:rPr lang="en-US" altLang="zh-CN" sz="2800" dirty="0" smtClean="0">
                <a:ea typeface="宋体" charset="-122"/>
              </a:rPr>
              <a:t>) = (</a:t>
            </a:r>
            <a:r>
              <a:rPr lang="en-US" altLang="zh-CN" sz="2800" dirty="0" err="1" smtClean="0">
                <a:ea typeface="宋体" charset="-122"/>
              </a:rPr>
              <a:t>p,Y</a:t>
            </a:r>
            <a:r>
              <a:rPr lang="en-US" altLang="zh-CN" sz="2800" dirty="0" smtClean="0">
                <a:ea typeface="宋体" charset="-122"/>
              </a:rPr>
              <a:t>) </a:t>
            </a:r>
            <a:endParaRPr lang="en-US" sz="2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  <p:extLst>
      <p:ext uri="{BB962C8B-B14F-4D97-AF65-F5344CB8AC3E}">
        <p14:creationId xmlns="" xmlns:p14="http://schemas.microsoft.com/office/powerpoint/2010/main" val="41131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728B5F9F-E701-441B-8479-5272474D3FE4}" type="slidenum">
              <a:rPr lang="en-US" smtClean="0">
                <a:latin typeface="Interstate" charset="0"/>
              </a:rPr>
              <a:pPr algn="ctr"/>
              <a:t>11</a:t>
            </a:fld>
            <a:endParaRPr lang="en-US" smtClean="0">
              <a:latin typeface="Interstate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620000" cy="32893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PDA accept </a:t>
            </a:r>
            <a:r>
              <a:rPr lang="id-ID" sz="2200" dirty="0" smtClean="0"/>
              <a:t> a </a:t>
            </a:r>
            <a:r>
              <a:rPr lang="en-US" sz="2200" dirty="0" smtClean="0"/>
              <a:t>language</a:t>
            </a:r>
            <a:r>
              <a:rPr lang="id-ID" sz="2200" dirty="0" smtClean="0"/>
              <a:t>, that is </a:t>
            </a:r>
            <a:r>
              <a:rPr lang="en-US" sz="2200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L = { </a:t>
            </a:r>
            <a:r>
              <a:rPr lang="en-US" sz="2200" dirty="0" err="1" smtClean="0"/>
              <a:t>wcw</a:t>
            </a:r>
            <a:r>
              <a:rPr lang="en-US" sz="2200" baseline="30000" dirty="0" err="1" smtClean="0"/>
              <a:t>R</a:t>
            </a:r>
            <a:r>
              <a:rPr lang="en-US" sz="2200" dirty="0" smtClean="0">
                <a:sym typeface="Symbol" pitchFamily="18" charset="2"/>
              </a:rPr>
              <a:t></a:t>
            </a:r>
            <a:r>
              <a:rPr lang="en-US" sz="2200" dirty="0" smtClean="0"/>
              <a:t>  w </a:t>
            </a:r>
            <a:r>
              <a:rPr lang="id-ID" sz="2200" dirty="0" smtClean="0"/>
              <a:t> in  </a:t>
            </a:r>
            <a:r>
              <a:rPr lang="en-US" sz="2200" dirty="0" smtClean="0"/>
              <a:t> (0+1)*}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d-ID" sz="2200" dirty="0" smtClean="0"/>
              <a:t>with</a:t>
            </a:r>
            <a:r>
              <a:rPr lang="en-US" sz="2200" dirty="0" smtClean="0"/>
              <a:t> empty stack, </a:t>
            </a:r>
            <a:r>
              <a:rPr lang="id-ID" sz="2200" dirty="0" smtClean="0"/>
              <a:t>as follows</a:t>
            </a:r>
            <a:r>
              <a:rPr lang="en-US" sz="2200" dirty="0" smtClean="0"/>
              <a:t>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M = ({q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q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}, {0, 1, c}, {</a:t>
            </a:r>
            <a:r>
              <a:rPr lang="id-ID" sz="2200" dirty="0" smtClean="0"/>
              <a:t>R</a:t>
            </a:r>
            <a:r>
              <a:rPr lang="en-US" sz="2200" dirty="0" smtClean="0"/>
              <a:t>, B, </a:t>
            </a:r>
            <a:r>
              <a:rPr lang="id-ID" sz="2200" dirty="0" smtClean="0"/>
              <a:t>G</a:t>
            </a:r>
            <a:r>
              <a:rPr lang="en-US" sz="2200" dirty="0" smtClean="0"/>
              <a:t>}, </a:t>
            </a:r>
            <a:r>
              <a:rPr lang="en-US" sz="2200" dirty="0" smtClean="0">
                <a:sym typeface="Symbol" pitchFamily="18" charset="2"/>
              </a:rPr>
              <a:t></a:t>
            </a:r>
            <a:r>
              <a:rPr lang="en-US" sz="2200" dirty="0" smtClean="0"/>
              <a:t>, q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</a:t>
            </a:r>
            <a:r>
              <a:rPr lang="id-ID" sz="2200" dirty="0" smtClean="0"/>
              <a:t>R</a:t>
            </a:r>
            <a:r>
              <a:rPr lang="en-US" sz="2200" dirty="0" smtClean="0"/>
              <a:t>, </a:t>
            </a:r>
            <a:r>
              <a:rPr lang="en-US" sz="2200" dirty="0" smtClean="0">
                <a:sym typeface="Symbol" pitchFamily="18" charset="2"/>
              </a:rPr>
              <a:t></a:t>
            </a:r>
            <a:r>
              <a:rPr lang="en-US" sz="2200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/>
          </a:p>
          <a:p>
            <a:pPr marL="609600" indent="-609600">
              <a:buNone/>
            </a:pPr>
            <a:r>
              <a:rPr lang="id-ID" sz="2200" dirty="0"/>
              <a:t>where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</a:t>
            </a:r>
            <a:r>
              <a:rPr lang="en-US" sz="2200" dirty="0"/>
              <a:t> </a:t>
            </a:r>
            <a:r>
              <a:rPr lang="id-ID" sz="2200" dirty="0"/>
              <a:t>is defined as follows</a:t>
            </a:r>
            <a:r>
              <a:rPr lang="en-US" sz="2200" dirty="0"/>
              <a:t> :</a:t>
            </a:r>
          </a:p>
          <a:p>
            <a:pPr marL="609600" indent="-609600">
              <a:buNone/>
            </a:pPr>
            <a:r>
              <a:rPr lang="en-US" sz="2200" dirty="0" smtClean="0">
                <a:sym typeface="Symbol" pitchFamily="18" charset="2"/>
              </a:rPr>
              <a:t>1</a:t>
            </a:r>
            <a:r>
              <a:rPr lang="en-US" sz="2200" dirty="0">
                <a:sym typeface="Symbol" pitchFamily="18" charset="2"/>
              </a:rPr>
              <a:t>. </a:t>
            </a:r>
            <a:r>
              <a:rPr lang="en-US" sz="2200" dirty="0"/>
              <a:t>( q</a:t>
            </a:r>
            <a:r>
              <a:rPr lang="en-US" sz="2200" baseline="-25000" dirty="0"/>
              <a:t>1,</a:t>
            </a:r>
            <a:r>
              <a:rPr lang="en-US" sz="2200" dirty="0"/>
              <a:t> 0, </a:t>
            </a:r>
            <a:r>
              <a:rPr lang="id-ID" sz="2200" dirty="0"/>
              <a:t>R</a:t>
            </a:r>
            <a:r>
              <a:rPr lang="en-US" sz="2200" dirty="0"/>
              <a:t>) = ( q</a:t>
            </a:r>
            <a:r>
              <a:rPr lang="en-US" sz="2200" baseline="-25000" dirty="0"/>
              <a:t>1</a:t>
            </a:r>
            <a:r>
              <a:rPr lang="en-US" sz="2200" dirty="0"/>
              <a:t>, B</a:t>
            </a:r>
            <a:r>
              <a:rPr lang="id-ID" sz="2200" dirty="0"/>
              <a:t>R</a:t>
            </a:r>
            <a:r>
              <a:rPr lang="en-US" sz="2200" dirty="0"/>
              <a:t>)</a:t>
            </a:r>
            <a:endParaRPr lang="en-US" sz="2200" dirty="0"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sz="2200" dirty="0">
                <a:sym typeface="Symbol" pitchFamily="18" charset="2"/>
              </a:rPr>
              <a:t>2. </a:t>
            </a:r>
            <a:r>
              <a:rPr lang="en-US" sz="2200" dirty="0"/>
              <a:t>( q</a:t>
            </a:r>
            <a:r>
              <a:rPr lang="en-US" sz="2200" baseline="-25000" dirty="0"/>
              <a:t>1</a:t>
            </a:r>
            <a:r>
              <a:rPr lang="en-US" sz="2200" dirty="0"/>
              <a:t>, 0, B) = ( q</a:t>
            </a:r>
            <a:r>
              <a:rPr lang="en-US" sz="2200" baseline="-25000" dirty="0"/>
              <a:t>1</a:t>
            </a:r>
            <a:r>
              <a:rPr lang="en-US" sz="2200" dirty="0"/>
              <a:t>, BB)</a:t>
            </a:r>
            <a:endParaRPr lang="en-US" sz="2200" dirty="0"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sz="2200" dirty="0">
                <a:sym typeface="Symbol" pitchFamily="18" charset="2"/>
              </a:rPr>
              <a:t>3. </a:t>
            </a:r>
            <a:r>
              <a:rPr lang="en-US" sz="2200" dirty="0"/>
              <a:t>( q</a:t>
            </a:r>
            <a:r>
              <a:rPr lang="en-US" sz="2200" baseline="-25000" dirty="0"/>
              <a:t>1</a:t>
            </a:r>
            <a:r>
              <a:rPr lang="en-US" sz="2200" dirty="0"/>
              <a:t>, 0, </a:t>
            </a:r>
            <a:r>
              <a:rPr lang="id-ID" sz="2200" dirty="0"/>
              <a:t>G</a:t>
            </a:r>
            <a:r>
              <a:rPr lang="en-US" sz="2200" dirty="0"/>
              <a:t>) = ( q</a:t>
            </a:r>
            <a:r>
              <a:rPr lang="en-US" sz="2200" baseline="-25000" dirty="0"/>
              <a:t>1</a:t>
            </a:r>
            <a:r>
              <a:rPr lang="en-US" sz="2200" dirty="0"/>
              <a:t>, B</a:t>
            </a:r>
            <a:r>
              <a:rPr lang="id-ID" sz="2200" dirty="0"/>
              <a:t>G</a:t>
            </a:r>
            <a:r>
              <a:rPr lang="en-US" sz="2200" dirty="0"/>
              <a:t>)</a:t>
            </a:r>
            <a:endParaRPr lang="en-US" sz="2200" dirty="0"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sz="2200" dirty="0">
                <a:sym typeface="Symbol" pitchFamily="18" charset="2"/>
              </a:rPr>
              <a:t>4. </a:t>
            </a:r>
            <a:r>
              <a:rPr lang="en-US" sz="2200" dirty="0"/>
              <a:t>( q</a:t>
            </a:r>
            <a:r>
              <a:rPr lang="en-US" sz="2200" baseline="-25000" dirty="0"/>
              <a:t>1</a:t>
            </a:r>
            <a:r>
              <a:rPr lang="en-US" sz="2200" dirty="0"/>
              <a:t>, c, </a:t>
            </a:r>
            <a:r>
              <a:rPr lang="id-ID" sz="2200" dirty="0"/>
              <a:t>R</a:t>
            </a:r>
            <a:r>
              <a:rPr lang="en-US" sz="2200" dirty="0"/>
              <a:t>) = ( q</a:t>
            </a:r>
            <a:r>
              <a:rPr lang="en-US" sz="2200" baseline="-25000" dirty="0"/>
              <a:t>2</a:t>
            </a:r>
            <a:r>
              <a:rPr lang="en-US" sz="2200" dirty="0"/>
              <a:t>, </a:t>
            </a:r>
            <a:r>
              <a:rPr lang="id-ID" sz="2200" dirty="0"/>
              <a:t>R</a:t>
            </a:r>
            <a:r>
              <a:rPr lang="en-US" sz="2200" dirty="0"/>
              <a:t>)</a:t>
            </a:r>
            <a:endParaRPr lang="en-US" sz="2200" dirty="0"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sz="2200" dirty="0">
                <a:sym typeface="Symbol" pitchFamily="18" charset="2"/>
              </a:rPr>
              <a:t>5. </a:t>
            </a:r>
            <a:r>
              <a:rPr lang="en-US" sz="2200" dirty="0"/>
              <a:t>( q</a:t>
            </a:r>
            <a:r>
              <a:rPr lang="en-US" sz="2200" baseline="-25000" dirty="0"/>
              <a:t>1</a:t>
            </a:r>
            <a:r>
              <a:rPr lang="en-US" sz="2200" dirty="0"/>
              <a:t>, c, B) = ( q</a:t>
            </a:r>
            <a:r>
              <a:rPr lang="en-US" sz="2200" baseline="-25000" dirty="0"/>
              <a:t>2</a:t>
            </a:r>
            <a:r>
              <a:rPr lang="en-US" sz="2200" dirty="0"/>
              <a:t>, B)</a:t>
            </a:r>
            <a:endParaRPr lang="en-US" sz="2200" dirty="0"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sz="2200" dirty="0">
                <a:sym typeface="Symbol" pitchFamily="18" charset="2"/>
              </a:rPr>
              <a:t>6. </a:t>
            </a:r>
            <a:r>
              <a:rPr lang="en-US" sz="2200" dirty="0"/>
              <a:t>( q</a:t>
            </a:r>
            <a:r>
              <a:rPr lang="en-US" sz="2200" baseline="-25000" dirty="0"/>
              <a:t>1</a:t>
            </a:r>
            <a:r>
              <a:rPr lang="en-US" sz="2200" dirty="0"/>
              <a:t>, c, </a:t>
            </a:r>
            <a:r>
              <a:rPr lang="id-ID" sz="2200" dirty="0"/>
              <a:t>G</a:t>
            </a:r>
            <a:r>
              <a:rPr lang="en-US" sz="2200" dirty="0"/>
              <a:t>) = ( q</a:t>
            </a:r>
            <a:r>
              <a:rPr lang="en-US" sz="2200" baseline="-25000" dirty="0"/>
              <a:t>2</a:t>
            </a:r>
            <a:r>
              <a:rPr lang="en-US" sz="2200" dirty="0"/>
              <a:t>, </a:t>
            </a:r>
            <a:r>
              <a:rPr lang="id-ID" sz="2200" dirty="0"/>
              <a:t>G</a:t>
            </a:r>
            <a:r>
              <a:rPr lang="en-US" sz="22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 	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br>
              <a:rPr lang="en-US" altLang="zh-CN" dirty="0" smtClean="0">
                <a:ea typeface="宋体" charset="-122"/>
              </a:rPr>
            </a:br>
            <a:endParaRPr 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 -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53000" y="4114800"/>
            <a:ext cx="4114799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sz="2200" dirty="0" smtClean="0">
                <a:sym typeface="Symbol" pitchFamily="18" charset="2"/>
              </a:rPr>
              <a:t>7.   </a:t>
            </a:r>
            <a:r>
              <a:rPr lang="en-US" sz="2200" dirty="0" smtClean="0"/>
              <a:t>( q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, 0, B) = ( q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, </a:t>
            </a:r>
            <a:r>
              <a:rPr lang="en-US" sz="2200" dirty="0" smtClean="0">
                <a:sym typeface="Symbol" pitchFamily="18" charset="2"/>
              </a:rPr>
              <a:t></a:t>
            </a:r>
            <a:r>
              <a:rPr lang="en-US" sz="2200" dirty="0" smtClean="0"/>
              <a:t>)</a:t>
            </a:r>
            <a:endParaRPr lang="en-US" sz="2200" dirty="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200" dirty="0" smtClean="0">
                <a:sym typeface="Symbol" pitchFamily="18" charset="2"/>
              </a:rPr>
              <a:t>8.   </a:t>
            </a:r>
            <a:r>
              <a:rPr lang="en-US" sz="2200" dirty="0" smtClean="0"/>
              <a:t>( q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, </a:t>
            </a:r>
            <a:r>
              <a:rPr lang="en-US" sz="2200" dirty="0" smtClean="0">
                <a:sym typeface="Symbol" pitchFamily="18" charset="2"/>
              </a:rPr>
              <a:t></a:t>
            </a:r>
            <a:r>
              <a:rPr lang="en-US" sz="2200" dirty="0" smtClean="0"/>
              <a:t>, </a:t>
            </a:r>
            <a:r>
              <a:rPr lang="id-ID" sz="2200" dirty="0" smtClean="0"/>
              <a:t>R</a:t>
            </a:r>
            <a:r>
              <a:rPr lang="en-US" sz="2200" dirty="0" smtClean="0"/>
              <a:t>) = ( q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, </a:t>
            </a:r>
            <a:r>
              <a:rPr lang="en-US" sz="2200" dirty="0" smtClean="0">
                <a:sym typeface="Symbol" pitchFamily="18" charset="2"/>
              </a:rPr>
              <a:t></a:t>
            </a:r>
            <a:r>
              <a:rPr lang="en-US" sz="2200" dirty="0" smtClean="0"/>
              <a:t>)</a:t>
            </a:r>
            <a:endParaRPr lang="en-US" sz="2200" dirty="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200" dirty="0" smtClean="0">
                <a:sym typeface="Symbol" pitchFamily="18" charset="2"/>
              </a:rPr>
              <a:t>9.   </a:t>
            </a:r>
            <a:r>
              <a:rPr lang="en-US" sz="2200" dirty="0" smtClean="0"/>
              <a:t>( q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1, </a:t>
            </a:r>
            <a:r>
              <a:rPr lang="id-ID" sz="2200" dirty="0" smtClean="0"/>
              <a:t>R</a:t>
            </a:r>
            <a:r>
              <a:rPr lang="en-US" sz="2200" dirty="0" smtClean="0"/>
              <a:t>) = ( q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</a:t>
            </a:r>
            <a:r>
              <a:rPr lang="id-ID" sz="2200" dirty="0" smtClean="0"/>
              <a:t>GR</a:t>
            </a:r>
            <a:r>
              <a:rPr lang="en-US" sz="2200" dirty="0" smtClean="0"/>
              <a:t>)</a:t>
            </a:r>
            <a:endParaRPr lang="en-US" sz="2200" dirty="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200" dirty="0" smtClean="0">
                <a:sym typeface="Symbol" pitchFamily="18" charset="2"/>
              </a:rPr>
              <a:t>10. </a:t>
            </a:r>
            <a:r>
              <a:rPr lang="en-US" sz="2200" dirty="0" smtClean="0"/>
              <a:t>( q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1, B) = ( q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</a:t>
            </a:r>
            <a:r>
              <a:rPr lang="id-ID" sz="2200" dirty="0" smtClean="0"/>
              <a:t>G</a:t>
            </a:r>
            <a:r>
              <a:rPr lang="en-US" sz="2200" dirty="0" smtClean="0"/>
              <a:t>B)</a:t>
            </a:r>
            <a:endParaRPr lang="en-US" sz="2200" dirty="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200" dirty="0" smtClean="0">
                <a:sym typeface="Symbol" pitchFamily="18" charset="2"/>
              </a:rPr>
              <a:t>11. </a:t>
            </a:r>
            <a:r>
              <a:rPr lang="en-US" sz="2200" dirty="0" smtClean="0"/>
              <a:t>( q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1, </a:t>
            </a:r>
            <a:r>
              <a:rPr lang="id-ID" sz="2200" dirty="0" smtClean="0"/>
              <a:t>G</a:t>
            </a:r>
            <a:r>
              <a:rPr lang="en-US" sz="2200" dirty="0" smtClean="0"/>
              <a:t>) = ( q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</a:t>
            </a:r>
            <a:r>
              <a:rPr lang="id-ID" sz="2200" dirty="0" smtClean="0"/>
              <a:t>GG</a:t>
            </a:r>
            <a:r>
              <a:rPr lang="en-US" sz="2200" dirty="0" smtClean="0"/>
              <a:t>)</a:t>
            </a:r>
            <a:endParaRPr lang="en-US" sz="2200" dirty="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200" dirty="0" smtClean="0">
                <a:sym typeface="Symbol" pitchFamily="18" charset="2"/>
              </a:rPr>
              <a:t>12. </a:t>
            </a:r>
            <a:r>
              <a:rPr lang="en-US" sz="2200" dirty="0" smtClean="0"/>
              <a:t>( q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, 1, </a:t>
            </a:r>
            <a:r>
              <a:rPr lang="id-ID" sz="2200" dirty="0" smtClean="0"/>
              <a:t>G</a:t>
            </a:r>
            <a:r>
              <a:rPr lang="en-US" sz="2200" dirty="0" smtClean="0"/>
              <a:t>) = ( q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, </a:t>
            </a:r>
            <a:r>
              <a:rPr lang="en-US" sz="2200" dirty="0" smtClean="0">
                <a:sym typeface="Symbol" pitchFamily="18" charset="2"/>
              </a:rPr>
              <a:t></a:t>
            </a:r>
            <a:r>
              <a:rPr lang="en-US" sz="2200" dirty="0" smtClean="0"/>
              <a:t>)</a:t>
            </a:r>
            <a:endParaRPr lang="en-US" altLang="zh-CN" sz="2200" dirty="0" smtClean="0">
              <a:ea typeface="宋体" charset="-122"/>
            </a:endParaRPr>
          </a:p>
          <a:p>
            <a:pPr marL="609600" indent="-609600"/>
            <a:endParaRPr lang="en-US" sz="2200" dirty="0" smtClean="0"/>
          </a:p>
        </p:txBody>
      </p:sp>
    </p:spTree>
    <p:extLst>
      <p:ext uri="{BB962C8B-B14F-4D97-AF65-F5344CB8AC3E}">
        <p14:creationId xmlns="" xmlns:p14="http://schemas.microsoft.com/office/powerpoint/2010/main" val="22481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49586" y="1600200"/>
            <a:ext cx="7067128" cy="3489251"/>
          </a:xfrm>
        </p:spPr>
        <p:txBody>
          <a:bodyPr/>
          <a:lstStyle/>
          <a:p>
            <a:r>
              <a:rPr lang="id-ID" dirty="0" smtClean="0"/>
              <a:t>T</a:t>
            </a:r>
            <a:r>
              <a:rPr lang="en-US" dirty="0" err="1" smtClean="0"/>
              <a:t>ransi</a:t>
            </a:r>
            <a:r>
              <a:rPr lang="id-ID" dirty="0" smtClean="0"/>
              <a:t>tion Diagram</a:t>
            </a:r>
            <a:r>
              <a:rPr lang="en-US" dirty="0" smtClean="0"/>
              <a:t> </a:t>
            </a:r>
            <a:r>
              <a:rPr lang="id-ID" dirty="0" smtClean="0"/>
              <a:t>for </a:t>
            </a:r>
            <a:r>
              <a:rPr lang="en-US" dirty="0" smtClean="0"/>
              <a:t> PDA </a:t>
            </a:r>
            <a:r>
              <a:rPr lang="id-ID" dirty="0" smtClean="0"/>
              <a:t>is </a:t>
            </a:r>
            <a:r>
              <a:rPr lang="en-US" dirty="0" smtClean="0"/>
              <a:t>: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03258DBD-0658-4726-8B83-3144ADA04795}" type="slidenum">
              <a:rPr lang="en-US" smtClean="0">
                <a:latin typeface="Interstate" charset="0"/>
              </a:rPr>
              <a:pPr algn="ctr"/>
              <a:t>12</a:t>
            </a:fld>
            <a:endParaRPr lang="en-US" smtClean="0">
              <a:latin typeface="Interstate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74837" y="2706687"/>
            <a:ext cx="5364163" cy="2017713"/>
            <a:chOff x="914400" y="2590800"/>
            <a:chExt cx="5364163" cy="2017713"/>
          </a:xfrm>
        </p:grpSpPr>
        <p:sp>
          <p:nvSpPr>
            <p:cNvPr id="5" name="Oval 4"/>
            <p:cNvSpPr/>
            <p:nvPr/>
          </p:nvSpPr>
          <p:spPr>
            <a:xfrm>
              <a:off x="1752600" y="3657600"/>
              <a:ext cx="6858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724400" y="3581400"/>
              <a:ext cx="6858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39" name="TextBox 7"/>
            <p:cNvSpPr txBox="1">
              <a:spLocks noChangeArrowheads="1"/>
            </p:cNvSpPr>
            <p:nvPr/>
          </p:nvSpPr>
          <p:spPr bwMode="auto">
            <a:xfrm>
              <a:off x="1828800" y="3733800"/>
              <a:ext cx="5270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q1</a:t>
              </a:r>
            </a:p>
          </p:txBody>
        </p:sp>
        <p:sp>
          <p:nvSpPr>
            <p:cNvPr id="18440" name="TextBox 8"/>
            <p:cNvSpPr txBox="1">
              <a:spLocks noChangeArrowheads="1"/>
            </p:cNvSpPr>
            <p:nvPr/>
          </p:nvSpPr>
          <p:spPr bwMode="auto">
            <a:xfrm>
              <a:off x="4883150" y="3733800"/>
              <a:ext cx="5270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q2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14400" y="39624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1752600" y="3200400"/>
              <a:ext cx="609600" cy="1066800"/>
            </a:xfrm>
            <a:prstGeom prst="arc">
              <a:avLst>
                <a:gd name="adj1" fmla="val 11329226"/>
                <a:gd name="adj2" fmla="val 213633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43" name="TextBox 26"/>
            <p:cNvSpPr txBox="1">
              <a:spLocks noChangeArrowheads="1"/>
            </p:cNvSpPr>
            <p:nvPr/>
          </p:nvSpPr>
          <p:spPr bwMode="auto">
            <a:xfrm>
              <a:off x="936625" y="2590800"/>
              <a:ext cx="741363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 </a:t>
              </a:r>
              <a:r>
                <a:rPr lang="id-ID"/>
                <a:t>R</a:t>
              </a:r>
              <a:r>
                <a:rPr lang="en-US"/>
                <a:t>/B</a:t>
              </a:r>
              <a:r>
                <a:rPr lang="id-ID"/>
                <a:t>R</a:t>
              </a:r>
              <a:endParaRPr lang="en-US"/>
            </a:p>
            <a:p>
              <a:r>
                <a:rPr lang="en-US"/>
                <a:t>0, B/BB</a:t>
              </a:r>
            </a:p>
            <a:p>
              <a:r>
                <a:rPr lang="en-US"/>
                <a:t>0, </a:t>
              </a:r>
              <a:r>
                <a:rPr lang="id-ID"/>
                <a:t>G</a:t>
              </a:r>
              <a:r>
                <a:rPr lang="en-US"/>
                <a:t>/B</a:t>
              </a:r>
              <a:r>
                <a:rPr lang="id-ID"/>
                <a:t>G</a:t>
              </a:r>
              <a:endParaRPr lang="en-US"/>
            </a:p>
          </p:txBody>
        </p:sp>
        <p:sp>
          <p:nvSpPr>
            <p:cNvPr id="18444" name="TextBox 27"/>
            <p:cNvSpPr txBox="1">
              <a:spLocks noChangeArrowheads="1"/>
            </p:cNvSpPr>
            <p:nvPr/>
          </p:nvSpPr>
          <p:spPr bwMode="auto">
            <a:xfrm>
              <a:off x="2232025" y="2590800"/>
              <a:ext cx="760413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1, </a:t>
              </a:r>
              <a:r>
                <a:rPr lang="id-ID" dirty="0"/>
                <a:t>R</a:t>
              </a:r>
              <a:r>
                <a:rPr lang="en-US" dirty="0"/>
                <a:t>/</a:t>
              </a:r>
              <a:r>
                <a:rPr lang="id-ID" dirty="0"/>
                <a:t>GR</a:t>
              </a:r>
              <a:endParaRPr lang="en-US" dirty="0"/>
            </a:p>
            <a:p>
              <a:r>
                <a:rPr lang="en-US" dirty="0"/>
                <a:t>1, B/</a:t>
              </a:r>
              <a:r>
                <a:rPr lang="id-ID" dirty="0"/>
                <a:t>G</a:t>
              </a:r>
              <a:r>
                <a:rPr lang="en-US" dirty="0"/>
                <a:t>B</a:t>
              </a:r>
            </a:p>
            <a:p>
              <a:r>
                <a:rPr lang="en-US" dirty="0"/>
                <a:t>1, </a:t>
              </a:r>
              <a:r>
                <a:rPr lang="id-ID" dirty="0"/>
                <a:t>G</a:t>
              </a:r>
              <a:r>
                <a:rPr lang="en-US" dirty="0"/>
                <a:t>/</a:t>
              </a:r>
              <a:r>
                <a:rPr lang="id-ID" dirty="0"/>
                <a:t>GG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endCxn id="6" idx="2"/>
            </p:cNvCxnSpPr>
            <p:nvPr/>
          </p:nvCxnSpPr>
          <p:spPr>
            <a:xfrm>
              <a:off x="2438400" y="3924300"/>
              <a:ext cx="228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46" name="TextBox 31"/>
            <p:cNvSpPr txBox="1">
              <a:spLocks noChangeArrowheads="1"/>
            </p:cNvSpPr>
            <p:nvPr/>
          </p:nvSpPr>
          <p:spPr bwMode="auto">
            <a:xfrm>
              <a:off x="2676525" y="3962400"/>
              <a:ext cx="709613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C, </a:t>
              </a:r>
              <a:r>
                <a:rPr lang="id-ID"/>
                <a:t>R</a:t>
              </a:r>
              <a:r>
                <a:rPr lang="en-US"/>
                <a:t>/</a:t>
              </a:r>
              <a:r>
                <a:rPr lang="id-ID"/>
                <a:t>R</a:t>
              </a:r>
              <a:endParaRPr lang="en-US"/>
            </a:p>
            <a:p>
              <a:r>
                <a:rPr lang="en-US"/>
                <a:t>C, B/B</a:t>
              </a:r>
            </a:p>
            <a:p>
              <a:r>
                <a:rPr lang="en-US"/>
                <a:t>C, </a:t>
              </a:r>
              <a:r>
                <a:rPr lang="id-ID"/>
                <a:t>G</a:t>
              </a:r>
              <a:r>
                <a:rPr lang="en-US"/>
                <a:t>/</a:t>
              </a:r>
              <a:r>
                <a:rPr lang="id-ID"/>
                <a:t>G</a:t>
              </a:r>
              <a:r>
                <a:rPr lang="en-US"/>
                <a:t> </a:t>
              </a:r>
            </a:p>
          </p:txBody>
        </p:sp>
        <p:sp>
          <p:nvSpPr>
            <p:cNvPr id="18447" name="TextBox 32"/>
            <p:cNvSpPr txBox="1">
              <a:spLocks noChangeArrowheads="1"/>
            </p:cNvSpPr>
            <p:nvPr/>
          </p:nvSpPr>
          <p:spPr bwMode="auto">
            <a:xfrm>
              <a:off x="5495925" y="2743200"/>
              <a:ext cx="782638" cy="138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0, B/</a:t>
              </a:r>
              <a:r>
                <a:rPr lang="en-US" sz="2800" dirty="0">
                  <a:sym typeface="Symbol" pitchFamily="18" charset="2"/>
                </a:rPr>
                <a:t></a:t>
              </a:r>
              <a:endParaRPr lang="en-US" sz="2800" dirty="0"/>
            </a:p>
            <a:p>
              <a:r>
                <a:rPr lang="en-US" dirty="0"/>
                <a:t>1, </a:t>
              </a:r>
              <a:r>
                <a:rPr lang="id-ID" dirty="0"/>
                <a:t>G</a:t>
              </a:r>
              <a:r>
                <a:rPr lang="en-US" dirty="0"/>
                <a:t>/</a:t>
              </a:r>
              <a:r>
                <a:rPr lang="en-US" sz="2800" dirty="0">
                  <a:sym typeface="Symbol" pitchFamily="18" charset="2"/>
                </a:rPr>
                <a:t></a:t>
              </a:r>
              <a:endParaRPr lang="en-US" sz="2800" dirty="0"/>
            </a:p>
            <a:p>
              <a:r>
                <a:rPr lang="en-US" sz="2800" dirty="0">
                  <a:sym typeface="Symbol" pitchFamily="18" charset="2"/>
                </a:rPr>
                <a:t></a:t>
              </a:r>
              <a:r>
                <a:rPr lang="en-US" dirty="0"/>
                <a:t>, </a:t>
              </a:r>
              <a:r>
                <a:rPr lang="id-ID" dirty="0"/>
                <a:t>R</a:t>
              </a:r>
              <a:r>
                <a:rPr lang="en-US" dirty="0"/>
                <a:t>/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sz="2800" dirty="0">
                  <a:sym typeface="Symbol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34" name="Arc 33"/>
            <p:cNvSpPr/>
            <p:nvPr/>
          </p:nvSpPr>
          <p:spPr>
            <a:xfrm>
              <a:off x="4800600" y="3200400"/>
              <a:ext cx="609600" cy="1066800"/>
            </a:xfrm>
            <a:prstGeom prst="arc">
              <a:avLst>
                <a:gd name="adj1" fmla="val 11329226"/>
                <a:gd name="adj2" fmla="val 213633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381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448128" cy="51816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dirty="0" err="1" smtClean="0"/>
              <a:t>Instantenuous</a:t>
            </a:r>
            <a:r>
              <a:rPr lang="en-US" dirty="0" smtClean="0"/>
              <a:t> Description (ID) 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ID </a:t>
            </a:r>
            <a:r>
              <a:rPr lang="id-ID" dirty="0" smtClean="0"/>
              <a:t>is a</a:t>
            </a:r>
            <a:r>
              <a:rPr lang="en-US" dirty="0" smtClean="0"/>
              <a:t> triple : (</a:t>
            </a:r>
            <a:r>
              <a:rPr lang="en-US" dirty="0" err="1" smtClean="0"/>
              <a:t>q,w,Y</a:t>
            </a:r>
            <a:r>
              <a:rPr lang="en-US" dirty="0" smtClean="0"/>
              <a:t>) </a:t>
            </a:r>
            <a:r>
              <a:rPr lang="id-ID" dirty="0" smtClean="0"/>
              <a:t>where</a:t>
            </a:r>
            <a:r>
              <a:rPr lang="en-US" dirty="0" smtClean="0"/>
              <a:t>	(</a:t>
            </a:r>
            <a:r>
              <a:rPr lang="en-US" dirty="0" err="1" smtClean="0"/>
              <a:t>q,aw,z</a:t>
            </a:r>
            <a:r>
              <a:rPr lang="en-US" b="1" dirty="0" smtClean="0">
                <a:sym typeface="Symbol" pitchFamily="18" charset="2"/>
              </a:rPr>
              <a:t></a:t>
            </a:r>
            <a:r>
              <a:rPr lang="en-US" dirty="0" smtClean="0"/>
              <a:t>)  </a:t>
            </a:r>
            <a:r>
              <a:rPr lang="en-US" dirty="0" smtClean="0">
                <a:cs typeface="Arial" charset="0"/>
                <a:sym typeface="Courier New" pitchFamily="49" charset="0"/>
              </a:rPr>
              <a:t>├ </a:t>
            </a:r>
            <a:r>
              <a:rPr lang="en-US" dirty="0" smtClean="0"/>
              <a:t> (p, w, b</a:t>
            </a:r>
            <a:r>
              <a:rPr lang="en-US" b="1" dirty="0" smtClean="0">
                <a:sym typeface="Symbol" pitchFamily="18" charset="2"/>
              </a:rPr>
              <a:t></a:t>
            </a:r>
            <a:r>
              <a:rPr lang="en-US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id-ID" dirty="0" smtClean="0"/>
              <a:t>IF 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</a:t>
            </a:r>
            <a:r>
              <a:rPr lang="en-US" dirty="0" smtClean="0"/>
              <a:t> (q, a, z) = (p, b)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id-ID" dirty="0" smtClean="0"/>
              <a:t>Note</a:t>
            </a:r>
            <a:r>
              <a:rPr lang="en-US" dirty="0" smtClean="0"/>
              <a:t> : 'A' can be equal to</a:t>
            </a:r>
            <a:r>
              <a:rPr lang="id-ID" dirty="0" smtClean="0"/>
              <a:t> </a:t>
            </a:r>
            <a:r>
              <a:rPr lang="en-US" dirty="0" smtClean="0">
                <a:sym typeface="Symbol" pitchFamily="18" charset="2"/>
              </a:rPr>
              <a:t></a:t>
            </a:r>
          </a:p>
          <a:p>
            <a:pPr eaLnBrk="1" hangingPunct="1">
              <a:buFontTx/>
              <a:buNone/>
            </a:pPr>
            <a:endParaRPr lang="en-US" dirty="0">
              <a:sym typeface="Symbol" pitchFamily="18" charset="2"/>
            </a:endParaRPr>
          </a:p>
          <a:p>
            <a:pPr>
              <a:buNone/>
            </a:pPr>
            <a:r>
              <a:rPr lang="id-ID" dirty="0"/>
              <a:t>Example :    </a:t>
            </a:r>
            <a:r>
              <a:rPr lang="en-US" dirty="0"/>
              <a:t> string input </a:t>
            </a:r>
            <a:r>
              <a:rPr lang="id-ID" dirty="0">
                <a:sym typeface="Wingdings" pitchFamily="2" charset="2"/>
              </a:rPr>
              <a:t>  </a:t>
            </a:r>
            <a:r>
              <a:rPr lang="en-US" dirty="0"/>
              <a:t> 001c100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id-ID" dirty="0"/>
              <a:t>Stages of </a:t>
            </a:r>
            <a:r>
              <a:rPr lang="en-US" dirty="0"/>
              <a:t> PDA </a:t>
            </a:r>
            <a:r>
              <a:rPr lang="en-US" b="1" dirty="0"/>
              <a:t>(move ID) 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(q</a:t>
            </a:r>
            <a:r>
              <a:rPr lang="en-US" baseline="-25000" dirty="0"/>
              <a:t>1</a:t>
            </a:r>
            <a:r>
              <a:rPr lang="en-US" dirty="0"/>
              <a:t>, 001c100, </a:t>
            </a:r>
            <a:r>
              <a:rPr lang="id-ID" dirty="0"/>
              <a:t>R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(q</a:t>
            </a:r>
            <a:r>
              <a:rPr lang="en-US" baseline="-25000" dirty="0"/>
              <a:t>1</a:t>
            </a:r>
            <a:r>
              <a:rPr lang="en-US" dirty="0"/>
              <a:t>, 01c100, B</a:t>
            </a:r>
            <a:r>
              <a:rPr lang="id-ID" dirty="0"/>
              <a:t>R</a:t>
            </a:r>
            <a:r>
              <a:rPr lang="en-US" dirty="0"/>
              <a:t>)</a:t>
            </a:r>
            <a:endParaRPr lang="en-US" dirty="0"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(q</a:t>
            </a:r>
            <a:r>
              <a:rPr lang="en-US" baseline="-25000" dirty="0"/>
              <a:t>1</a:t>
            </a:r>
            <a:r>
              <a:rPr lang="en-US" dirty="0"/>
              <a:t>, 1c100, BB</a:t>
            </a:r>
            <a:r>
              <a:rPr lang="id-ID" dirty="0"/>
              <a:t>R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(q</a:t>
            </a:r>
            <a:r>
              <a:rPr lang="en-US" baseline="-25000" dirty="0"/>
              <a:t>1</a:t>
            </a:r>
            <a:r>
              <a:rPr lang="en-US" dirty="0"/>
              <a:t>, c100, </a:t>
            </a:r>
            <a:r>
              <a:rPr lang="id-ID" dirty="0"/>
              <a:t>G</a:t>
            </a:r>
            <a:r>
              <a:rPr lang="en-US" dirty="0"/>
              <a:t>BB</a:t>
            </a:r>
            <a:r>
              <a:rPr lang="id-ID" dirty="0"/>
              <a:t>R</a:t>
            </a:r>
            <a:r>
              <a:rPr lang="en-US" dirty="0"/>
              <a:t>) </a:t>
            </a:r>
            <a:endParaRPr lang="en-US" dirty="0"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(q</a:t>
            </a:r>
            <a:r>
              <a:rPr lang="en-US" baseline="-25000" dirty="0"/>
              <a:t>2</a:t>
            </a:r>
            <a:r>
              <a:rPr lang="en-US" dirty="0"/>
              <a:t>, 100, </a:t>
            </a:r>
            <a:r>
              <a:rPr lang="id-ID" dirty="0"/>
              <a:t>G</a:t>
            </a:r>
            <a:r>
              <a:rPr lang="en-US" dirty="0"/>
              <a:t>BB</a:t>
            </a:r>
            <a:r>
              <a:rPr lang="id-ID" dirty="0"/>
              <a:t>R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(q</a:t>
            </a:r>
            <a:r>
              <a:rPr lang="en-US" baseline="-25000" dirty="0"/>
              <a:t>2</a:t>
            </a:r>
            <a:r>
              <a:rPr lang="en-US" dirty="0"/>
              <a:t>, 00, BB</a:t>
            </a:r>
            <a:r>
              <a:rPr lang="id-ID" dirty="0"/>
              <a:t>R</a:t>
            </a:r>
            <a:r>
              <a:rPr lang="en-US" dirty="0"/>
              <a:t>)</a:t>
            </a:r>
            <a:endParaRPr lang="en-US" dirty="0"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(q</a:t>
            </a:r>
            <a:r>
              <a:rPr lang="en-US" baseline="-25000" dirty="0"/>
              <a:t>2</a:t>
            </a:r>
            <a:r>
              <a:rPr lang="en-US" dirty="0"/>
              <a:t>, 0, B</a:t>
            </a:r>
            <a:r>
              <a:rPr lang="id-ID" dirty="0"/>
              <a:t>R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(q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, </a:t>
            </a:r>
            <a:r>
              <a:rPr lang="id-ID" dirty="0"/>
              <a:t>R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(q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,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)</a:t>
            </a:r>
            <a:endParaRPr lang="en-US" dirty="0"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accepted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endParaRPr 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E1A8BD27-3247-47B9-9995-F6E0CA21B16C}" type="slidenum">
              <a:rPr lang="en-US" smtClean="0">
                <a:latin typeface="Interstate" charset="0"/>
              </a:rPr>
              <a:pPr algn="ctr"/>
              <a:t>13</a:t>
            </a:fld>
            <a:endParaRPr lang="en-US" smtClean="0">
              <a:latin typeface="Interstat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  <p:extLst>
      <p:ext uri="{BB962C8B-B14F-4D97-AF65-F5344CB8AC3E}">
        <p14:creationId xmlns="" xmlns:p14="http://schemas.microsoft.com/office/powerpoint/2010/main" val="28914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0A6BADB5-A758-419A-97F4-FFEFAE01E83E}" type="slidenum">
              <a:rPr lang="en-US" smtClean="0">
                <a:latin typeface="Interstate" charset="0"/>
              </a:rPr>
              <a:pPr algn="ctr"/>
              <a:t>14</a:t>
            </a:fld>
            <a:endParaRPr lang="en-US" smtClean="0">
              <a:latin typeface="Interstate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52928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Accepted Languages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	</a:t>
            </a:r>
            <a:r>
              <a:rPr lang="id-ID" sz="2200" dirty="0" smtClean="0"/>
              <a:t>For a</a:t>
            </a:r>
            <a:r>
              <a:rPr lang="en-US" sz="2200" dirty="0" smtClean="0"/>
              <a:t> PDA M = (Q, </a:t>
            </a:r>
            <a:r>
              <a:rPr lang="en-US" sz="2200" dirty="0" smtClean="0">
                <a:sym typeface="Symbol" pitchFamily="18" charset="2"/>
              </a:rPr>
              <a:t></a:t>
            </a:r>
            <a:r>
              <a:rPr lang="en-US" sz="2200" dirty="0" smtClean="0"/>
              <a:t>, </a:t>
            </a:r>
            <a:r>
              <a:rPr lang="en-US" sz="2200" dirty="0" smtClean="0">
                <a:sym typeface="Symbol" pitchFamily="18" charset="2"/>
              </a:rPr>
              <a:t></a:t>
            </a:r>
            <a:r>
              <a:rPr lang="en-US" sz="2200" dirty="0" smtClean="0"/>
              <a:t>, </a:t>
            </a:r>
            <a:r>
              <a:rPr lang="en-US" sz="2200" dirty="0" smtClean="0">
                <a:sym typeface="Symbol" pitchFamily="18" charset="2"/>
              </a:rPr>
              <a:t></a:t>
            </a:r>
            <a:r>
              <a:rPr lang="en-US" sz="2200" dirty="0" smtClean="0"/>
              <a:t>, q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, Z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, F), </a:t>
            </a:r>
            <a:endParaRPr lang="id-ID" sz="22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d-ID" sz="2200" dirty="0" smtClean="0"/>
              <a:t>     </a:t>
            </a:r>
            <a:r>
              <a:rPr lang="en-US" sz="2200" dirty="0" smtClean="0"/>
              <a:t>L(M) </a:t>
            </a:r>
            <a:r>
              <a:rPr lang="id-ID" sz="2200" dirty="0" smtClean="0"/>
              <a:t>is an</a:t>
            </a:r>
            <a:r>
              <a:rPr lang="en-US" sz="2200" dirty="0" smtClean="0"/>
              <a:t> </a:t>
            </a:r>
            <a:r>
              <a:rPr lang="id-ID" sz="2200" dirty="0" smtClean="0"/>
              <a:t>accepted language with</a:t>
            </a:r>
            <a:r>
              <a:rPr lang="en-US" sz="2200" dirty="0" smtClean="0"/>
              <a:t> final state</a:t>
            </a:r>
            <a:r>
              <a:rPr lang="id-ID" sz="2200" dirty="0" smtClean="0"/>
              <a:t>, so</a:t>
            </a:r>
            <a:r>
              <a:rPr lang="en-US" sz="2200" dirty="0" smtClean="0"/>
              <a:t> </a:t>
            </a:r>
            <a:r>
              <a:rPr lang="id-ID" sz="2200" dirty="0" smtClean="0"/>
              <a:t>that is defined as</a:t>
            </a:r>
            <a:r>
              <a:rPr lang="en-US" sz="2200" dirty="0" smtClean="0"/>
              <a:t> </a:t>
            </a:r>
            <a:r>
              <a:rPr lang="id-ID" sz="2200" dirty="0" smtClean="0"/>
              <a:t>follow</a:t>
            </a:r>
            <a:r>
              <a:rPr lang="en-US" sz="2200" dirty="0" smtClean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  		</a:t>
            </a:r>
            <a:r>
              <a:rPr lang="id-ID" sz="2200" dirty="0" smtClean="0"/>
              <a:t>                    </a:t>
            </a:r>
            <a:r>
              <a:rPr lang="en-US" sz="2200" dirty="0" smtClean="0"/>
              <a:t>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	{ w </a:t>
            </a:r>
            <a:r>
              <a:rPr lang="en-US" sz="2200" dirty="0" smtClean="0">
                <a:sym typeface="Symbol" pitchFamily="18" charset="2"/>
              </a:rPr>
              <a:t></a:t>
            </a:r>
            <a:r>
              <a:rPr lang="en-US" sz="2200" dirty="0" smtClean="0"/>
              <a:t>( q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, w, Z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) </a:t>
            </a:r>
            <a:r>
              <a:rPr lang="en-US" sz="2200" dirty="0" smtClean="0">
                <a:sym typeface="Courier New" pitchFamily="49" charset="0"/>
              </a:rPr>
              <a:t> </a:t>
            </a:r>
            <a:r>
              <a:rPr lang="en-US" sz="2200" dirty="0" smtClean="0">
                <a:cs typeface="Arial" charset="0"/>
                <a:sym typeface="Courier New" pitchFamily="49" charset="0"/>
              </a:rPr>
              <a:t>├</a:t>
            </a:r>
            <a:r>
              <a:rPr lang="en-US" sz="2200" dirty="0" smtClean="0">
                <a:sym typeface="Courier New" pitchFamily="49" charset="0"/>
              </a:rPr>
              <a:t> </a:t>
            </a:r>
            <a:r>
              <a:rPr lang="en-US" sz="2200" dirty="0" smtClean="0"/>
              <a:t> (p, </a:t>
            </a:r>
            <a:r>
              <a:rPr lang="en-US" sz="2200" dirty="0" smtClean="0">
                <a:sym typeface="Symbol" pitchFamily="18" charset="2"/>
              </a:rPr>
              <a:t></a:t>
            </a:r>
            <a:r>
              <a:rPr lang="en-US" sz="2200" dirty="0" smtClean="0"/>
              <a:t>, </a:t>
            </a:r>
            <a:r>
              <a:rPr lang="en-US" sz="2200" dirty="0" smtClean="0">
                <a:sym typeface="Symbol" pitchFamily="18" charset="2"/>
              </a:rPr>
              <a:t></a:t>
            </a:r>
            <a:r>
              <a:rPr lang="en-US" sz="2200" dirty="0" smtClean="0"/>
              <a:t>) </a:t>
            </a:r>
            <a:r>
              <a:rPr lang="id-ID" sz="2200" dirty="0" smtClean="0"/>
              <a:t>for a </a:t>
            </a:r>
            <a:r>
              <a:rPr lang="en-US" sz="2200" dirty="0" smtClean="0"/>
              <a:t> p </a:t>
            </a:r>
            <a:r>
              <a:rPr lang="en-US" sz="2200" b="1" dirty="0" smtClean="0">
                <a:sym typeface="Symbol" pitchFamily="18" charset="2"/>
              </a:rPr>
              <a:t></a:t>
            </a:r>
            <a:r>
              <a:rPr lang="en-US" sz="2200" dirty="0" smtClean="0"/>
              <a:t> 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	</a:t>
            </a:r>
            <a:r>
              <a:rPr lang="id-ID" sz="2200" dirty="0" smtClean="0"/>
              <a:t>and </a:t>
            </a:r>
            <a:r>
              <a:rPr lang="en-US" sz="2200" dirty="0" smtClean="0"/>
              <a:t> </a:t>
            </a:r>
            <a:r>
              <a:rPr lang="en-US" sz="2200" b="1" dirty="0" smtClean="0">
                <a:sym typeface="Symbol" pitchFamily="18" charset="2"/>
              </a:rPr>
              <a:t></a:t>
            </a:r>
            <a:r>
              <a:rPr lang="en-US" sz="2200" dirty="0" smtClean="0"/>
              <a:t> </a:t>
            </a:r>
            <a:r>
              <a:rPr lang="en-US" sz="2200" b="1" dirty="0" smtClean="0">
                <a:sym typeface="Symbol" pitchFamily="18" charset="2"/>
              </a:rPr>
              <a:t> </a:t>
            </a:r>
            <a:r>
              <a:rPr lang="en-US" sz="2200" dirty="0" smtClean="0">
                <a:sym typeface="Symbol" pitchFamily="18" charset="2"/>
              </a:rPr>
              <a:t> </a:t>
            </a:r>
            <a:r>
              <a:rPr lang="en-US" sz="2200" dirty="0" smtClean="0"/>
              <a:t>*}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	N(M) is a </a:t>
            </a:r>
            <a:r>
              <a:rPr lang="en-US" sz="2200" dirty="0" err="1" smtClean="0"/>
              <a:t>language,that</a:t>
            </a:r>
            <a:r>
              <a:rPr lang="en-US" sz="2200" dirty="0" smtClean="0"/>
              <a:t> accepted with “empty stack” (null stack) so that is defined as follow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			  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	{ w</a:t>
            </a:r>
            <a:r>
              <a:rPr lang="en-US" sz="2200" dirty="0" smtClean="0">
                <a:sym typeface="Symbol" pitchFamily="18" charset="2"/>
              </a:rPr>
              <a:t></a:t>
            </a:r>
            <a:r>
              <a:rPr lang="en-US" sz="2200" dirty="0" smtClean="0"/>
              <a:t>(q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,w,Z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)</a:t>
            </a:r>
            <a:r>
              <a:rPr lang="en-US" sz="2200" dirty="0" smtClean="0">
                <a:sym typeface="Courier New" pitchFamily="49" charset="0"/>
              </a:rPr>
              <a:t> </a:t>
            </a:r>
            <a:r>
              <a:rPr lang="en-US" sz="2200" dirty="0" smtClean="0">
                <a:cs typeface="Arial" charset="0"/>
                <a:sym typeface="Courier New" pitchFamily="49" charset="0"/>
              </a:rPr>
              <a:t>├</a:t>
            </a:r>
            <a:r>
              <a:rPr lang="en-US" sz="2200" dirty="0" smtClean="0">
                <a:sym typeface="Courier New" pitchFamily="49" charset="0"/>
              </a:rPr>
              <a:t> </a:t>
            </a:r>
            <a:r>
              <a:rPr lang="en-US" sz="2200" dirty="0" smtClean="0"/>
              <a:t>  (p, </a:t>
            </a:r>
            <a:r>
              <a:rPr lang="en-US" sz="2200" dirty="0" smtClean="0">
                <a:sym typeface="Symbol" pitchFamily="18" charset="2"/>
              </a:rPr>
              <a:t></a:t>
            </a:r>
            <a:r>
              <a:rPr lang="en-US" sz="2200" dirty="0" smtClean="0"/>
              <a:t>, </a:t>
            </a:r>
            <a:r>
              <a:rPr lang="en-US" sz="2200" dirty="0" smtClean="0">
                <a:sym typeface="Symbol" pitchFamily="18" charset="2"/>
              </a:rPr>
              <a:t></a:t>
            </a:r>
            <a:r>
              <a:rPr lang="en-US" sz="2200" dirty="0" smtClean="0"/>
              <a:t>) </a:t>
            </a:r>
            <a:r>
              <a:rPr lang="en-US" sz="2200" dirty="0" err="1" smtClean="0"/>
              <a:t>untuk</a:t>
            </a:r>
            <a:r>
              <a:rPr lang="en-US" sz="2200" dirty="0" smtClean="0"/>
              <a:t> p </a:t>
            </a:r>
            <a:r>
              <a:rPr lang="en-US" sz="2200" dirty="0" smtClean="0">
                <a:sym typeface="Symbol" pitchFamily="18" charset="2"/>
              </a:rPr>
              <a:t></a:t>
            </a:r>
            <a:r>
              <a:rPr lang="en-US" sz="2200" dirty="0" smtClean="0"/>
              <a:t> Q 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  <p:extLst>
      <p:ext uri="{BB962C8B-B14F-4D97-AF65-F5344CB8AC3E}">
        <p14:creationId xmlns="" xmlns:p14="http://schemas.microsoft.com/office/powerpoint/2010/main" val="3618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67128" cy="1143000"/>
          </a:xfrm>
        </p:spPr>
        <p:txBody>
          <a:bodyPr/>
          <a:lstStyle/>
          <a:p>
            <a:r>
              <a:rPr lang="en-US" dirty="0" smtClean="0"/>
              <a:t>Exercise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6248400" cy="4953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Consider PDA as follow :</a:t>
            </a:r>
            <a:endParaRPr lang="id-ID" dirty="0"/>
          </a:p>
          <a:p>
            <a:pPr marL="0" indent="0">
              <a:buNone/>
            </a:pPr>
            <a:r>
              <a:rPr lang="en-US" dirty="0" smtClean="0"/>
              <a:t>PDA </a:t>
            </a:r>
            <a:r>
              <a:rPr lang="en-US" dirty="0"/>
              <a:t>: ({q1,q2}, {0,1,c},{B,M,H}, </a:t>
            </a:r>
            <a:r>
              <a:rPr lang="en-US" dirty="0">
                <a:sym typeface="Symbol"/>
              </a:rPr>
              <a:t></a:t>
            </a:r>
            <a:r>
              <a:rPr lang="en-US" dirty="0"/>
              <a:t> ,q1,M, q2}. </a:t>
            </a:r>
            <a:endParaRPr lang="en-US" dirty="0" smtClean="0"/>
          </a:p>
          <a:p>
            <a:pPr marL="0" indent="0">
              <a:buNone/>
            </a:pPr>
            <a:r>
              <a:rPr lang="id-ID" dirty="0"/>
              <a:t>where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</a:t>
            </a:r>
            <a:r>
              <a:rPr lang="en-US" dirty="0"/>
              <a:t> </a:t>
            </a:r>
            <a:r>
              <a:rPr lang="id-ID" dirty="0"/>
              <a:t>is defined as follows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</a:t>
            </a:r>
            <a:r>
              <a:rPr lang="en-US" dirty="0" smtClean="0"/>
              <a:t> </a:t>
            </a:r>
            <a:r>
              <a:rPr lang="en-US" dirty="0"/>
              <a:t>( q</a:t>
            </a:r>
            <a:r>
              <a:rPr lang="en-US" baseline="-25000" dirty="0"/>
              <a:t>1,</a:t>
            </a:r>
            <a:r>
              <a:rPr lang="en-US" dirty="0"/>
              <a:t> 0, M) = ( q</a:t>
            </a:r>
            <a:r>
              <a:rPr lang="en-US" baseline="-25000" dirty="0"/>
              <a:t>1</a:t>
            </a:r>
            <a:r>
              <a:rPr lang="en-US" dirty="0"/>
              <a:t>, BM)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</a:t>
            </a:r>
            <a:r>
              <a:rPr lang="en-US" dirty="0" smtClean="0"/>
              <a:t> </a:t>
            </a:r>
            <a:r>
              <a:rPr lang="en-US" dirty="0"/>
              <a:t>( q</a:t>
            </a:r>
            <a:r>
              <a:rPr lang="en-US" baseline="-25000" dirty="0"/>
              <a:t>1</a:t>
            </a:r>
            <a:r>
              <a:rPr lang="en-US" dirty="0"/>
              <a:t>, 0, B) = ( q</a:t>
            </a:r>
            <a:r>
              <a:rPr lang="en-US" baseline="-25000" dirty="0"/>
              <a:t>1</a:t>
            </a:r>
            <a:r>
              <a:rPr lang="en-US" dirty="0"/>
              <a:t>, BB)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</a:t>
            </a:r>
            <a:r>
              <a:rPr lang="en-US" dirty="0" smtClean="0"/>
              <a:t> </a:t>
            </a:r>
            <a:r>
              <a:rPr lang="en-US" dirty="0"/>
              <a:t>( q</a:t>
            </a:r>
            <a:r>
              <a:rPr lang="en-US" baseline="-25000" dirty="0"/>
              <a:t>1</a:t>
            </a:r>
            <a:r>
              <a:rPr lang="en-US" dirty="0"/>
              <a:t>, 0, H) = ( q</a:t>
            </a:r>
            <a:r>
              <a:rPr lang="en-US" baseline="-25000" dirty="0"/>
              <a:t>1</a:t>
            </a:r>
            <a:r>
              <a:rPr lang="en-US" dirty="0"/>
              <a:t>, BH)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</a:t>
            </a:r>
            <a:r>
              <a:rPr lang="en-US" dirty="0" smtClean="0"/>
              <a:t> </a:t>
            </a:r>
            <a:r>
              <a:rPr lang="en-US" dirty="0"/>
              <a:t>( q</a:t>
            </a:r>
            <a:r>
              <a:rPr lang="en-US" baseline="-25000" dirty="0"/>
              <a:t>1</a:t>
            </a:r>
            <a:r>
              <a:rPr lang="en-US" dirty="0"/>
              <a:t>, c, M) =( q</a:t>
            </a:r>
            <a:r>
              <a:rPr lang="en-US" baseline="-25000" dirty="0"/>
              <a:t>2</a:t>
            </a:r>
            <a:r>
              <a:rPr lang="en-US" dirty="0"/>
              <a:t>, M)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</a:t>
            </a:r>
            <a:r>
              <a:rPr lang="en-US" dirty="0" smtClean="0"/>
              <a:t> </a:t>
            </a:r>
            <a:r>
              <a:rPr lang="en-US" dirty="0"/>
              <a:t>( q</a:t>
            </a:r>
            <a:r>
              <a:rPr lang="en-US" baseline="-25000" dirty="0"/>
              <a:t>1</a:t>
            </a:r>
            <a:r>
              <a:rPr lang="en-US" dirty="0"/>
              <a:t>, c, B) = ( q</a:t>
            </a:r>
            <a:r>
              <a:rPr lang="en-US" baseline="-25000" dirty="0"/>
              <a:t>2</a:t>
            </a:r>
            <a:r>
              <a:rPr lang="en-US" dirty="0"/>
              <a:t>, B)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</a:t>
            </a:r>
            <a:r>
              <a:rPr lang="en-US" dirty="0" smtClean="0"/>
              <a:t> </a:t>
            </a:r>
            <a:r>
              <a:rPr lang="en-US" dirty="0"/>
              <a:t>( q</a:t>
            </a:r>
            <a:r>
              <a:rPr lang="en-US" baseline="-25000" dirty="0"/>
              <a:t>1</a:t>
            </a:r>
            <a:r>
              <a:rPr lang="en-US" dirty="0"/>
              <a:t>, c, H) = ( q</a:t>
            </a:r>
            <a:r>
              <a:rPr lang="en-US" baseline="-25000" dirty="0"/>
              <a:t>2</a:t>
            </a:r>
            <a:r>
              <a:rPr lang="en-US" dirty="0"/>
              <a:t>, H)</a:t>
            </a:r>
            <a:endParaRPr lang="id-ID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  <a:p>
            <a:r>
              <a:rPr lang="en-US" dirty="0" smtClean="0"/>
              <a:t>Construct the PDA</a:t>
            </a:r>
          </a:p>
          <a:p>
            <a:r>
              <a:rPr lang="en-US" dirty="0" smtClean="0"/>
              <a:t>Find the </a:t>
            </a:r>
            <a:r>
              <a:rPr lang="en-US" dirty="0" err="1"/>
              <a:t>Instantenuous</a:t>
            </a:r>
            <a:r>
              <a:rPr lang="en-US"/>
              <a:t> Description </a:t>
            </a:r>
            <a:r>
              <a:rPr lang="en-US" smtClean="0"/>
              <a:t>for : 001100</a:t>
            </a:r>
            <a:r>
              <a:rPr lang="en-US" dirty="0"/>
              <a:t> 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93859A-BA1A-4F6E-9651-7A189F614E9C}" type="slidenum">
              <a:rPr lang="en-US" smtClean="0">
                <a:latin typeface="Interstate" charset="0"/>
              </a:rPr>
              <a:pPr/>
              <a:t>15</a:t>
            </a:fld>
            <a:endParaRPr lang="en-US" smtClean="0">
              <a:latin typeface="Interstate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2667000"/>
            <a:ext cx="35814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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 q</a:t>
            </a:r>
            <a:r>
              <a: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0, B) = ( q</a:t>
            </a:r>
            <a:r>
              <a: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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)</a:t>
            </a:r>
            <a:endParaRPr kumimoji="0" lang="id-ID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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 q</a:t>
            </a:r>
            <a:r>
              <a: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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M) = ( q</a:t>
            </a:r>
            <a:r>
              <a: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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)</a:t>
            </a:r>
            <a:endParaRPr kumimoji="0" lang="id-ID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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 q</a:t>
            </a:r>
            <a:r>
              <a: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1, M) = ( q</a:t>
            </a:r>
            <a:r>
              <a: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HM)</a:t>
            </a:r>
            <a:endParaRPr kumimoji="0" lang="id-ID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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 q</a:t>
            </a:r>
            <a:r>
              <a: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1, B) =( q</a:t>
            </a:r>
            <a:r>
              <a: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HB)</a:t>
            </a:r>
            <a:endParaRPr kumimoji="0" lang="id-ID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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 q</a:t>
            </a:r>
            <a:r>
              <a: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1, H) = ( q</a:t>
            </a:r>
            <a:r>
              <a: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HH)</a:t>
            </a:r>
            <a:endParaRPr kumimoji="0" lang="id-ID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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 q</a:t>
            </a:r>
            <a:r>
              <a: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1, H) = ( q</a:t>
            </a:r>
            <a:r>
              <a: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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)</a:t>
            </a:r>
            <a:endParaRPr kumimoji="0" lang="id-ID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792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67128" cy="1143000"/>
          </a:xfrm>
        </p:spPr>
        <p:txBody>
          <a:bodyPr/>
          <a:lstStyle/>
          <a:p>
            <a:r>
              <a:rPr lang="en-US" dirty="0" smtClean="0"/>
              <a:t>References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smtClean="0"/>
              <a:t>Hopcroft, John E., Motwani, Rajeev, Ullman, Jeffrey D. (2007). </a:t>
            </a:r>
            <a:r>
              <a:rPr lang="en-AU" b="1" i="1" smtClean="0"/>
              <a:t>Introduction to automata theory, languages, and computation</a:t>
            </a:r>
            <a:r>
              <a:rPr lang="en-AU" smtClean="0"/>
              <a:t>. 3rd. Addison-Wesley. New York. ISBN: 9780321476173, Chapter 6 (page 219-251)</a:t>
            </a:r>
          </a:p>
          <a:p>
            <a:pPr algn="just"/>
            <a:r>
              <a:rPr lang="en-AU" u="sng" smtClean="0">
                <a:hlinkClick r:id="rId2"/>
              </a:rPr>
              <a:t>http://www.eecs.wsu.edu/~ananth/CptS317/Lectures/PDA.pdf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93859A-BA1A-4F6E-9651-7A189F614E9C}" type="slidenum">
              <a:rPr lang="en-US" smtClean="0">
                <a:latin typeface="Interstate" charset="0"/>
              </a:rPr>
              <a:pPr/>
              <a:t>16</a:t>
            </a:fld>
            <a:endParaRPr lang="en-US" smtClean="0">
              <a:latin typeface="Interstat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129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57036214-0D64-48C7-9385-28EA3B01A237}" type="slidenum">
              <a:rPr lang="en-US" smtClean="0">
                <a:latin typeface="Interstate" charset="0"/>
              </a:rPr>
              <a:pPr algn="ctr"/>
              <a:t>2</a:t>
            </a:fld>
            <a:endParaRPr lang="en-US" smtClean="0">
              <a:latin typeface="Interstate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67128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Learning Outcomes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rmAutofit/>
          </a:bodyPr>
          <a:lstStyle/>
          <a:p>
            <a:pPr marL="0" indent="0" algn="just" eaLnBrk="1" hangingPunct="1">
              <a:buFontTx/>
              <a:buNone/>
            </a:pPr>
            <a:r>
              <a:rPr lang="id-ID" sz="2400" smtClean="0"/>
              <a:t> </a:t>
            </a:r>
            <a:r>
              <a:rPr lang="en-US" sz="2400" smtClean="0"/>
              <a:t>At the end of this meeting, students are expected will be able to:</a:t>
            </a:r>
          </a:p>
          <a:p>
            <a:pPr algn="just" eaLnBrk="1" hangingPunct="1">
              <a:buFontTx/>
              <a:buNone/>
            </a:pPr>
            <a:endParaRPr lang="id-ID" sz="2400" smtClean="0"/>
          </a:p>
          <a:p>
            <a:pPr algn="just" eaLnBrk="1" hangingPunct="1">
              <a:buFontTx/>
              <a:buNone/>
            </a:pPr>
            <a:r>
              <a:rPr lang="id-ID" sz="2400" smtClean="0"/>
              <a:t>Defines, explain and apply </a:t>
            </a:r>
            <a:r>
              <a:rPr lang="en-US" sz="2400" smtClean="0"/>
              <a:t>Push Down Automata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85BDC947-F881-4BBD-8666-F1A2B9F49A86}" type="slidenum">
              <a:rPr lang="en-US" smtClean="0">
                <a:latin typeface="Interstate" charset="0"/>
              </a:rPr>
              <a:pPr algn="ctr"/>
              <a:t>3</a:t>
            </a:fld>
            <a:endParaRPr lang="en-US" smtClean="0">
              <a:latin typeface="Interstate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Outline material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286000"/>
            <a:ext cx="7162800" cy="2984500"/>
          </a:xfrm>
        </p:spPr>
        <p:txBody>
          <a:bodyPr>
            <a:normAutofit/>
          </a:bodyPr>
          <a:lstStyle/>
          <a:p>
            <a:pPr eaLnBrk="1" hangingPunct="1"/>
            <a:r>
              <a:rPr lang="id-ID" sz="2400" smtClean="0"/>
              <a:t>Definition of PDA</a:t>
            </a:r>
            <a:endParaRPr lang="en-US" sz="2400" smtClean="0"/>
          </a:p>
          <a:p>
            <a:pPr eaLnBrk="1" hangingPunct="1"/>
            <a:r>
              <a:rPr lang="id-ID" sz="2400" smtClean="0"/>
              <a:t>Language of PDA</a:t>
            </a:r>
            <a:endParaRPr lang="en-US" sz="2400" smtClean="0"/>
          </a:p>
          <a:p>
            <a:pPr eaLnBrk="1" hangingPunct="1"/>
            <a:r>
              <a:rPr lang="id-ID" sz="2400" smtClean="0"/>
              <a:t>Instantaneous description for PDA</a:t>
            </a: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2FFE5AB1-B16F-45B9-AD2B-1D47ED12C801}" type="slidenum">
              <a:rPr lang="en-US" smtClean="0">
                <a:latin typeface="Interstate" charset="0"/>
              </a:rPr>
              <a:pPr algn="ctr"/>
              <a:t>4</a:t>
            </a:fld>
            <a:endParaRPr lang="en-US" smtClean="0">
              <a:latin typeface="Interstate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620000" cy="38862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id-ID" sz="2400" smtClean="0"/>
              <a:t> </a:t>
            </a:r>
            <a:r>
              <a:rPr lang="en-US" sz="2400" smtClean="0"/>
              <a:t>PDA is the FA "counter part" of the CFG</a:t>
            </a:r>
          </a:p>
          <a:p>
            <a:pPr algn="just" eaLnBrk="1" hangingPunct="1"/>
            <a:endParaRPr lang="en-US" sz="2400" smtClean="0"/>
          </a:p>
          <a:p>
            <a:pPr algn="just" eaLnBrk="1" hangingPunct="1"/>
            <a:r>
              <a:rPr lang="id-ID" sz="2400" smtClean="0"/>
              <a:t> Finite automation consisting of:</a:t>
            </a:r>
            <a:endParaRPr lang="en-US" sz="2400" smtClean="0"/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en-US" sz="2400" smtClean="0"/>
              <a:t>	finite control</a:t>
            </a: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en-US" sz="2400" smtClean="0"/>
              <a:t>	input tape</a:t>
            </a: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en-US" sz="2400" smtClean="0"/>
              <a:t>	stack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2E7C103D-FB91-4F99-8DFB-F69F2DDA9162}" type="slidenum">
              <a:rPr lang="en-US" smtClean="0">
                <a:latin typeface="Interstate" charset="0"/>
              </a:rPr>
              <a:pPr algn="ctr"/>
              <a:t>5</a:t>
            </a:fld>
            <a:endParaRPr lang="en-US" smtClean="0">
              <a:latin typeface="Interstate" charset="0"/>
            </a:endParaRP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47800" y="2286000"/>
          <a:ext cx="5867400" cy="3860800"/>
        </p:xfrm>
        <a:graphic>
          <a:graphicData uri="http://schemas.openxmlformats.org/presentationml/2006/ole">
            <p:oleObj spid="_x0000_s21511" name="Visio" r:id="rId3" imgW="4706679" imgH="3097619" progId="">
              <p:embed/>
            </p:oleObj>
          </a:graphicData>
        </a:graphic>
      </p:graphicFrame>
      <p:sp>
        <p:nvSpPr>
          <p:cNvPr id="1028" name="TextBox 4"/>
          <p:cNvSpPr txBox="1">
            <a:spLocks noChangeArrowheads="1"/>
          </p:cNvSpPr>
          <p:nvPr/>
        </p:nvSpPr>
        <p:spPr bwMode="auto">
          <a:xfrm>
            <a:off x="1600200" y="2209800"/>
            <a:ext cx="82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</a:t>
            </a:r>
          </a:p>
        </p:txBody>
      </p:sp>
      <p:sp>
        <p:nvSpPr>
          <p:cNvPr id="1029" name="TextBox 5"/>
          <p:cNvSpPr txBox="1">
            <a:spLocks noChangeArrowheads="1"/>
          </p:cNvSpPr>
          <p:nvPr/>
        </p:nvSpPr>
        <p:spPr bwMode="auto">
          <a:xfrm>
            <a:off x="2971800" y="2133600"/>
            <a:ext cx="67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4965700" y="4354513"/>
            <a:ext cx="44164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Check : state, input symbol, </a:t>
            </a:r>
          </a:p>
          <a:p>
            <a:r>
              <a:rPr lang="en-US" sz="2400"/>
              <a:t>	stack symbol</a:t>
            </a:r>
          </a:p>
        </p:txBody>
      </p:sp>
      <p:sp>
        <p:nvSpPr>
          <p:cNvPr id="8" name="Circular Arrow 7"/>
          <p:cNvSpPr/>
          <p:nvPr/>
        </p:nvSpPr>
        <p:spPr>
          <a:xfrm>
            <a:off x="1536700" y="1752600"/>
            <a:ext cx="977900" cy="977900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>
            <a:off x="2755900" y="1752600"/>
            <a:ext cx="977900" cy="977900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42071258-FA95-4003-889E-44F8557F253C}" type="slidenum">
              <a:rPr lang="en-US" smtClean="0">
                <a:latin typeface="Interstate" charset="0"/>
              </a:rPr>
              <a:pPr algn="ctr"/>
              <a:t>6</a:t>
            </a:fld>
            <a:endParaRPr lang="en-US" smtClean="0">
              <a:latin typeface="Interstate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7696200" cy="4953000"/>
          </a:xfrm>
        </p:spPr>
        <p:txBody>
          <a:bodyPr>
            <a:noAutofit/>
          </a:bodyPr>
          <a:lstStyle/>
          <a:p>
            <a:pPr algn="just" eaLnBrk="1" hangingPunct="1">
              <a:buNone/>
            </a:pPr>
            <a:r>
              <a:rPr lang="en-US" dirty="0" smtClean="0"/>
              <a:t>PDA can recognize language as a CFL:</a:t>
            </a:r>
          </a:p>
          <a:p>
            <a:pPr algn="just" eaLnBrk="1" hangingPunct="1">
              <a:buFontTx/>
              <a:buNone/>
            </a:pPr>
            <a:r>
              <a:rPr lang="en-US" dirty="0" smtClean="0"/>
              <a:t>	L = { </a:t>
            </a:r>
            <a:r>
              <a:rPr lang="en-US" dirty="0" err="1" smtClean="0"/>
              <a:t>wcw</a:t>
            </a:r>
            <a:r>
              <a:rPr lang="en-US" baseline="30000" dirty="0" err="1" smtClean="0"/>
              <a:t>R</a:t>
            </a:r>
            <a:r>
              <a:rPr lang="en-US" dirty="0" smtClean="0">
                <a:sym typeface="Symbol" pitchFamily="18" charset="2"/>
              </a:rPr>
              <a:t></a:t>
            </a:r>
            <a:r>
              <a:rPr lang="en-US" dirty="0" smtClean="0"/>
              <a:t>  w </a:t>
            </a:r>
            <a:r>
              <a:rPr lang="id-ID" dirty="0" smtClean="0"/>
              <a:t>in</a:t>
            </a:r>
            <a:r>
              <a:rPr lang="en-US" dirty="0" smtClean="0"/>
              <a:t> (0+1)*}</a:t>
            </a:r>
          </a:p>
          <a:p>
            <a:pPr algn="just" eaLnBrk="1" hangingPunct="1">
              <a:buFontTx/>
              <a:buNone/>
            </a:pPr>
            <a:endParaRPr lang="en-US" dirty="0" smtClean="0"/>
          </a:p>
          <a:p>
            <a:pPr algn="just" eaLnBrk="1" hangingPunct="1">
              <a:buFontTx/>
              <a:buNone/>
            </a:pPr>
            <a:r>
              <a:rPr lang="en-US" dirty="0" smtClean="0"/>
              <a:t>CFG is appropriate for the language are:</a:t>
            </a:r>
          </a:p>
          <a:p>
            <a:pPr algn="just" eaLnBrk="1" hangingPunct="1">
              <a:buFontTx/>
              <a:buNone/>
            </a:pPr>
            <a:r>
              <a:rPr lang="en-US" dirty="0" smtClean="0"/>
              <a:t>G = ({S},{0,1},P ,S) </a:t>
            </a:r>
            <a:r>
              <a:rPr lang="id-ID" dirty="0" smtClean="0"/>
              <a:t> with a  production </a:t>
            </a:r>
            <a:r>
              <a:rPr lang="en-US" dirty="0" smtClean="0"/>
              <a:t>P:</a:t>
            </a:r>
          </a:p>
          <a:p>
            <a:pPr algn="just" eaLnBrk="1" hangingPunct="1">
              <a:buFontTx/>
              <a:buNone/>
            </a:pPr>
            <a:r>
              <a:rPr lang="en-US" dirty="0" smtClean="0"/>
              <a:t>		S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0S0</a:t>
            </a:r>
            <a:r>
              <a:rPr lang="en-US" dirty="0" smtClean="0">
                <a:sym typeface="Symbol" pitchFamily="18" charset="2"/>
              </a:rPr>
              <a:t></a:t>
            </a:r>
            <a:r>
              <a:rPr lang="en-US" dirty="0" smtClean="0"/>
              <a:t> 1S1</a:t>
            </a:r>
            <a:r>
              <a:rPr lang="en-US" dirty="0" smtClean="0">
                <a:sym typeface="Symbol" pitchFamily="18" charset="2"/>
              </a:rPr>
              <a:t></a:t>
            </a:r>
            <a:r>
              <a:rPr lang="en-US" dirty="0" smtClean="0"/>
              <a:t> c</a:t>
            </a:r>
          </a:p>
          <a:p>
            <a:pPr algn="just" eaLnBrk="1" hangingPunct="1">
              <a:buFontTx/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Construction and working mechanism of PDA </a:t>
            </a:r>
            <a:r>
              <a:rPr lang="id-ID" dirty="0" smtClean="0"/>
              <a:t>,that</a:t>
            </a:r>
            <a:r>
              <a:rPr lang="en-US" dirty="0" smtClean="0"/>
              <a:t> 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Received</a:t>
            </a:r>
            <a:r>
              <a:rPr lang="id-ID" dirty="0" smtClean="0"/>
              <a:t> </a:t>
            </a:r>
            <a:r>
              <a:rPr lang="en-US" dirty="0" smtClean="0"/>
              <a:t>L</a:t>
            </a:r>
            <a:r>
              <a:rPr lang="id-ID" dirty="0" smtClean="0"/>
              <a:t> </a:t>
            </a:r>
            <a:r>
              <a:rPr lang="en-US" dirty="0" smtClean="0"/>
              <a:t>= { </a:t>
            </a:r>
            <a:r>
              <a:rPr lang="en-US" dirty="0" err="1" smtClean="0"/>
              <a:t>wcw</a:t>
            </a:r>
            <a:r>
              <a:rPr lang="en-US" baseline="30000" dirty="0" err="1" smtClean="0"/>
              <a:t>R</a:t>
            </a:r>
            <a:r>
              <a:rPr lang="en-US" dirty="0" smtClean="0">
                <a:sym typeface="Symbol" pitchFamily="18" charset="2"/>
              </a:rPr>
              <a:t></a:t>
            </a:r>
            <a:r>
              <a:rPr lang="en-US" dirty="0" smtClean="0"/>
              <a:t>  w </a:t>
            </a:r>
            <a:r>
              <a:rPr lang="id-ID" dirty="0" smtClean="0"/>
              <a:t> in  </a:t>
            </a:r>
            <a:r>
              <a:rPr lang="en-US" dirty="0" smtClean="0"/>
              <a:t> (0+1)*}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Finite Control (FC) 2 state : q1, q2. </a:t>
            </a:r>
          </a:p>
          <a:p>
            <a:pPr lvl="1">
              <a:buNone/>
            </a:pPr>
            <a:r>
              <a:rPr lang="en-US" dirty="0" smtClean="0"/>
              <a:t>	q1 </a:t>
            </a:r>
            <a:r>
              <a:rPr lang="id-ID" dirty="0" smtClean="0"/>
              <a:t>for</a:t>
            </a:r>
            <a:r>
              <a:rPr lang="en-US" dirty="0" smtClean="0"/>
              <a:t> input </a:t>
            </a:r>
            <a:r>
              <a:rPr lang="id-ID" dirty="0" smtClean="0"/>
              <a:t> in </a:t>
            </a:r>
            <a:r>
              <a:rPr lang="en-US" dirty="0" smtClean="0"/>
              <a:t> w, q2 </a:t>
            </a:r>
            <a:r>
              <a:rPr lang="id-ID" dirty="0" smtClean="0"/>
              <a:t>for  </a:t>
            </a:r>
            <a:r>
              <a:rPr lang="en-US" dirty="0" smtClean="0"/>
              <a:t>input </a:t>
            </a:r>
            <a:r>
              <a:rPr lang="id-ID" dirty="0" smtClean="0"/>
              <a:t> in  </a:t>
            </a:r>
            <a:r>
              <a:rPr lang="en-US" dirty="0" err="1" smtClean="0"/>
              <a:t>w</a:t>
            </a:r>
            <a:r>
              <a:rPr lang="en-US" baseline="30000" dirty="0" err="1" smtClean="0"/>
              <a:t>R</a:t>
            </a:r>
            <a:r>
              <a:rPr lang="en-US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Stack Symbol : </a:t>
            </a:r>
            <a:r>
              <a:rPr lang="id-ID" dirty="0" smtClean="0"/>
              <a:t>Blue Plate</a:t>
            </a:r>
            <a:r>
              <a:rPr lang="en-US" dirty="0" smtClean="0"/>
              <a:t> (B), </a:t>
            </a:r>
            <a:r>
              <a:rPr lang="id-ID" dirty="0" smtClean="0"/>
              <a:t>Green Plate</a:t>
            </a:r>
            <a:r>
              <a:rPr lang="en-US" dirty="0" smtClean="0"/>
              <a:t> (</a:t>
            </a:r>
            <a:r>
              <a:rPr lang="id-ID" dirty="0" smtClean="0"/>
              <a:t>G</a:t>
            </a:r>
            <a:r>
              <a:rPr lang="en-US" dirty="0" smtClean="0"/>
              <a:t>),  </a:t>
            </a:r>
            <a:r>
              <a:rPr lang="id-ID" dirty="0" smtClean="0"/>
              <a:t>Read Plate</a:t>
            </a:r>
            <a:r>
              <a:rPr lang="en-US" dirty="0" smtClean="0"/>
              <a:t> (</a:t>
            </a:r>
            <a:r>
              <a:rPr lang="id-ID" dirty="0" smtClean="0"/>
              <a:t>R</a:t>
            </a:r>
            <a:r>
              <a:rPr lang="en-US" dirty="0" smtClean="0"/>
              <a:t>).</a:t>
            </a:r>
            <a:endParaRPr lang="en-US" altLang="zh-CN" dirty="0" smtClean="0">
              <a:ea typeface="宋体" charset="-122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zh-CN" dirty="0" smtClean="0">
                <a:ea typeface="宋体" charset="-122"/>
              </a:rPr>
              <a:t>Input symbol : 0, c, 1 </a:t>
            </a:r>
            <a:endParaRPr 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F41CE892-B226-4C78-8D63-26B00195AC01}" type="slidenum">
              <a:rPr lang="en-US" smtClean="0">
                <a:latin typeface="Interstate" charset="0"/>
              </a:rPr>
              <a:pPr algn="ctr"/>
              <a:t>7</a:t>
            </a:fld>
            <a:endParaRPr lang="en-US" smtClean="0">
              <a:latin typeface="Interstate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52928" cy="50292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id-ID" sz="1800" dirty="0" smtClean="0"/>
              <a:t>Mechanism of action:</a:t>
            </a:r>
            <a:endParaRPr lang="en-US" sz="1800" dirty="0" smtClean="0"/>
          </a:p>
          <a:p>
            <a:pPr marL="463550" indent="-463550" algn="just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id-ID" sz="1800" dirty="0" smtClean="0"/>
              <a:t>First Condition</a:t>
            </a:r>
            <a:r>
              <a:rPr lang="en-US" sz="1800" dirty="0" smtClean="0"/>
              <a:t>,</a:t>
            </a:r>
            <a:r>
              <a:rPr lang="id-ID" sz="1800" dirty="0" smtClean="0"/>
              <a:t>content of</a:t>
            </a:r>
            <a:r>
              <a:rPr lang="en-US" sz="1800" dirty="0" smtClean="0"/>
              <a:t> stack = </a:t>
            </a:r>
            <a:r>
              <a:rPr lang="id-ID" sz="1800" dirty="0" smtClean="0"/>
              <a:t>R</a:t>
            </a:r>
            <a:r>
              <a:rPr lang="en-US" sz="1800" dirty="0" smtClean="0"/>
              <a:t>, Start state = q1</a:t>
            </a:r>
          </a:p>
          <a:p>
            <a:pPr marL="463550" indent="-463550" algn="just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id-ID" sz="1800" dirty="0" smtClean="0"/>
              <a:t>For</a:t>
            </a:r>
            <a:r>
              <a:rPr lang="en-US" sz="1800" dirty="0" smtClean="0"/>
              <a:t> input </a:t>
            </a:r>
            <a:r>
              <a:rPr lang="id-ID" sz="1800" dirty="0" smtClean="0"/>
              <a:t>in </a:t>
            </a:r>
            <a:r>
              <a:rPr lang="en-US" sz="1800" dirty="0" smtClean="0"/>
              <a:t> w  &amp; current state = q1 :</a:t>
            </a:r>
          </a:p>
          <a:p>
            <a:pPr marL="463550" indent="-46355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 smtClean="0"/>
              <a:t>		</a:t>
            </a:r>
            <a:r>
              <a:rPr lang="id-ID" sz="1800" dirty="0" smtClean="0"/>
              <a:t>if </a:t>
            </a:r>
            <a:r>
              <a:rPr lang="en-US" sz="1800" dirty="0" smtClean="0"/>
              <a:t> input = 0 </a:t>
            </a:r>
            <a:r>
              <a:rPr lang="en-US" sz="1800" dirty="0" smtClean="0">
                <a:sym typeface="Symbol" pitchFamily="18" charset="2"/>
              </a:rPr>
              <a:t> (next</a:t>
            </a:r>
            <a:r>
              <a:rPr lang="en-US" sz="1800" dirty="0" smtClean="0"/>
              <a:t> state : q</a:t>
            </a:r>
            <a:r>
              <a:rPr lang="en-US" sz="1800" baseline="-25000" dirty="0" smtClean="0"/>
              <a:t>1</a:t>
            </a:r>
            <a:r>
              <a:rPr lang="id-ID" sz="1800" dirty="0" smtClean="0"/>
              <a:t> </a:t>
            </a:r>
            <a:r>
              <a:rPr lang="en-US" sz="1800" dirty="0" smtClean="0"/>
              <a:t>&amp; Stack : Push  B)</a:t>
            </a:r>
          </a:p>
          <a:p>
            <a:pPr marL="463550" indent="-46355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 smtClean="0"/>
              <a:t>		</a:t>
            </a:r>
            <a:r>
              <a:rPr lang="id-ID" sz="1800" dirty="0" smtClean="0"/>
              <a:t>if </a:t>
            </a:r>
            <a:r>
              <a:rPr lang="en-US" sz="1800" dirty="0" smtClean="0"/>
              <a:t> input = 1 </a:t>
            </a:r>
            <a:r>
              <a:rPr lang="en-US" sz="1800" dirty="0" smtClean="0">
                <a:sym typeface="Symbol" pitchFamily="18" charset="2"/>
              </a:rPr>
              <a:t>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 pitchFamily="18" charset="2"/>
              </a:rPr>
              <a:t>(next</a:t>
            </a:r>
            <a:r>
              <a:rPr lang="en-US" sz="1800" dirty="0" smtClean="0"/>
              <a:t> state : q</a:t>
            </a:r>
            <a:r>
              <a:rPr lang="en-US" sz="1800" baseline="-25000" dirty="0" smtClean="0"/>
              <a:t>1</a:t>
            </a:r>
            <a:r>
              <a:rPr lang="id-ID" sz="1800" dirty="0" smtClean="0"/>
              <a:t> </a:t>
            </a:r>
            <a:r>
              <a:rPr lang="en-US" sz="1800" dirty="0" smtClean="0"/>
              <a:t>&amp; Stack : Push  </a:t>
            </a:r>
            <a:r>
              <a:rPr lang="id-ID" sz="1800" dirty="0" smtClean="0"/>
              <a:t>G</a:t>
            </a:r>
            <a:r>
              <a:rPr lang="en-US" sz="1800" dirty="0" smtClean="0"/>
              <a:t>) </a:t>
            </a:r>
          </a:p>
          <a:p>
            <a:pPr marL="463550" indent="-463550" algn="just" eaLnBrk="1" hangingPunct="1">
              <a:lnSpc>
                <a:spcPct val="90000"/>
              </a:lnSpc>
              <a:buFontTx/>
              <a:buAutoNum type="arabicPeriod" startAt="3"/>
              <a:defRPr/>
            </a:pPr>
            <a:r>
              <a:rPr lang="en-US" sz="1800" dirty="0" smtClean="0"/>
              <a:t>Input = c &amp; current state = q1</a:t>
            </a:r>
          </a:p>
          <a:p>
            <a:pPr marL="463550" indent="-46355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 smtClean="0"/>
              <a:t>		 </a:t>
            </a:r>
            <a:r>
              <a:rPr lang="en-US" sz="1800" dirty="0" smtClean="0">
                <a:sym typeface="Symbol" pitchFamily="18" charset="2"/>
              </a:rPr>
              <a:t>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 pitchFamily="18" charset="2"/>
              </a:rPr>
              <a:t>(next</a:t>
            </a:r>
            <a:r>
              <a:rPr lang="en-US" sz="1800" dirty="0" smtClean="0"/>
              <a:t> state : q</a:t>
            </a:r>
            <a:r>
              <a:rPr lang="en-US" sz="1800" baseline="-25000" dirty="0" smtClean="0"/>
              <a:t>2 </a:t>
            </a:r>
            <a:r>
              <a:rPr lang="en-US" sz="1800" dirty="0" smtClean="0"/>
              <a:t>&amp; Stack : No Operation)</a:t>
            </a:r>
          </a:p>
          <a:p>
            <a:pPr marL="463550" indent="-463550" algn="just">
              <a:buNone/>
            </a:pPr>
            <a:r>
              <a:rPr lang="en-US" sz="1800" dirty="0" smtClean="0"/>
              <a:t>4. 	F</a:t>
            </a:r>
            <a:r>
              <a:rPr lang="id-ID" sz="1800" dirty="0" smtClean="0"/>
              <a:t>or</a:t>
            </a:r>
            <a:r>
              <a:rPr lang="en-US" sz="1800" dirty="0" smtClean="0"/>
              <a:t> input </a:t>
            </a:r>
            <a:r>
              <a:rPr lang="id-ID" sz="1800" dirty="0" smtClean="0"/>
              <a:t> in </a:t>
            </a:r>
            <a:r>
              <a:rPr lang="en-US" sz="1800" dirty="0" err="1" smtClean="0"/>
              <a:t>w</a:t>
            </a:r>
            <a:r>
              <a:rPr lang="en-US" sz="1800" baseline="30000" dirty="0" err="1" smtClean="0"/>
              <a:t>R</a:t>
            </a:r>
            <a:r>
              <a:rPr lang="en-US" sz="1800" dirty="0" smtClean="0"/>
              <a:t> &amp; current state = q2 :</a:t>
            </a:r>
          </a:p>
          <a:p>
            <a:pPr marL="463550" indent="-463550" algn="just">
              <a:buNone/>
            </a:pPr>
            <a:r>
              <a:rPr lang="en-US" sz="1800" dirty="0" smtClean="0"/>
              <a:t>   	</a:t>
            </a:r>
            <a:r>
              <a:rPr lang="id-ID" sz="1800" dirty="0" smtClean="0"/>
              <a:t>IF</a:t>
            </a:r>
            <a:r>
              <a:rPr lang="en-US" sz="1800" dirty="0" smtClean="0"/>
              <a:t> (input = 0 &amp; top </a:t>
            </a:r>
            <a:r>
              <a:rPr lang="id-ID" sz="1800" dirty="0" smtClean="0"/>
              <a:t>of </a:t>
            </a:r>
            <a:r>
              <a:rPr lang="en-US" sz="1800" dirty="0" smtClean="0"/>
              <a:t>stack = B) </a:t>
            </a:r>
            <a:r>
              <a:rPr lang="en-US" sz="1800" dirty="0" smtClean="0">
                <a:sym typeface="Symbol" pitchFamily="18" charset="2"/>
              </a:rPr>
              <a:t> (next</a:t>
            </a:r>
            <a:r>
              <a:rPr lang="en-US" sz="1800" dirty="0" smtClean="0"/>
              <a:t> state : q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&amp; Stack : Pop B)</a:t>
            </a:r>
          </a:p>
          <a:p>
            <a:pPr marL="463550" indent="-463550" algn="just">
              <a:buNone/>
            </a:pPr>
            <a:r>
              <a:rPr lang="en-US" sz="1800" dirty="0" smtClean="0"/>
              <a:t>	</a:t>
            </a:r>
            <a:r>
              <a:rPr lang="id-ID" sz="1800" dirty="0" smtClean="0"/>
              <a:t>IF</a:t>
            </a:r>
            <a:r>
              <a:rPr lang="en-US" sz="1800" dirty="0" smtClean="0"/>
              <a:t> (input = 1 &amp; top stack = </a:t>
            </a:r>
            <a:r>
              <a:rPr lang="id-ID" sz="1800" dirty="0" smtClean="0"/>
              <a:t>G</a:t>
            </a:r>
            <a:r>
              <a:rPr lang="en-US" sz="1800" dirty="0" smtClean="0"/>
              <a:t>) </a:t>
            </a:r>
            <a:r>
              <a:rPr lang="en-US" sz="1800" dirty="0" smtClean="0">
                <a:sym typeface="Symbol" pitchFamily="18" charset="2"/>
              </a:rPr>
              <a:t> (next</a:t>
            </a:r>
            <a:r>
              <a:rPr lang="en-US" sz="1800" dirty="0" smtClean="0"/>
              <a:t> state : q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&amp; Stack : Pop </a:t>
            </a:r>
            <a:r>
              <a:rPr lang="id-ID" sz="1800" dirty="0" smtClean="0"/>
              <a:t>G</a:t>
            </a:r>
            <a:r>
              <a:rPr lang="en-US" sz="1800" dirty="0" smtClean="0"/>
              <a:t>)</a:t>
            </a:r>
          </a:p>
          <a:p>
            <a:pPr marL="463550" indent="-463550" algn="just">
              <a:buNone/>
            </a:pPr>
            <a:r>
              <a:rPr lang="en-US" sz="1800" dirty="0" smtClean="0"/>
              <a:t>5. </a:t>
            </a:r>
            <a:r>
              <a:rPr lang="id-ID" sz="1800" dirty="0" smtClean="0"/>
              <a:t>After the</a:t>
            </a:r>
            <a:r>
              <a:rPr lang="en-US" sz="1800" dirty="0" smtClean="0"/>
              <a:t> </a:t>
            </a:r>
            <a:r>
              <a:rPr lang="en-US" sz="1800" dirty="0" err="1" smtClean="0"/>
              <a:t>w</a:t>
            </a:r>
            <a:r>
              <a:rPr lang="en-US" sz="1800" baseline="30000" dirty="0" err="1" smtClean="0"/>
              <a:t>R</a:t>
            </a:r>
            <a:r>
              <a:rPr lang="id-ID" sz="1800" baseline="30000" dirty="0" smtClean="0"/>
              <a:t>  </a:t>
            </a:r>
            <a:r>
              <a:rPr lang="en-US" sz="1800" baseline="30000" dirty="0" smtClean="0"/>
              <a:t>   </a:t>
            </a:r>
            <a:r>
              <a:rPr lang="en-US" sz="1800" dirty="0" smtClean="0"/>
              <a:t> </a:t>
            </a:r>
            <a:r>
              <a:rPr lang="id-ID" sz="1800" dirty="0" smtClean="0"/>
              <a:t>input is complete,</a:t>
            </a:r>
            <a:r>
              <a:rPr lang="en-US" sz="1800" dirty="0" smtClean="0"/>
              <a:t> </a:t>
            </a:r>
            <a:r>
              <a:rPr lang="id-ID" sz="1800" dirty="0" smtClean="0"/>
              <a:t>then </a:t>
            </a:r>
            <a:r>
              <a:rPr lang="en-US" sz="1800" dirty="0" smtClean="0"/>
              <a:t>input = </a:t>
            </a:r>
            <a:r>
              <a:rPr lang="en-US" sz="1800" dirty="0" smtClean="0">
                <a:sym typeface="Symbol" pitchFamily="18" charset="2"/>
              </a:rPr>
              <a:t>, </a:t>
            </a:r>
            <a:r>
              <a:rPr lang="id-ID" sz="1800" dirty="0" smtClean="0">
                <a:sym typeface="Symbol" pitchFamily="18" charset="2"/>
              </a:rPr>
              <a:t>and </a:t>
            </a:r>
            <a:r>
              <a:rPr lang="en-US" sz="1800" dirty="0" smtClean="0">
                <a:sym typeface="Symbol" pitchFamily="18" charset="2"/>
              </a:rPr>
              <a:t>top </a:t>
            </a:r>
            <a:r>
              <a:rPr lang="id-ID" sz="1800" dirty="0" smtClean="0">
                <a:sym typeface="Symbol" pitchFamily="18" charset="2"/>
              </a:rPr>
              <a:t>of </a:t>
            </a:r>
            <a:r>
              <a:rPr lang="en-US" sz="1800" dirty="0" smtClean="0">
                <a:sym typeface="Symbol" pitchFamily="18" charset="2"/>
              </a:rPr>
              <a:t>stack = </a:t>
            </a:r>
            <a:r>
              <a:rPr lang="id-ID" sz="1800" dirty="0" smtClean="0">
                <a:sym typeface="Symbol" pitchFamily="18" charset="2"/>
              </a:rPr>
              <a:t>R</a:t>
            </a:r>
            <a:r>
              <a:rPr lang="en-US" sz="1800" dirty="0" smtClean="0">
                <a:sym typeface="Symbol" pitchFamily="18" charset="2"/>
              </a:rPr>
              <a:t> &amp; current state = q2</a:t>
            </a:r>
          </a:p>
          <a:p>
            <a:pPr marL="463550" indent="-463550" algn="just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ym typeface="Symbol" pitchFamily="18" charset="2"/>
              </a:rPr>
              <a:t>  (next</a:t>
            </a:r>
            <a:r>
              <a:rPr lang="en-US" sz="1800" dirty="0" smtClean="0"/>
              <a:t> state : q</a:t>
            </a:r>
            <a:r>
              <a:rPr lang="en-US" sz="1800" baseline="-25000" dirty="0" smtClean="0"/>
              <a:t>2</a:t>
            </a:r>
            <a:r>
              <a:rPr lang="en-US" sz="1800" dirty="0"/>
              <a:t> </a:t>
            </a:r>
            <a:r>
              <a:rPr lang="en-US" sz="1800" dirty="0" smtClean="0"/>
              <a:t>&amp; Stack : Pop </a:t>
            </a:r>
            <a:r>
              <a:rPr lang="id-ID" sz="1800" dirty="0" smtClean="0"/>
              <a:t>R</a:t>
            </a:r>
            <a:r>
              <a:rPr lang="en-US" sz="1800" dirty="0" smtClean="0"/>
              <a:t>)  </a:t>
            </a:r>
            <a:r>
              <a:rPr lang="id-ID" sz="1800" dirty="0" smtClean="0"/>
              <a:t>so that</a:t>
            </a:r>
            <a:r>
              <a:rPr lang="en-US" sz="1800" dirty="0" smtClean="0"/>
              <a:t> </a:t>
            </a:r>
            <a:r>
              <a:rPr lang="id-ID" sz="1800" dirty="0" smtClean="0"/>
              <a:t>the </a:t>
            </a:r>
            <a:r>
              <a:rPr lang="en-US" sz="1800" dirty="0" smtClean="0"/>
              <a:t>stack</a:t>
            </a:r>
            <a:r>
              <a:rPr lang="id-ID" sz="1800" dirty="0" smtClean="0"/>
              <a:t> is empty</a:t>
            </a:r>
            <a:r>
              <a:rPr lang="en-US" sz="1800" dirty="0" smtClean="0"/>
              <a:t>.</a:t>
            </a:r>
          </a:p>
          <a:p>
            <a:pPr marL="463550" indent="-463550" algn="just">
              <a:buNone/>
            </a:pPr>
            <a:r>
              <a:rPr lang="en-US" sz="1800" dirty="0" smtClean="0"/>
              <a:t>6. Outside the terms of the above: PDA does not move</a:t>
            </a:r>
            <a:r>
              <a:rPr lang="id-ID" sz="1800" dirty="0" smtClean="0"/>
              <a:t> </a:t>
            </a:r>
            <a:endParaRPr lang="en-US" altLang="zh-CN" sz="1800" dirty="0" smtClean="0">
              <a:ea typeface="宋体" charset="-122"/>
            </a:endParaRPr>
          </a:p>
          <a:p>
            <a:pPr marL="463550" indent="-463550" algn="just">
              <a:buNone/>
            </a:pP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endParaRPr lang="en-US" sz="1800" dirty="0" smtClean="0"/>
          </a:p>
          <a:p>
            <a:pPr marL="463550" indent="-463550" algn="just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7C1983E9-B404-4716-8806-8484ED87C4AF}" type="slidenum">
              <a:rPr lang="en-US" smtClean="0">
                <a:latin typeface="Interstate" charset="0"/>
              </a:rPr>
              <a:pPr algn="ctr"/>
              <a:t>8</a:t>
            </a:fld>
            <a:endParaRPr lang="en-US" smtClean="0">
              <a:latin typeface="Interstate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20000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Mechanism of action </a:t>
            </a:r>
            <a:r>
              <a:rPr lang="id-ID" sz="2400" dirty="0" smtClean="0"/>
              <a:t>of the above </a:t>
            </a:r>
            <a:r>
              <a:rPr lang="en-US" sz="2400" dirty="0" smtClean="0"/>
              <a:t>described in t</a:t>
            </a:r>
            <a:r>
              <a:rPr lang="id-ID" sz="2400" dirty="0" smtClean="0"/>
              <a:t>his</a:t>
            </a:r>
            <a:r>
              <a:rPr lang="en-US" sz="2400" dirty="0" smtClean="0"/>
              <a:t> table</a:t>
            </a:r>
            <a:r>
              <a:rPr lang="id-ID" sz="2400" dirty="0" smtClean="0"/>
              <a:t> as follows</a:t>
            </a:r>
            <a:r>
              <a:rPr lang="en-US" sz="2400" dirty="0" smtClean="0"/>
              <a:t> 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52274113"/>
              </p:ext>
            </p:extLst>
          </p:nvPr>
        </p:nvGraphicFramePr>
        <p:xfrm>
          <a:off x="1143000" y="2611758"/>
          <a:ext cx="7848600" cy="394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/>
                <a:gridCol w="1218599"/>
                <a:gridCol w="1920841"/>
                <a:gridCol w="1569720"/>
                <a:gridCol w="1569720"/>
              </a:tblGrid>
              <a:tr h="44571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rgbClr val="FF0000"/>
                          </a:solidFill>
                        </a:rPr>
                        <a:t>                         Input</a:t>
                      </a:r>
                      <a:endParaRPr lang="id-ID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73392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solidFill>
                            <a:srgbClr val="FF0000"/>
                          </a:solidFill>
                        </a:rPr>
                        <a:t>PLATE</a:t>
                      </a:r>
                      <a:endParaRPr lang="id-ID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solidFill>
                            <a:srgbClr val="FF0000"/>
                          </a:solidFill>
                        </a:rPr>
                        <a:t>STATE</a:t>
                      </a:r>
                      <a:endParaRPr lang="id-ID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solidFill>
                            <a:srgbClr val="FF0000"/>
                          </a:solidFill>
                        </a:rPr>
                        <a:t>      0</a:t>
                      </a:r>
                      <a:endParaRPr lang="id-ID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solidFill>
                            <a:srgbClr val="FF0000"/>
                          </a:solidFill>
                        </a:rPr>
                        <a:t>       1</a:t>
                      </a:r>
                      <a:endParaRPr lang="id-ID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solidFill>
                            <a:srgbClr val="FF0000"/>
                          </a:solidFill>
                        </a:rPr>
                        <a:t>       c</a:t>
                      </a:r>
                      <a:endParaRPr lang="id-ID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76274"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q1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Push B, Fixed in q1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Push G,</a:t>
                      </a:r>
                    </a:p>
                    <a:p>
                      <a:r>
                        <a:rPr lang="id-ID" sz="1600" dirty="0" smtClean="0"/>
                        <a:t>Fixed in q1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Entry in q2</a:t>
                      </a:r>
                      <a:endParaRPr lang="id-ID" sz="1600" dirty="0"/>
                    </a:p>
                  </a:txBody>
                  <a:tcPr/>
                </a:tc>
              </a:tr>
              <a:tr h="473392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BLUE (B)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q2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Pop top,</a:t>
                      </a:r>
                      <a:r>
                        <a:rPr lang="id-ID" sz="1600" baseline="0" dirty="0" smtClean="0"/>
                        <a:t> fix q1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       -             </a:t>
                      </a:r>
                      <a:r>
                        <a:rPr lang="id-ID" sz="1600" baseline="0" dirty="0" smtClean="0"/>
                        <a:t>   </a:t>
                      </a:r>
                      <a:r>
                        <a:rPr lang="id-ID" sz="1600" dirty="0" smtClean="0"/>
                        <a:t>     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      -</a:t>
                      </a:r>
                      <a:endParaRPr lang="id-ID" sz="1600" dirty="0"/>
                    </a:p>
                  </a:txBody>
                  <a:tcPr/>
                </a:tc>
              </a:tr>
              <a:tr h="473392">
                <a:tc>
                  <a:txBody>
                    <a:bodyPr/>
                    <a:lstStyle/>
                    <a:p>
                      <a:endParaRPr lang="id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q1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Push B,</a:t>
                      </a:r>
                      <a:r>
                        <a:rPr lang="id-ID" sz="1600" baseline="0" dirty="0" smtClean="0"/>
                        <a:t> fix  in q1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Push G, fix in q1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Entry in q2</a:t>
                      </a:r>
                      <a:endParaRPr lang="id-ID" sz="1600" dirty="0"/>
                    </a:p>
                  </a:txBody>
                  <a:tcPr/>
                </a:tc>
              </a:tr>
              <a:tr h="473392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GREEN(G)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q2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        -       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Pop top, fix in q2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      -</a:t>
                      </a:r>
                      <a:endParaRPr lang="id-ID" sz="1600" dirty="0"/>
                    </a:p>
                  </a:txBody>
                  <a:tcPr/>
                </a:tc>
              </a:tr>
              <a:tr h="473392">
                <a:tc>
                  <a:txBody>
                    <a:bodyPr/>
                    <a:lstStyle/>
                    <a:p>
                      <a:endParaRPr lang="id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q1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Push B, fix in q1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Push G, fix in q1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Entry in q2</a:t>
                      </a:r>
                      <a:endParaRPr lang="id-ID" sz="1600" dirty="0"/>
                    </a:p>
                  </a:txBody>
                  <a:tcPr/>
                </a:tc>
              </a:tr>
              <a:tr h="33428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RED(R)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q2</a:t>
                      </a:r>
                      <a:endParaRPr lang="id-ID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id-ID" sz="1600" dirty="0" smtClean="0"/>
                        <a:t>Pop</a:t>
                      </a:r>
                      <a:r>
                        <a:rPr lang="id-ID" sz="1600" baseline="0" dirty="0" smtClean="0"/>
                        <a:t> top element dari stack</a:t>
                      </a:r>
                      <a:endParaRPr lang="id-ID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3D0074DD-7C07-46D5-A8C1-1618505E6BF6}" type="slidenum">
              <a:rPr lang="en-US" smtClean="0">
                <a:latin typeface="Interstate" charset="0"/>
              </a:rPr>
              <a:pPr algn="ctr"/>
              <a:t>9</a:t>
            </a:fld>
            <a:endParaRPr lang="en-US" smtClean="0">
              <a:latin typeface="Interstate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9248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dirty="0" smtClean="0"/>
              <a:t>PDA accept the language in two ways: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/>
              <a:t>Stack becomes empty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/>
              <a:t>Finite Automaton in the final state</a:t>
            </a: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Definition Formally</a:t>
            </a:r>
            <a:r>
              <a:rPr lang="id-ID" dirty="0" smtClean="0"/>
              <a:t> of </a:t>
            </a:r>
            <a:r>
              <a:rPr lang="en-US" dirty="0" smtClean="0"/>
              <a:t>the PDA: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M = (Q, </a:t>
            </a:r>
            <a:r>
              <a:rPr lang="en-US" b="1" dirty="0" smtClean="0">
                <a:sym typeface="Symbol" pitchFamily="18" charset="2"/>
              </a:rPr>
              <a:t></a:t>
            </a:r>
            <a:r>
              <a:rPr lang="en-US" dirty="0" smtClean="0"/>
              <a:t>, </a:t>
            </a:r>
            <a:r>
              <a:rPr lang="en-US" i="1" dirty="0" smtClean="0">
                <a:sym typeface="Symbol" pitchFamily="18" charset="2"/>
              </a:rPr>
              <a:t></a:t>
            </a:r>
            <a:r>
              <a:rPr lang="en-US" dirty="0" smtClean="0"/>
              <a:t>, </a:t>
            </a:r>
            <a:r>
              <a:rPr lang="en-US" dirty="0" smtClean="0">
                <a:sym typeface="Symbol" pitchFamily="18" charset="2"/>
              </a:rPr>
              <a:t></a:t>
            </a:r>
            <a:r>
              <a:rPr lang="en-US" dirty="0" smtClean="0"/>
              <a:t>, q</a:t>
            </a:r>
            <a:r>
              <a:rPr lang="en-US" baseline="-25000" dirty="0" smtClean="0"/>
              <a:t>0</a:t>
            </a:r>
            <a:r>
              <a:rPr lang="en-US" dirty="0" smtClean="0"/>
              <a:t>, Z</a:t>
            </a:r>
            <a:r>
              <a:rPr lang="en-US" baseline="-25000" dirty="0" smtClean="0"/>
              <a:t>0</a:t>
            </a:r>
            <a:r>
              <a:rPr lang="en-US" dirty="0" smtClean="0"/>
              <a:t>, F)</a:t>
            </a:r>
          </a:p>
          <a:p>
            <a:pPr>
              <a:lnSpc>
                <a:spcPct val="90000"/>
              </a:lnSpc>
              <a:buNone/>
            </a:pPr>
            <a:r>
              <a:rPr lang="id-ID" dirty="0"/>
              <a:t>Where 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Q		: </a:t>
            </a:r>
            <a:r>
              <a:rPr lang="id-ID" dirty="0"/>
              <a:t>Set of State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ym typeface="Symbol" pitchFamily="18" charset="2"/>
              </a:rPr>
              <a:t>   </a:t>
            </a:r>
            <a:r>
              <a:rPr lang="en-US" b="1" dirty="0" smtClean="0">
                <a:sym typeface="Symbol" pitchFamily="18" charset="2"/>
              </a:rPr>
              <a:t>	</a:t>
            </a:r>
            <a:r>
              <a:rPr lang="en-US" dirty="0" smtClean="0"/>
              <a:t> 		: </a:t>
            </a:r>
            <a:r>
              <a:rPr lang="en-US" dirty="0"/>
              <a:t>Alphabet input </a:t>
            </a:r>
            <a:r>
              <a:rPr lang="en-US" altLang="zh-CN" dirty="0">
                <a:ea typeface="宋体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i="1" dirty="0">
                <a:sym typeface="Symbol" pitchFamily="18" charset="2"/>
              </a:rPr>
              <a:t>  </a:t>
            </a:r>
            <a:r>
              <a:rPr lang="en-US" i="1" dirty="0" smtClean="0">
                <a:sym typeface="Symbol" pitchFamily="18" charset="2"/>
              </a:rPr>
              <a:t>	 </a:t>
            </a:r>
            <a:r>
              <a:rPr lang="en-US" i="1" dirty="0">
                <a:sym typeface="Symbol" pitchFamily="18" charset="2"/>
              </a:rPr>
              <a:t></a:t>
            </a:r>
            <a:r>
              <a:rPr lang="en-US" altLang="zh-CN" dirty="0">
                <a:ea typeface="宋体" charset="-122"/>
              </a:rPr>
              <a:t>  </a:t>
            </a:r>
            <a:r>
              <a:rPr lang="en-US" altLang="zh-CN" dirty="0" smtClean="0">
                <a:ea typeface="宋体" charset="-122"/>
              </a:rPr>
              <a:t>		: </a:t>
            </a:r>
            <a:r>
              <a:rPr lang="en-US" altLang="zh-CN" dirty="0">
                <a:ea typeface="宋体" charset="-122"/>
              </a:rPr>
              <a:t>Alphabet Stack 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q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</a:t>
            </a:r>
            <a:r>
              <a:rPr lang="en-US" dirty="0"/>
              <a:t> Q     </a:t>
            </a:r>
            <a:r>
              <a:rPr lang="en-US" dirty="0" smtClean="0"/>
              <a:t>	: </a:t>
            </a:r>
            <a:r>
              <a:rPr lang="id-ID" dirty="0" smtClean="0"/>
              <a:t>Initial </a:t>
            </a:r>
            <a:r>
              <a:rPr lang="en-US" dirty="0"/>
              <a:t>State 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Z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</a:t>
            </a:r>
            <a:r>
              <a:rPr lang="en-US" b="1" dirty="0"/>
              <a:t> </a:t>
            </a:r>
            <a:r>
              <a:rPr lang="en-US" i="1" dirty="0">
                <a:sym typeface="Symbol" pitchFamily="18" charset="2"/>
              </a:rPr>
              <a:t></a:t>
            </a:r>
            <a:r>
              <a:rPr lang="en-US" i="1" dirty="0"/>
              <a:t>      </a:t>
            </a:r>
            <a:r>
              <a:rPr lang="en-US" i="1" dirty="0" smtClean="0"/>
              <a:t>	</a:t>
            </a:r>
            <a:r>
              <a:rPr lang="en-US" dirty="0" smtClean="0"/>
              <a:t>: </a:t>
            </a:r>
            <a:r>
              <a:rPr lang="en-US" dirty="0"/>
              <a:t>Start symbol stack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F </a:t>
            </a:r>
            <a:r>
              <a:rPr lang="en-US" b="1" dirty="0">
                <a:sym typeface="Symbol" pitchFamily="18" charset="2"/>
              </a:rPr>
              <a:t></a:t>
            </a:r>
            <a:r>
              <a:rPr lang="en-US" dirty="0"/>
              <a:t> Q     </a:t>
            </a:r>
            <a:r>
              <a:rPr lang="en-US" dirty="0" smtClean="0"/>
              <a:t>	: </a:t>
            </a:r>
            <a:r>
              <a:rPr lang="id-ID" dirty="0" smtClean="0"/>
              <a:t>Set </a:t>
            </a:r>
            <a:r>
              <a:rPr lang="id-ID" dirty="0"/>
              <a:t>of </a:t>
            </a:r>
            <a:r>
              <a:rPr lang="en-US" dirty="0"/>
              <a:t> final state</a:t>
            </a: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sym typeface="Symbol" pitchFamily="18" charset="2"/>
              </a:rPr>
              <a:t>	</a:t>
            </a:r>
            <a:r>
              <a:rPr lang="en-US" dirty="0"/>
              <a:t>	</a:t>
            </a:r>
            <a:r>
              <a:rPr lang="en-US"/>
              <a:t>	</a:t>
            </a:r>
            <a:r>
              <a:rPr lang="en-US" smtClean="0"/>
              <a:t>: </a:t>
            </a:r>
            <a:r>
              <a:rPr lang="id-ID" smtClean="0"/>
              <a:t>T</a:t>
            </a:r>
            <a:r>
              <a:rPr lang="en-US" dirty="0" err="1"/>
              <a:t>ransi</a:t>
            </a:r>
            <a:r>
              <a:rPr lang="id-ID" dirty="0"/>
              <a:t>tion function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Q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 (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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</a:t>
            </a:r>
            <a:r>
              <a:rPr lang="en-US" altLang="zh-CN" dirty="0">
                <a:ea typeface="宋体" charset="-122"/>
              </a:rPr>
              <a:t> {</a:t>
            </a:r>
            <a:r>
              <a:rPr lang="en-US" altLang="zh-CN" b="1" i="1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dirty="0">
                <a:ea typeface="宋体" charset="-122"/>
              </a:rPr>
              <a:t>})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i="1" dirty="0">
                <a:sym typeface="Symbol" pitchFamily="18" charset="2"/>
              </a:rPr>
              <a:t>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charset="-122"/>
              </a:rPr>
              <a:t> Subset Q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i="1" dirty="0">
                <a:sym typeface="Symbol" pitchFamily="18" charset="2"/>
              </a:rPr>
              <a:t> </a:t>
            </a:r>
            <a:r>
              <a:rPr lang="en-US" altLang="zh-CN" dirty="0">
                <a:ea typeface="宋体" charset="-122"/>
              </a:rPr>
              <a:t>* 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154</TotalTime>
  <Words>736</Words>
  <Application>Microsoft Office PowerPoint</Application>
  <PresentationFormat>On-screen Show (4:3)</PresentationFormat>
  <Paragraphs>220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Template PPT 2015</vt:lpstr>
      <vt:lpstr>Visio</vt:lpstr>
      <vt:lpstr>Push Down Automata  Session  10</vt:lpstr>
      <vt:lpstr>Learning Outcomes</vt:lpstr>
      <vt:lpstr>Outline material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  </vt:lpstr>
      <vt:lpstr>Slide 13</vt:lpstr>
      <vt:lpstr>Slide 14</vt:lpstr>
      <vt:lpstr>Exercise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User</cp:lastModifiedBy>
  <cp:revision>25</cp:revision>
  <dcterms:created xsi:type="dcterms:W3CDTF">2015-05-04T03:33:03Z</dcterms:created>
  <dcterms:modified xsi:type="dcterms:W3CDTF">2009-03-05T06:20:13Z</dcterms:modified>
</cp:coreProperties>
</file>