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9" r:id="rId18"/>
    <p:sldId id="330" r:id="rId19"/>
    <p:sldId id="331" r:id="rId20"/>
    <p:sldId id="332" r:id="rId21"/>
    <p:sldId id="333" r:id="rId22"/>
    <p:sldId id="335" r:id="rId23"/>
    <p:sldId id="336" r:id="rId24"/>
    <p:sldId id="337" r:id="rId25"/>
    <p:sldId id="338" r:id="rId26"/>
    <p:sldId id="339" r:id="rId27"/>
    <p:sldId id="340" r:id="rId28"/>
    <p:sldId id="342" r:id="rId29"/>
    <p:sldId id="343" r:id="rId30"/>
    <p:sldId id="344" r:id="rId31"/>
    <p:sldId id="345" r:id="rId32"/>
    <p:sldId id="347" r:id="rId33"/>
    <p:sldId id="346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COVER" id="{727C0728-BFBA-4018-A895-7E45D940962F}">
          <p14:sldIdLst>
            <p14:sldId id="256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9"/>
            <p14:sldId id="330"/>
            <p14:sldId id="331"/>
            <p14:sldId id="332"/>
            <p14:sldId id="333"/>
            <p14:sldId id="335"/>
            <p14:sldId id="336"/>
            <p14:sldId id="337"/>
            <p14:sldId id="338"/>
            <p14:sldId id="339"/>
            <p14:sldId id="340"/>
            <p14:sldId id="342"/>
            <p14:sldId id="343"/>
            <p14:sldId id="344"/>
            <p14:sldId id="345"/>
            <p14:sldId id="347"/>
            <p14:sldId id="346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8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870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2D7E2-8D5E-4C4B-B786-973A560BEF1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87609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86F37-E3BC-4CCA-8882-85391D22887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50644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-168275"/>
            <a:ext cx="69818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7013" cy="4926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96975"/>
            <a:ext cx="4037012" cy="2386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5388"/>
            <a:ext cx="4037012" cy="238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0"/>
          </p:nvPr>
        </p:nvSpPr>
        <p:spPr>
          <a:xfrm>
            <a:off x="3124200" y="6245225"/>
            <a:ext cx="2892425" cy="473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0D82A-832C-40E6-9B1E-87B5402DC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-168275"/>
            <a:ext cx="69818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7013" cy="4926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96975"/>
            <a:ext cx="4037012" cy="4926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>
          <a:xfrm>
            <a:off x="3124200" y="6245225"/>
            <a:ext cx="2892425" cy="473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6473C-EAC0-4150-B500-4A33D99EE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6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cs.wsu.edu/~ananth/CptS317/Lectures/FiniteAutomata.pdf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76401" y="1655762"/>
            <a:ext cx="74676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300" dirty="0" smtClean="0">
                <a:solidFill>
                  <a:schemeClr val="bg1"/>
                </a:solidFill>
                <a:latin typeface="Open Sans"/>
              </a:rPr>
              <a:t>Course		: </a:t>
            </a:r>
            <a:r>
              <a:rPr lang="id-ID" sz="2300" dirty="0" smtClean="0">
                <a:solidFill>
                  <a:schemeClr val="bg1"/>
                </a:solidFill>
                <a:latin typeface="Open Sans"/>
              </a:rPr>
              <a:t>Comp6062</a:t>
            </a:r>
            <a:r>
              <a:rPr lang="en-US" sz="2300" dirty="0" smtClean="0">
                <a:solidFill>
                  <a:schemeClr val="bg1"/>
                </a:solidFill>
                <a:latin typeface="Open Sans"/>
              </a:rPr>
              <a:t> – Compilation Techniques</a:t>
            </a:r>
          </a:p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300" dirty="0" smtClean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300" smtClean="0">
                <a:solidFill>
                  <a:schemeClr val="bg1"/>
                </a:solidFill>
                <a:latin typeface="Open Sans"/>
              </a:rPr>
              <a:t>September </a:t>
            </a:r>
            <a:r>
              <a:rPr lang="en-US" sz="2300" smtClean="0">
                <a:solidFill>
                  <a:schemeClr val="bg1"/>
                </a:solidFill>
                <a:latin typeface="Open Sans"/>
              </a:rPr>
              <a:t>2018</a:t>
            </a:r>
            <a:endParaRPr lang="en-US" sz="23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it-IT" sz="4000" dirty="0" smtClean="0"/>
              <a:t>Deterministic Finite Automata</a:t>
            </a:r>
            <a:br>
              <a:rPr lang="it-IT" sz="4000" dirty="0" smtClean="0"/>
            </a:br>
            <a:r>
              <a:rPr lang="it-IT" sz="4000" dirty="0" smtClean="0"/>
              <a:t>And</a:t>
            </a:r>
            <a:br>
              <a:rPr lang="it-IT" sz="4000" dirty="0" smtClean="0"/>
            </a:br>
            <a:r>
              <a:rPr lang="it-IT" sz="4000" dirty="0" smtClean="0"/>
              <a:t>Non-deterministic Finite Automata</a:t>
            </a: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</a:t>
            </a:r>
            <a:r>
              <a:rPr lang="id-ID" sz="2800" dirty="0" smtClean="0">
                <a:solidFill>
                  <a:schemeClr val="bg1"/>
                </a:solidFill>
              </a:rPr>
              <a:t>04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248400" cy="1143000"/>
          </a:xfrm>
        </p:spPr>
        <p:txBody>
          <a:bodyPr/>
          <a:lstStyle/>
          <a:p>
            <a:pPr eaLnBrk="1" hangingPunct="1"/>
            <a:r>
              <a:rPr lang="id-ID" sz="2800" smtClean="0"/>
              <a:t>Definition of </a:t>
            </a:r>
            <a:r>
              <a:rPr lang="en-US" sz="2800" smtClean="0"/>
              <a:t>FINITE AUTOMATA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391400" cy="42973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pt-BR" sz="2400" smtClean="0"/>
              <a:t>Formal</a:t>
            </a:r>
            <a:r>
              <a:rPr lang="id-ID" sz="2400" smtClean="0"/>
              <a:t> definition</a:t>
            </a:r>
            <a:r>
              <a:rPr lang="pt-BR" sz="2400" smtClean="0"/>
              <a:t> : DFA </a:t>
            </a:r>
            <a:r>
              <a:rPr lang="id-ID" sz="2400" smtClean="0"/>
              <a:t>is</a:t>
            </a:r>
            <a:r>
              <a:rPr lang="pt-BR" sz="2400" smtClean="0"/>
              <a:t> quintuple</a:t>
            </a:r>
          </a:p>
          <a:p>
            <a:pPr eaLnBrk="1" hangingPunct="1">
              <a:buFontTx/>
              <a:buNone/>
            </a:pPr>
            <a:r>
              <a:rPr lang="pt-BR" sz="2400" smtClean="0"/>
              <a:t>	 M = (Q, </a:t>
            </a:r>
            <a:r>
              <a:rPr lang="en-US" sz="2400" smtClean="0">
                <a:sym typeface="Symbol" pitchFamily="18" charset="2"/>
              </a:rPr>
              <a:t></a:t>
            </a:r>
            <a:r>
              <a:rPr lang="pt-BR" sz="2400" smtClean="0"/>
              <a:t>, </a:t>
            </a:r>
            <a:r>
              <a:rPr lang="en-US" sz="2400" smtClean="0">
                <a:sym typeface="Symbol" pitchFamily="18" charset="2"/>
              </a:rPr>
              <a:t></a:t>
            </a:r>
            <a:r>
              <a:rPr lang="pt-BR" sz="2400" smtClean="0"/>
              <a:t>, q</a:t>
            </a:r>
            <a:r>
              <a:rPr lang="pt-BR" sz="2400" baseline="-25000" smtClean="0"/>
              <a:t>0</a:t>
            </a:r>
            <a:r>
              <a:rPr lang="pt-BR" sz="2400" smtClean="0"/>
              <a:t>, F)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	</a:t>
            </a:r>
            <a:r>
              <a:rPr lang="id-ID" sz="2400" smtClean="0"/>
              <a:t>where</a:t>
            </a:r>
            <a:r>
              <a:rPr lang="en-US" sz="2400" smtClean="0"/>
              <a:t> :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Q : </a:t>
            </a:r>
            <a:r>
              <a:rPr lang="id-ID" sz="2400" smtClean="0"/>
              <a:t>Set of</a:t>
            </a:r>
            <a:r>
              <a:rPr lang="en-US" sz="2400" smtClean="0"/>
              <a:t> state</a:t>
            </a:r>
            <a:endParaRPr lang="en-US" sz="24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sym typeface="Symbol" pitchFamily="18" charset="2"/>
              </a:rPr>
              <a:t>		</a:t>
            </a:r>
            <a:r>
              <a:rPr lang="en-US" sz="2400" smtClean="0"/>
              <a:t> : Alphabet input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q</a:t>
            </a:r>
            <a:r>
              <a:rPr lang="en-US" sz="2400" baseline="-25000" smtClean="0"/>
              <a:t>0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</a:t>
            </a:r>
            <a:r>
              <a:rPr lang="en-US" sz="2400" smtClean="0"/>
              <a:t> Q : start / initial state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F  </a:t>
            </a:r>
            <a:r>
              <a:rPr lang="en-US" sz="2400" smtClean="0">
                <a:sym typeface="Symbol" pitchFamily="18" charset="2"/>
              </a:rPr>
              <a:t></a:t>
            </a:r>
            <a:r>
              <a:rPr lang="en-US" sz="2400" smtClean="0"/>
              <a:t> Q : </a:t>
            </a:r>
            <a:r>
              <a:rPr lang="id-ID" sz="2400" smtClean="0"/>
              <a:t>Set of</a:t>
            </a:r>
            <a:r>
              <a:rPr lang="en-US" sz="2400" smtClean="0"/>
              <a:t> final state</a:t>
            </a:r>
            <a:endParaRPr lang="en-US" sz="24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sym typeface="Symbol" pitchFamily="18" charset="2"/>
              </a:rPr>
              <a:t>		</a:t>
            </a:r>
            <a:r>
              <a:rPr lang="en-US" sz="2400" smtClean="0"/>
              <a:t> : Q </a:t>
            </a:r>
            <a:r>
              <a:rPr lang="en-US" sz="2400" smtClean="0">
                <a:sym typeface="Symbol" pitchFamily="18" charset="2"/>
              </a:rPr>
              <a:t>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</a:t>
            </a:r>
            <a:r>
              <a:rPr lang="en-US" sz="2400" smtClean="0"/>
              <a:t> : </a:t>
            </a:r>
            <a:r>
              <a:rPr lang="id-ID" sz="2400" smtClean="0"/>
              <a:t>T</a:t>
            </a:r>
            <a:r>
              <a:rPr lang="en-US" sz="2400" smtClean="0"/>
              <a:t>ransi</a:t>
            </a:r>
            <a:r>
              <a:rPr lang="id-ID" sz="2400" smtClean="0"/>
              <a:t>t</a:t>
            </a:r>
            <a:r>
              <a:rPr lang="en-US" sz="2400" smtClean="0"/>
              <a:t>i</a:t>
            </a:r>
            <a:r>
              <a:rPr lang="id-ID" sz="2400" smtClean="0"/>
              <a:t>on function</a:t>
            </a:r>
            <a:endParaRPr lang="en-US" sz="240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253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7E1BFA-C98F-42EC-95D1-98314F2CCE6A}" type="slidenum">
              <a:rPr lang="en-US" smtClean="0">
                <a:latin typeface="Interstate" charset="0"/>
              </a:rPr>
              <a:pPr/>
              <a:t>10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4495800"/>
            <a:ext cx="7543800" cy="1165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</a:t>
            </a:r>
            <a:r>
              <a:rPr lang="en-US" smtClean="0"/>
              <a:t> (p, a)= q 	: </a:t>
            </a:r>
            <a:r>
              <a:rPr lang="id-ID" smtClean="0"/>
              <a:t>in the</a:t>
            </a:r>
            <a:r>
              <a:rPr lang="en-US" smtClean="0"/>
              <a:t> state ‘p’, </a:t>
            </a:r>
            <a:r>
              <a:rPr lang="id-ID" smtClean="0"/>
              <a:t>read </a:t>
            </a:r>
            <a:r>
              <a:rPr lang="en-US" smtClean="0"/>
              <a:t>input ‘a’ </a:t>
            </a:r>
            <a:r>
              <a:rPr lang="id-ID" smtClean="0"/>
              <a:t>move to the</a:t>
            </a:r>
            <a:r>
              <a:rPr lang="en-US" smtClean="0"/>
              <a:t> state ‘q’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62162"/>
            <a:ext cx="8382000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044575" y="1457325"/>
            <a:ext cx="2003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String input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355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4A048C-F7E8-4D9A-AED9-F8C7B54BD99E}" type="slidenum">
              <a:rPr lang="en-US" smtClean="0">
                <a:latin typeface="Interstate" charset="0"/>
              </a:rPr>
              <a:pPr/>
              <a:t>11</a:t>
            </a:fld>
            <a:endParaRPr lang="en-US" smtClean="0">
              <a:latin typeface="Interstate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248400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FINITE AUTOMATA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4A0D37-3751-4D96-BC42-2A733212480A}" type="slidenum">
              <a:rPr lang="en-US" smtClean="0">
                <a:latin typeface="Interstate" charset="0"/>
              </a:rPr>
              <a:pPr/>
              <a:t>12</a:t>
            </a:fld>
            <a:endParaRPr lang="en-US" smtClean="0">
              <a:latin typeface="Interstate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00200"/>
            <a:ext cx="7772400" cy="4572000"/>
          </a:xfrm>
        </p:spPr>
        <p:txBody>
          <a:bodyPr/>
          <a:lstStyle/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Arial" charset="0"/>
                <a:cs typeface="Arial" charset="0"/>
              </a:rPr>
              <a:t>Example  :</a:t>
            </a:r>
          </a:p>
          <a:p>
            <a:pPr>
              <a:spcBef>
                <a:spcPts val="5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Arial" charset="0"/>
                <a:cs typeface="Arial" charset="0"/>
              </a:rPr>
              <a:t>	DFA    </a:t>
            </a:r>
          </a:p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Arial" charset="0"/>
                <a:cs typeface="Arial" charset="0"/>
              </a:rPr>
              <a:t>Where the transitions are :</a:t>
            </a:r>
          </a:p>
          <a:p>
            <a:pPr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Arial" charset="0"/>
                <a:cs typeface="Arial" charset="0"/>
              </a:rPr>
              <a:t>Presented in transition table :</a:t>
            </a: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133600"/>
            <a:ext cx="2895600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3048000"/>
            <a:ext cx="6750068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4508500"/>
            <a:ext cx="2209800" cy="1511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248400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DETERMINISTIC</a:t>
            </a:r>
            <a:r>
              <a:rPr lang="id-ID" sz="2800" smtClean="0"/>
              <a:t> </a:t>
            </a:r>
            <a:r>
              <a:rPr lang="en-US" sz="2800" smtClean="0"/>
              <a:t>FINITE AUTOMATA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951A64-A605-46DA-8B45-D035C737D5E5}" type="slidenum">
              <a:rPr lang="en-US" smtClean="0">
                <a:latin typeface="Interstate" charset="0"/>
              </a:rPr>
              <a:pPr/>
              <a:t>13</a:t>
            </a:fld>
            <a:endParaRPr lang="en-US" smtClean="0">
              <a:latin typeface="Interstate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42672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d-ID" sz="2000" smtClean="0">
                <a:latin typeface="Arial" charset="0"/>
                <a:cs typeface="Arial" charset="0"/>
              </a:rPr>
              <a:t>Example</a:t>
            </a:r>
            <a:r>
              <a:rPr lang="en-US" sz="2000" smtClean="0">
                <a:latin typeface="Arial" charset="0"/>
                <a:cs typeface="Arial" charset="0"/>
              </a:rPr>
              <a:t> 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Arial" charset="0"/>
                <a:cs typeface="Arial" charset="0"/>
              </a:rPr>
              <a:t>	Lets design a DFA to accepts the language</a:t>
            </a:r>
          </a:p>
          <a:p>
            <a:pPr eaLnBrk="1" hangingPunct="1">
              <a:buFontTx/>
              <a:buNone/>
            </a:pPr>
            <a:endParaRPr lang="en-US" sz="2000" smtClean="0">
              <a:latin typeface="Arial" charset="0"/>
              <a:cs typeface="Arial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sz="2000" smtClean="0">
                <a:latin typeface="Arial" charset="0"/>
                <a:cs typeface="Arial" charset="0"/>
              </a:rPr>
              <a:t>	L = {w| w has both an even number of 0’s and an even number of 1’s}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sz="200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Arial" charset="0"/>
                <a:cs typeface="Arial" charset="0"/>
              </a:rPr>
              <a:t>	Tuple</a:t>
            </a:r>
            <a:r>
              <a:rPr lang="id-ID" sz="2000" smtClean="0">
                <a:latin typeface="Arial" charset="0"/>
                <a:cs typeface="Arial" charset="0"/>
              </a:rPr>
              <a:t>s</a:t>
            </a:r>
            <a:r>
              <a:rPr lang="en-US" sz="2000" smtClean="0">
                <a:latin typeface="Arial" charset="0"/>
                <a:cs typeface="Arial" charset="0"/>
              </a:rPr>
              <a:t> </a:t>
            </a:r>
            <a:r>
              <a:rPr lang="id-ID" sz="2000" smtClean="0">
                <a:latin typeface="Arial" charset="0"/>
                <a:cs typeface="Arial" charset="0"/>
              </a:rPr>
              <a:t>of</a:t>
            </a:r>
            <a:r>
              <a:rPr lang="en-US" sz="2000" smtClean="0">
                <a:latin typeface="Arial" charset="0"/>
                <a:cs typeface="Arial" charset="0"/>
              </a:rPr>
              <a:t> DFA </a:t>
            </a:r>
            <a:r>
              <a:rPr lang="id-ID" sz="2000" smtClean="0">
                <a:latin typeface="Arial" charset="0"/>
                <a:cs typeface="Arial" charset="0"/>
              </a:rPr>
              <a:t>are</a:t>
            </a:r>
            <a:r>
              <a:rPr lang="en-US" sz="2000" smtClean="0">
                <a:latin typeface="Arial" charset="0"/>
                <a:cs typeface="Arial" charset="0"/>
              </a:rPr>
              <a:t>:	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Arial" charset="0"/>
                <a:cs typeface="Arial" charset="0"/>
              </a:rPr>
              <a:t>	</a:t>
            </a:r>
            <a:r>
              <a:rPr lang="id-ID" sz="2000" smtClean="0">
                <a:latin typeface="Arial" charset="0"/>
                <a:cs typeface="Arial" charset="0"/>
              </a:rPr>
              <a:t>Set of </a:t>
            </a:r>
            <a:r>
              <a:rPr lang="en-US" sz="2000" smtClean="0">
                <a:latin typeface="Arial" charset="0"/>
                <a:cs typeface="Arial" charset="0"/>
              </a:rPr>
              <a:t>State (Q) : q</a:t>
            </a:r>
            <a:r>
              <a:rPr lang="en-US" sz="2000" baseline="-25000" smtClean="0">
                <a:latin typeface="Arial" charset="0"/>
                <a:cs typeface="Arial" charset="0"/>
              </a:rPr>
              <a:t>0</a:t>
            </a:r>
            <a:r>
              <a:rPr lang="en-US" sz="2000" smtClean="0">
                <a:latin typeface="Arial" charset="0"/>
                <a:cs typeface="Arial" charset="0"/>
              </a:rPr>
              <a:t>, q</a:t>
            </a:r>
            <a:r>
              <a:rPr lang="en-US" sz="2000" baseline="-25000" smtClean="0">
                <a:latin typeface="Arial" charset="0"/>
                <a:cs typeface="Arial" charset="0"/>
              </a:rPr>
              <a:t>1</a:t>
            </a:r>
            <a:r>
              <a:rPr lang="en-US" sz="2000" smtClean="0">
                <a:latin typeface="Arial" charset="0"/>
                <a:cs typeface="Arial" charset="0"/>
              </a:rPr>
              <a:t>, q</a:t>
            </a:r>
            <a:r>
              <a:rPr lang="en-US" sz="2000" baseline="-25000" smtClean="0">
                <a:latin typeface="Arial" charset="0"/>
                <a:cs typeface="Arial" charset="0"/>
              </a:rPr>
              <a:t>2</a:t>
            </a:r>
            <a:r>
              <a:rPr lang="en-US" sz="2000" smtClean="0">
                <a:latin typeface="Arial" charset="0"/>
                <a:cs typeface="Arial" charset="0"/>
              </a:rPr>
              <a:t>, q</a:t>
            </a:r>
            <a:r>
              <a:rPr lang="en-US" sz="2000" baseline="-25000" smtClean="0">
                <a:latin typeface="Arial" charset="0"/>
                <a:cs typeface="Arial" charset="0"/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Arial" charset="0"/>
                <a:cs typeface="Arial" charset="0"/>
              </a:rPr>
              <a:t>	Start state 	     : q</a:t>
            </a:r>
            <a:r>
              <a:rPr lang="en-US" sz="2000" baseline="-25000" smtClean="0">
                <a:latin typeface="Arial" charset="0"/>
                <a:cs typeface="Arial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Arial" charset="0"/>
                <a:cs typeface="Arial" charset="0"/>
              </a:rPr>
              <a:t>	Final state (F)    : q</a:t>
            </a:r>
            <a:r>
              <a:rPr lang="en-US" sz="2000" baseline="-25000" smtClean="0">
                <a:latin typeface="Arial" charset="0"/>
                <a:cs typeface="Arial" charset="0"/>
              </a:rPr>
              <a:t>0</a:t>
            </a:r>
            <a:r>
              <a:rPr lang="en-US" sz="2000" smtClean="0">
                <a:latin typeface="Arial" charset="0"/>
                <a:cs typeface="Arial" charset="0"/>
              </a:rPr>
              <a:t> {Double circle}</a:t>
            </a:r>
            <a:endParaRPr lang="pt-BR" sz="200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pt-BR" sz="2000" smtClean="0">
                <a:latin typeface="Arial" charset="0"/>
                <a:cs typeface="Arial" charset="0"/>
              </a:rPr>
              <a:t>	Alphabet input (</a:t>
            </a:r>
            <a:r>
              <a:rPr lang="pt-BR" sz="2000" smtClean="0">
                <a:latin typeface="Arial" charset="0"/>
                <a:cs typeface="Arial" charset="0"/>
                <a:sym typeface="Symbol" pitchFamily="18" charset="2"/>
              </a:rPr>
              <a:t>)</a:t>
            </a:r>
            <a:r>
              <a:rPr lang="pt-BR" sz="2000" smtClean="0">
                <a:latin typeface="Arial" charset="0"/>
                <a:cs typeface="Arial" charset="0"/>
              </a:rPr>
              <a:t> : {0, 1}</a:t>
            </a:r>
            <a:endParaRPr lang="en-US" sz="2000" smtClean="0">
              <a:latin typeface="Arial" charset="0"/>
              <a:cs typeface="Arial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0" y="20431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4648200" y="1066800"/>
          <a:ext cx="5257800" cy="3259138"/>
        </p:xfrm>
        <a:graphic>
          <a:graphicData uri="http://schemas.openxmlformats.org/presentationml/2006/ole">
            <p:oleObj spid="_x0000_s7178" r:id="rId4" imgW="5056632" imgH="2770632" progId="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4191000"/>
            <a:ext cx="3352800" cy="2359025"/>
            <a:chOff x="2832" y="2208"/>
            <a:chExt cx="2544" cy="1630"/>
          </a:xfrm>
        </p:grpSpPr>
        <p:sp>
          <p:nvSpPr>
            <p:cNvPr id="2056" name="Rectangle 6"/>
            <p:cNvSpPr>
              <a:spLocks noChangeArrowheads="1"/>
            </p:cNvSpPr>
            <p:nvPr/>
          </p:nvSpPr>
          <p:spPr bwMode="auto">
            <a:xfrm>
              <a:off x="4528" y="3512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2057" name="Rectangle 7"/>
            <p:cNvSpPr>
              <a:spLocks noChangeArrowheads="1"/>
            </p:cNvSpPr>
            <p:nvPr/>
          </p:nvSpPr>
          <p:spPr bwMode="auto">
            <a:xfrm>
              <a:off x="3680" y="3512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058" name="Rectangle 8"/>
            <p:cNvSpPr>
              <a:spLocks noChangeArrowheads="1"/>
            </p:cNvSpPr>
            <p:nvPr/>
          </p:nvSpPr>
          <p:spPr bwMode="auto">
            <a:xfrm>
              <a:off x="2832" y="3512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059" name="Rectangle 9"/>
            <p:cNvSpPr>
              <a:spLocks noChangeArrowheads="1"/>
            </p:cNvSpPr>
            <p:nvPr/>
          </p:nvSpPr>
          <p:spPr bwMode="auto">
            <a:xfrm>
              <a:off x="4528" y="3186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060" name="Rectangle 10"/>
            <p:cNvSpPr>
              <a:spLocks noChangeArrowheads="1"/>
            </p:cNvSpPr>
            <p:nvPr/>
          </p:nvSpPr>
          <p:spPr bwMode="auto">
            <a:xfrm>
              <a:off x="3680" y="3186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61" name="Rectangle 11"/>
            <p:cNvSpPr>
              <a:spLocks noChangeArrowheads="1"/>
            </p:cNvSpPr>
            <p:nvPr/>
          </p:nvSpPr>
          <p:spPr bwMode="auto">
            <a:xfrm>
              <a:off x="2832" y="3186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2062" name="Rectangle 12"/>
            <p:cNvSpPr>
              <a:spLocks noChangeArrowheads="1"/>
            </p:cNvSpPr>
            <p:nvPr/>
          </p:nvSpPr>
          <p:spPr bwMode="auto">
            <a:xfrm>
              <a:off x="4528" y="2860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63" name="Rectangle 13"/>
            <p:cNvSpPr>
              <a:spLocks noChangeArrowheads="1"/>
            </p:cNvSpPr>
            <p:nvPr/>
          </p:nvSpPr>
          <p:spPr bwMode="auto">
            <a:xfrm>
              <a:off x="3680" y="2860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064" name="Rectangle 14"/>
            <p:cNvSpPr>
              <a:spLocks noChangeArrowheads="1"/>
            </p:cNvSpPr>
            <p:nvPr/>
          </p:nvSpPr>
          <p:spPr bwMode="auto">
            <a:xfrm>
              <a:off x="2832" y="2860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065" name="Rectangle 15"/>
            <p:cNvSpPr>
              <a:spLocks noChangeArrowheads="1"/>
            </p:cNvSpPr>
            <p:nvPr/>
          </p:nvSpPr>
          <p:spPr bwMode="auto">
            <a:xfrm>
              <a:off x="4528" y="2534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066" name="Rectangle 16"/>
            <p:cNvSpPr>
              <a:spLocks noChangeArrowheads="1"/>
            </p:cNvSpPr>
            <p:nvPr/>
          </p:nvSpPr>
          <p:spPr bwMode="auto">
            <a:xfrm>
              <a:off x="3680" y="2534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2067" name="Rectangle 17"/>
            <p:cNvSpPr>
              <a:spLocks noChangeArrowheads="1"/>
            </p:cNvSpPr>
            <p:nvPr/>
          </p:nvSpPr>
          <p:spPr bwMode="auto">
            <a:xfrm>
              <a:off x="2832" y="2534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latin typeface="Wingdings" pitchFamily="2" charset="2"/>
                  <a:ea typeface="DejaVu Sans" charset="0"/>
                  <a:cs typeface="DejaVu Sans" charset="0"/>
                </a:rPr>
                <a:t></a:t>
              </a: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0</a:t>
              </a: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*</a:t>
              </a:r>
            </a:p>
          </p:txBody>
        </p:sp>
        <p:sp>
          <p:nvSpPr>
            <p:cNvPr id="2068" name="Rectangle 18"/>
            <p:cNvSpPr>
              <a:spLocks noChangeArrowheads="1"/>
            </p:cNvSpPr>
            <p:nvPr/>
          </p:nvSpPr>
          <p:spPr bwMode="auto">
            <a:xfrm>
              <a:off x="4528" y="2208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069" name="Rectangle 19"/>
            <p:cNvSpPr>
              <a:spLocks noChangeArrowheads="1"/>
            </p:cNvSpPr>
            <p:nvPr/>
          </p:nvSpPr>
          <p:spPr bwMode="auto">
            <a:xfrm>
              <a:off x="3680" y="2208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70" name="Rectangle 20"/>
            <p:cNvSpPr>
              <a:spLocks noChangeArrowheads="1"/>
            </p:cNvSpPr>
            <p:nvPr/>
          </p:nvSpPr>
          <p:spPr bwMode="auto">
            <a:xfrm>
              <a:off x="2832" y="2208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State</a:t>
              </a:r>
            </a:p>
          </p:txBody>
        </p:sp>
        <p:sp>
          <p:nvSpPr>
            <p:cNvPr id="2071" name="Line 21"/>
            <p:cNvSpPr>
              <a:spLocks noChangeShapeType="1"/>
            </p:cNvSpPr>
            <p:nvPr/>
          </p:nvSpPr>
          <p:spPr bwMode="auto">
            <a:xfrm>
              <a:off x="2832" y="2208"/>
              <a:ext cx="254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22"/>
            <p:cNvSpPr>
              <a:spLocks noChangeShapeType="1"/>
            </p:cNvSpPr>
            <p:nvPr/>
          </p:nvSpPr>
          <p:spPr bwMode="auto">
            <a:xfrm>
              <a:off x="2832" y="2534"/>
              <a:ext cx="254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Line 23"/>
            <p:cNvSpPr>
              <a:spLocks noChangeShapeType="1"/>
            </p:cNvSpPr>
            <p:nvPr/>
          </p:nvSpPr>
          <p:spPr bwMode="auto">
            <a:xfrm>
              <a:off x="2832" y="2860"/>
              <a:ext cx="254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Line 24"/>
            <p:cNvSpPr>
              <a:spLocks noChangeShapeType="1"/>
            </p:cNvSpPr>
            <p:nvPr/>
          </p:nvSpPr>
          <p:spPr bwMode="auto">
            <a:xfrm>
              <a:off x="2832" y="3186"/>
              <a:ext cx="254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Line 25"/>
            <p:cNvSpPr>
              <a:spLocks noChangeShapeType="1"/>
            </p:cNvSpPr>
            <p:nvPr/>
          </p:nvSpPr>
          <p:spPr bwMode="auto">
            <a:xfrm>
              <a:off x="2832" y="3512"/>
              <a:ext cx="254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Line 26"/>
            <p:cNvSpPr>
              <a:spLocks noChangeShapeType="1"/>
            </p:cNvSpPr>
            <p:nvPr/>
          </p:nvSpPr>
          <p:spPr bwMode="auto">
            <a:xfrm>
              <a:off x="2832" y="3838"/>
              <a:ext cx="254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Line 27"/>
            <p:cNvSpPr>
              <a:spLocks noChangeShapeType="1"/>
            </p:cNvSpPr>
            <p:nvPr/>
          </p:nvSpPr>
          <p:spPr bwMode="auto">
            <a:xfrm>
              <a:off x="2832" y="2208"/>
              <a:ext cx="1" cy="163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Line 28"/>
            <p:cNvSpPr>
              <a:spLocks noChangeShapeType="1"/>
            </p:cNvSpPr>
            <p:nvPr/>
          </p:nvSpPr>
          <p:spPr bwMode="auto">
            <a:xfrm>
              <a:off x="3680" y="2208"/>
              <a:ext cx="1" cy="163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Line 29"/>
            <p:cNvSpPr>
              <a:spLocks noChangeShapeType="1"/>
            </p:cNvSpPr>
            <p:nvPr/>
          </p:nvSpPr>
          <p:spPr bwMode="auto">
            <a:xfrm>
              <a:off x="4528" y="2208"/>
              <a:ext cx="1" cy="163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Line 30"/>
            <p:cNvSpPr>
              <a:spLocks noChangeShapeType="1"/>
            </p:cNvSpPr>
            <p:nvPr/>
          </p:nvSpPr>
          <p:spPr bwMode="auto">
            <a:xfrm>
              <a:off x="5376" y="2208"/>
              <a:ext cx="1" cy="163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248400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DETERMINISTIC</a:t>
            </a:r>
            <a:r>
              <a:rPr lang="id-ID" sz="2800" smtClean="0"/>
              <a:t> </a:t>
            </a:r>
            <a:r>
              <a:rPr lang="en-US" sz="2800" smtClean="0"/>
              <a:t>FINITE AUTOMATA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5029200"/>
          </a:xfrm>
        </p:spPr>
        <p:txBody>
          <a:bodyPr>
            <a:normAutofit/>
          </a:bodyPr>
          <a:lstStyle/>
          <a:p>
            <a:r>
              <a:rPr lang="en-US" sz="2200" smtClean="0">
                <a:latin typeface="Arial" charset="0"/>
                <a:cs typeface="Arial" charset="0"/>
              </a:rPr>
              <a:t>Design a DFA that accept the language</a:t>
            </a:r>
            <a:endParaRPr lang="en-US" sz="2200" i="1" smtClean="0">
              <a:latin typeface="Arial" charset="0"/>
              <a:cs typeface="Arial" charset="0"/>
            </a:endParaRPr>
          </a:p>
          <a:p>
            <a:pPr algn="just">
              <a:buFontTx/>
              <a:buNone/>
            </a:pPr>
            <a:r>
              <a:rPr lang="en-US" sz="2200" smtClean="0">
                <a:latin typeface="Arial" charset="0"/>
                <a:cs typeface="Arial" charset="0"/>
              </a:rPr>
              <a:t>	L = { w | w has an even number of 0’s following with an even number of 1’s} or </a:t>
            </a:r>
          </a:p>
          <a:p>
            <a:pPr>
              <a:buFontTx/>
              <a:buNone/>
            </a:pPr>
            <a:r>
              <a:rPr lang="en-US" sz="2200" smtClean="0">
                <a:latin typeface="Arial" charset="0"/>
                <a:cs typeface="Arial" charset="0"/>
              </a:rPr>
              <a:t>	L = { (00)* (11)* }</a:t>
            </a:r>
          </a:p>
        </p:txBody>
      </p:sp>
      <p:sp>
        <p:nvSpPr>
          <p:cNvPr id="25604" name="Text Box 25"/>
          <p:cNvSpPr txBox="1">
            <a:spLocks noChangeArrowheads="1"/>
          </p:cNvSpPr>
          <p:nvPr/>
        </p:nvSpPr>
        <p:spPr bwMode="auto">
          <a:xfrm>
            <a:off x="10668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295400" y="3276600"/>
            <a:ext cx="7086600" cy="3048000"/>
            <a:chOff x="672" y="2160"/>
            <a:chExt cx="4464" cy="1920"/>
          </a:xfrm>
        </p:grpSpPr>
        <p:sp>
          <p:nvSpPr>
            <p:cNvPr id="25607" name="Oval 8"/>
            <p:cNvSpPr>
              <a:spLocks noChangeArrowheads="1"/>
            </p:cNvSpPr>
            <p:nvPr/>
          </p:nvSpPr>
          <p:spPr bwMode="auto">
            <a:xfrm>
              <a:off x="2640" y="3504"/>
              <a:ext cx="52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25608" name="Oval 5"/>
            <p:cNvSpPr>
              <a:spLocks noChangeArrowheads="1"/>
            </p:cNvSpPr>
            <p:nvPr/>
          </p:nvSpPr>
          <p:spPr bwMode="auto">
            <a:xfrm>
              <a:off x="672" y="3312"/>
              <a:ext cx="720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Oval 4"/>
            <p:cNvSpPr>
              <a:spLocks noChangeArrowheads="1"/>
            </p:cNvSpPr>
            <p:nvPr/>
          </p:nvSpPr>
          <p:spPr bwMode="auto">
            <a:xfrm>
              <a:off x="768" y="3456"/>
              <a:ext cx="52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5610" name="Oval 6"/>
            <p:cNvSpPr>
              <a:spLocks noChangeArrowheads="1"/>
            </p:cNvSpPr>
            <p:nvPr/>
          </p:nvSpPr>
          <p:spPr bwMode="auto">
            <a:xfrm>
              <a:off x="1728" y="2496"/>
              <a:ext cx="52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0</a:t>
              </a:r>
            </a:p>
          </p:txBody>
        </p:sp>
        <p:sp>
          <p:nvSpPr>
            <p:cNvPr id="25611" name="Oval 7"/>
            <p:cNvSpPr>
              <a:spLocks noChangeArrowheads="1"/>
            </p:cNvSpPr>
            <p:nvPr/>
          </p:nvSpPr>
          <p:spPr bwMode="auto">
            <a:xfrm>
              <a:off x="3600" y="2544"/>
              <a:ext cx="52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5612" name="Oval 9"/>
            <p:cNvSpPr>
              <a:spLocks noChangeArrowheads="1"/>
            </p:cNvSpPr>
            <p:nvPr/>
          </p:nvSpPr>
          <p:spPr bwMode="auto">
            <a:xfrm>
              <a:off x="4512" y="3504"/>
              <a:ext cx="52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5613" name="Oval 10"/>
            <p:cNvSpPr>
              <a:spLocks noChangeArrowheads="1"/>
            </p:cNvSpPr>
            <p:nvPr/>
          </p:nvSpPr>
          <p:spPr bwMode="auto">
            <a:xfrm>
              <a:off x="4416" y="3360"/>
              <a:ext cx="720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5"/>
            <p:cNvSpPr>
              <a:spLocks noChangeShapeType="1"/>
            </p:cNvSpPr>
            <p:nvPr/>
          </p:nvSpPr>
          <p:spPr bwMode="auto">
            <a:xfrm>
              <a:off x="2256" y="268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92" y="37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V="1">
              <a:off x="3120" y="2928"/>
              <a:ext cx="52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8"/>
            <p:cNvSpPr>
              <a:spLocks noChangeShapeType="1"/>
            </p:cNvSpPr>
            <p:nvPr/>
          </p:nvSpPr>
          <p:spPr bwMode="auto">
            <a:xfrm flipH="1" flipV="1">
              <a:off x="4128" y="288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20"/>
            <p:cNvSpPr>
              <a:spLocks noChangeShapeType="1"/>
            </p:cNvSpPr>
            <p:nvPr/>
          </p:nvSpPr>
          <p:spPr bwMode="auto">
            <a:xfrm flipH="1" flipV="1">
              <a:off x="3024" y="393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5619" name="AutoShape 21"/>
            <p:cNvCxnSpPr>
              <a:cxnSpLocks noChangeShapeType="1"/>
              <a:stCxn id="25611" idx="0"/>
              <a:endCxn id="25611" idx="6"/>
            </p:cNvCxnSpPr>
            <p:nvPr/>
          </p:nvCxnSpPr>
          <p:spPr bwMode="auto">
            <a:xfrm rot="5400000" flipV="1">
              <a:off x="3888" y="2520"/>
              <a:ext cx="216" cy="264"/>
            </a:xfrm>
            <a:prstGeom prst="curvedConnector4">
              <a:avLst>
                <a:gd name="adj1" fmla="val -114356"/>
                <a:gd name="adj2" fmla="val 18370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0" name="AutoShape 22"/>
            <p:cNvCxnSpPr>
              <a:cxnSpLocks noChangeShapeType="1"/>
              <a:stCxn id="25608" idx="0"/>
            </p:cNvCxnSpPr>
            <p:nvPr/>
          </p:nvCxnSpPr>
          <p:spPr bwMode="auto">
            <a:xfrm rot="-5400000">
              <a:off x="1054" y="2570"/>
              <a:ext cx="720" cy="76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1" name="AutoShape 23"/>
            <p:cNvCxnSpPr>
              <a:cxnSpLocks noChangeShapeType="1"/>
              <a:stCxn id="25610" idx="4"/>
              <a:endCxn id="25608" idx="6"/>
            </p:cNvCxnSpPr>
            <p:nvPr/>
          </p:nvCxnSpPr>
          <p:spPr bwMode="auto">
            <a:xfrm rot="5400000">
              <a:off x="1320" y="3000"/>
              <a:ext cx="744" cy="6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2" name="AutoShape 24"/>
            <p:cNvCxnSpPr>
              <a:cxnSpLocks noChangeShapeType="1"/>
            </p:cNvCxnSpPr>
            <p:nvPr/>
          </p:nvCxnSpPr>
          <p:spPr bwMode="auto">
            <a:xfrm>
              <a:off x="3168" y="3600"/>
              <a:ext cx="12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23" name="Text Box 26"/>
            <p:cNvSpPr txBox="1">
              <a:spLocks noChangeArrowheads="1"/>
            </p:cNvSpPr>
            <p:nvPr/>
          </p:nvSpPr>
          <p:spPr bwMode="auto">
            <a:xfrm>
              <a:off x="864" y="2928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25624" name="Text Box 27"/>
            <p:cNvSpPr txBox="1">
              <a:spLocks noChangeArrowheads="1"/>
            </p:cNvSpPr>
            <p:nvPr/>
          </p:nvSpPr>
          <p:spPr bwMode="auto">
            <a:xfrm>
              <a:off x="1776" y="297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25625" name="Text Box 28"/>
            <p:cNvSpPr txBox="1">
              <a:spLocks noChangeArrowheads="1"/>
            </p:cNvSpPr>
            <p:nvPr/>
          </p:nvSpPr>
          <p:spPr bwMode="auto">
            <a:xfrm>
              <a:off x="3024" y="3168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25626" name="Text Box 29"/>
            <p:cNvSpPr txBox="1">
              <a:spLocks noChangeArrowheads="1"/>
            </p:cNvSpPr>
            <p:nvPr/>
          </p:nvSpPr>
          <p:spPr bwMode="auto">
            <a:xfrm>
              <a:off x="4176" y="3072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25627" name="Text Box 30"/>
            <p:cNvSpPr txBox="1">
              <a:spLocks noChangeArrowheads="1"/>
            </p:cNvSpPr>
            <p:nvPr/>
          </p:nvSpPr>
          <p:spPr bwMode="auto">
            <a:xfrm>
              <a:off x="4272" y="216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0, 1</a:t>
              </a:r>
            </a:p>
          </p:txBody>
        </p:sp>
        <p:sp>
          <p:nvSpPr>
            <p:cNvPr id="25628" name="Text Box 31"/>
            <p:cNvSpPr txBox="1">
              <a:spLocks noChangeArrowheads="1"/>
            </p:cNvSpPr>
            <p:nvPr/>
          </p:nvSpPr>
          <p:spPr bwMode="auto">
            <a:xfrm>
              <a:off x="1968" y="3552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5629" name="Text Box 32"/>
            <p:cNvSpPr txBox="1">
              <a:spLocks noChangeArrowheads="1"/>
            </p:cNvSpPr>
            <p:nvPr/>
          </p:nvSpPr>
          <p:spPr bwMode="auto">
            <a:xfrm>
              <a:off x="2592" y="249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5630" name="Text Box 33"/>
            <p:cNvSpPr txBox="1">
              <a:spLocks noChangeArrowheads="1"/>
            </p:cNvSpPr>
            <p:nvPr/>
          </p:nvSpPr>
          <p:spPr bwMode="auto">
            <a:xfrm>
              <a:off x="3600" y="336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5631" name="Text Box 34"/>
            <p:cNvSpPr txBox="1">
              <a:spLocks noChangeArrowheads="1"/>
            </p:cNvSpPr>
            <p:nvPr/>
          </p:nvSpPr>
          <p:spPr bwMode="auto">
            <a:xfrm>
              <a:off x="4032" y="369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</p:grpSp>
      <p:sp>
        <p:nvSpPr>
          <p:cNvPr id="25606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588AE1E0-AD00-4605-B783-66E1AD407CFE}" type="slidenum">
              <a:rPr lang="en-US" smtClean="0">
                <a:latin typeface="Interstate" charset="0"/>
              </a:rPr>
              <a:pPr algn="ctr"/>
              <a:t>14</a:t>
            </a:fld>
            <a:endParaRPr lang="en-US" smtClean="0">
              <a:latin typeface="Interstate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2743200" y="1524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DETERMINISTIC</a:t>
            </a:r>
            <a:r>
              <a:rPr kumimoji="0" lang="id-ID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FINITE AUTOMATA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620000" cy="4572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dirty="0" err="1" smtClean="0"/>
              <a:t>Transi</a:t>
            </a:r>
            <a:r>
              <a:rPr lang="id-ID" dirty="0" smtClean="0"/>
              <a:t>tion</a:t>
            </a:r>
            <a:r>
              <a:rPr lang="en-US" dirty="0" smtClean="0"/>
              <a:t> </a:t>
            </a:r>
            <a:r>
              <a:rPr lang="id-ID" dirty="0" smtClean="0"/>
              <a:t>function</a:t>
            </a:r>
            <a:r>
              <a:rPr lang="en-US" dirty="0" smtClean="0"/>
              <a:t> </a:t>
            </a:r>
            <a:r>
              <a:rPr lang="id-ID" dirty="0" smtClean="0"/>
              <a:t>for a</a:t>
            </a:r>
            <a:r>
              <a:rPr lang="en-US" dirty="0" smtClean="0"/>
              <a:t> String :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		 : Q 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</a:t>
            </a:r>
            <a:r>
              <a:rPr lang="en-US" dirty="0" smtClean="0"/>
              <a:t>*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Q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1. </a:t>
            </a:r>
            <a:r>
              <a:rPr lang="id-ID" dirty="0" smtClean="0"/>
              <a:t>       </a:t>
            </a:r>
            <a:r>
              <a:rPr lang="en-US" dirty="0" smtClean="0"/>
              <a:t> (q,</a:t>
            </a:r>
            <a:r>
              <a:rPr lang="en-US" b="1" i="1" dirty="0" smtClean="0">
                <a:sym typeface="Symbol" pitchFamily="18" charset="2"/>
              </a:rPr>
              <a:t></a:t>
            </a:r>
            <a:r>
              <a:rPr lang="en-US" dirty="0" smtClean="0"/>
              <a:t>) = q</a:t>
            </a:r>
            <a:endParaRPr lang="pt-BR" dirty="0" smtClean="0"/>
          </a:p>
          <a:p>
            <a:pPr eaLnBrk="1" hangingPunct="1">
              <a:buFontTx/>
              <a:buNone/>
              <a:defRPr/>
            </a:pPr>
            <a:r>
              <a:rPr lang="pt-BR" dirty="0" smtClean="0"/>
              <a:t>	{</a:t>
            </a:r>
            <a:r>
              <a:rPr lang="en-US" dirty="0" smtClean="0"/>
              <a:t>without reading the input symbol</a:t>
            </a:r>
            <a:r>
              <a:rPr lang="id-ID" dirty="0" smtClean="0"/>
              <a:t>, </a:t>
            </a:r>
            <a:r>
              <a:rPr lang="en-US" dirty="0" smtClean="0"/>
              <a:t>can not change state</a:t>
            </a:r>
            <a:r>
              <a:rPr lang="id-ID" dirty="0" smtClean="0"/>
              <a:t> </a:t>
            </a:r>
            <a:r>
              <a:rPr lang="pt-BR" dirty="0" smtClean="0"/>
              <a:t>}</a:t>
            </a:r>
          </a:p>
          <a:p>
            <a:pPr marL="609600" indent="-609600" eaLnBrk="1" hangingPunct="1">
              <a:buFontTx/>
              <a:buNone/>
              <a:defRPr/>
            </a:pPr>
            <a:endParaRPr lang="en-US" dirty="0" smtClean="0"/>
          </a:p>
          <a:p>
            <a:pPr marL="609600" indent="-609600" eaLnBrk="1" hangingPunct="1">
              <a:buFontTx/>
              <a:buNone/>
              <a:defRPr/>
            </a:pPr>
            <a:r>
              <a:rPr lang="en-US" dirty="0" smtClean="0"/>
              <a:t>2. </a:t>
            </a:r>
            <a:r>
              <a:rPr lang="id-ID" dirty="0" smtClean="0"/>
              <a:t>For all</a:t>
            </a:r>
            <a:r>
              <a:rPr lang="en-US" dirty="0" smtClean="0"/>
              <a:t> string w </a:t>
            </a:r>
            <a:r>
              <a:rPr lang="id-ID" dirty="0" smtClean="0"/>
              <a:t>and</a:t>
            </a:r>
            <a:r>
              <a:rPr lang="en-US" dirty="0" smtClean="0"/>
              <a:t> input a,</a:t>
            </a:r>
            <a:endParaRPr lang="pt-BR" dirty="0" smtClean="0"/>
          </a:p>
          <a:p>
            <a:pPr marL="609600" indent="-609600" eaLnBrk="1" hangingPunct="1">
              <a:buFontTx/>
              <a:buNone/>
              <a:defRPr/>
            </a:pPr>
            <a:r>
              <a:rPr lang="pt-BR" dirty="0" smtClean="0"/>
              <a:t>	 (q, wa) = </a:t>
            </a:r>
            <a:r>
              <a:rPr lang="en-US" dirty="0" smtClean="0">
                <a:sym typeface="Symbol" pitchFamily="18" charset="2"/>
              </a:rPr>
              <a:t></a:t>
            </a:r>
            <a:r>
              <a:rPr lang="pt-BR" dirty="0" smtClean="0"/>
              <a:t>(    (q,w),a) =  </a:t>
            </a:r>
            <a:r>
              <a:rPr lang="en-US" dirty="0" smtClean="0">
                <a:sym typeface="Symbol" pitchFamily="18" charset="2"/>
              </a:rPr>
              <a:t></a:t>
            </a:r>
            <a:r>
              <a:rPr lang="pt-BR" dirty="0" smtClean="0"/>
              <a:t>(p,a)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id-ID" dirty="0" smtClean="0"/>
              <a:t>if </a:t>
            </a:r>
            <a:r>
              <a:rPr lang="pt-BR" dirty="0" smtClean="0"/>
              <a:t> p =    (q,w)</a:t>
            </a:r>
          </a:p>
          <a:p>
            <a:pPr marL="609600" indent="-609600" eaLnBrk="1" hangingPunct="1">
              <a:buFontTx/>
              <a:buNone/>
              <a:defRPr/>
            </a:pPr>
            <a:endParaRPr lang="pt-BR" dirty="0" smtClean="0"/>
          </a:p>
          <a:p>
            <a:pPr marL="609600" indent="-609600" eaLnBrk="1" hangingPunct="1">
              <a:buFontTx/>
              <a:buNone/>
              <a:defRPr/>
            </a:pPr>
            <a:r>
              <a:rPr lang="en-US" dirty="0" smtClean="0">
                <a:sym typeface="Symbol" pitchFamily="18" charset="2"/>
              </a:rPr>
              <a:t>    </a:t>
            </a:r>
            <a:r>
              <a:rPr lang="id-ID" dirty="0" smtClean="0">
                <a:sym typeface="Symbol" pitchFamily="18" charset="2"/>
              </a:rPr>
              <a:t>For</a:t>
            </a:r>
            <a:r>
              <a:rPr lang="en-US" dirty="0" smtClean="0">
                <a:sym typeface="Symbol" pitchFamily="18" charset="2"/>
              </a:rPr>
              <a:t> input w = a, </a:t>
            </a:r>
            <a:r>
              <a:rPr lang="pt-BR" dirty="0" smtClean="0"/>
              <a:t> </a:t>
            </a:r>
            <a:r>
              <a:rPr lang="id-ID" dirty="0" smtClean="0"/>
              <a:t> and </a:t>
            </a:r>
            <a:r>
              <a:rPr lang="en-US" dirty="0" smtClean="0"/>
              <a:t>       </a:t>
            </a:r>
            <a:r>
              <a:rPr lang="pt-BR" dirty="0" smtClean="0"/>
              <a:t> </a:t>
            </a:r>
            <a:r>
              <a:rPr lang="id-ID" dirty="0" smtClean="0"/>
              <a:t>always</a:t>
            </a:r>
            <a:r>
              <a:rPr lang="pt-BR" dirty="0" smtClean="0"/>
              <a:t> </a:t>
            </a:r>
            <a:r>
              <a:rPr lang="id-ID" dirty="0" smtClean="0"/>
              <a:t>in line</a:t>
            </a:r>
            <a:r>
              <a:rPr lang="pt-BR" dirty="0" smtClean="0"/>
              <a:t> :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pt-BR" dirty="0" smtClean="0"/>
              <a:t>		(q,a) = </a:t>
            </a:r>
            <a:r>
              <a:rPr lang="en-US" dirty="0" smtClean="0">
                <a:sym typeface="Symbol" pitchFamily="18" charset="2"/>
              </a:rPr>
              <a:t></a:t>
            </a:r>
            <a:r>
              <a:rPr lang="pt-BR" dirty="0" smtClean="0"/>
              <a:t>(    (q,</a:t>
            </a:r>
            <a:r>
              <a:rPr lang="en-US" b="1" i="1" dirty="0" smtClean="0">
                <a:sym typeface="Symbol" pitchFamily="18" charset="2"/>
              </a:rPr>
              <a:t></a:t>
            </a:r>
            <a:r>
              <a:rPr lang="pt-BR" dirty="0" smtClean="0"/>
              <a:t>),a) = </a:t>
            </a:r>
            <a:r>
              <a:rPr lang="en-US" dirty="0" smtClean="0">
                <a:sym typeface="Symbol" pitchFamily="18" charset="2"/>
              </a:rPr>
              <a:t></a:t>
            </a:r>
            <a:r>
              <a:rPr lang="pt-BR" dirty="0" smtClean="0"/>
              <a:t>(q,a)</a:t>
            </a:r>
            <a:endParaRPr lang="en-US" dirty="0" smtClean="0"/>
          </a:p>
          <a:p>
            <a:pPr eaLnBrk="1" hangingPunct="1">
              <a:buFontTx/>
              <a:buNone/>
              <a:defRPr/>
            </a:pPr>
            <a:r>
              <a:rPr lang="pt-BR" dirty="0" smtClean="0"/>
              <a:t> </a:t>
            </a:r>
            <a:endParaRPr lang="en-US" dirty="0" smtClean="0"/>
          </a:p>
        </p:txBody>
      </p:sp>
      <p:sp>
        <p:nvSpPr>
          <p:cNvPr id="30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667000" y="2001837"/>
          <a:ext cx="287338" cy="436563"/>
        </p:xfrm>
        <a:graphic>
          <a:graphicData uri="http://schemas.openxmlformats.org/presentationml/2006/ole">
            <p:oleObj spid="_x0000_s8258" name="Equation" r:id="rId3" imgW="215806" imgH="330057" progId="Equation.3">
              <p:embed/>
            </p:oleObj>
          </a:graphicData>
        </a:graphic>
      </p:graphicFrame>
      <p:sp>
        <p:nvSpPr>
          <p:cNvPr id="308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308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075" name="Object 10"/>
          <p:cNvGraphicFramePr>
            <a:graphicFrameLocks noChangeAspect="1"/>
          </p:cNvGraphicFramePr>
          <p:nvPr/>
        </p:nvGraphicFramePr>
        <p:xfrm>
          <a:off x="1693862" y="2611438"/>
          <a:ext cx="287338" cy="436562"/>
        </p:xfrm>
        <a:graphic>
          <a:graphicData uri="http://schemas.openxmlformats.org/presentationml/2006/ole">
            <p:oleObj spid="_x0000_s8259" name="Equation" r:id="rId4" imgW="215806" imgH="330057" progId="Equation.3">
              <p:embed/>
            </p:oleObj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3088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C42641-4BC2-41FF-B54C-FF6C62704964}" type="slidenum">
              <a:rPr lang="en-US" smtClean="0">
                <a:latin typeface="Interstate" charset="0"/>
              </a:rPr>
              <a:pPr/>
              <a:t>15</a:t>
            </a:fld>
            <a:endParaRPr lang="en-US" smtClean="0">
              <a:latin typeface="Interstate" charset="0"/>
            </a:endParaRPr>
          </a:p>
        </p:txBody>
      </p:sp>
      <p:graphicFrame>
        <p:nvGraphicFramePr>
          <p:cNvPr id="3076" name="Object 11"/>
          <p:cNvGraphicFramePr>
            <a:graphicFrameLocks noChangeAspect="1"/>
          </p:cNvGraphicFramePr>
          <p:nvPr/>
        </p:nvGraphicFramePr>
        <p:xfrm>
          <a:off x="1541462" y="4191000"/>
          <a:ext cx="287338" cy="436563"/>
        </p:xfrm>
        <a:graphic>
          <a:graphicData uri="http://schemas.openxmlformats.org/presentationml/2006/ole">
            <p:oleObj spid="_x0000_s8260" name="Equation" r:id="rId5" imgW="215806" imgH="330057" progId="Equation.3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3217862" y="4191000"/>
          <a:ext cx="287338" cy="436563"/>
        </p:xfrm>
        <a:graphic>
          <a:graphicData uri="http://schemas.openxmlformats.org/presentationml/2006/ole">
            <p:oleObj spid="_x0000_s8261" name="Equation" r:id="rId6" imgW="215806" imgH="330057" progId="Equation.3">
              <p:embed/>
            </p:oleObj>
          </a:graphicData>
        </a:graphic>
      </p:graphicFrame>
      <p:graphicFrame>
        <p:nvGraphicFramePr>
          <p:cNvPr id="3078" name="Object 13"/>
          <p:cNvGraphicFramePr>
            <a:graphicFrameLocks noChangeAspect="1"/>
          </p:cNvGraphicFramePr>
          <p:nvPr/>
        </p:nvGraphicFramePr>
        <p:xfrm>
          <a:off x="6342062" y="4191000"/>
          <a:ext cx="287338" cy="436563"/>
        </p:xfrm>
        <a:graphic>
          <a:graphicData uri="http://schemas.openxmlformats.org/presentationml/2006/ole">
            <p:oleObj spid="_x0000_s8262" name="Equation" r:id="rId7" imgW="215806" imgH="330057" progId="Equation.3">
              <p:embed/>
            </p:oleObj>
          </a:graphicData>
        </a:graphic>
      </p:graphicFrame>
      <p:graphicFrame>
        <p:nvGraphicFramePr>
          <p:cNvPr id="3079" name="Object 14"/>
          <p:cNvGraphicFramePr>
            <a:graphicFrameLocks noChangeAspect="1"/>
          </p:cNvGraphicFramePr>
          <p:nvPr/>
        </p:nvGraphicFramePr>
        <p:xfrm>
          <a:off x="3141662" y="5257800"/>
          <a:ext cx="287338" cy="436563"/>
        </p:xfrm>
        <a:graphic>
          <a:graphicData uri="http://schemas.openxmlformats.org/presentationml/2006/ole">
            <p:oleObj spid="_x0000_s8263" name="Equation" r:id="rId8" imgW="215806" imgH="330057" progId="Equation.3">
              <p:embed/>
            </p:oleObj>
          </a:graphicData>
        </a:graphic>
      </p:graphicFrame>
      <p:graphicFrame>
        <p:nvGraphicFramePr>
          <p:cNvPr id="3080" name="Object 15"/>
          <p:cNvGraphicFramePr>
            <a:graphicFrameLocks noChangeAspect="1"/>
          </p:cNvGraphicFramePr>
          <p:nvPr/>
        </p:nvGraphicFramePr>
        <p:xfrm>
          <a:off x="4208463" y="4876800"/>
          <a:ext cx="287337" cy="436563"/>
        </p:xfrm>
        <a:graphic>
          <a:graphicData uri="http://schemas.openxmlformats.org/presentationml/2006/ole">
            <p:oleObj spid="_x0000_s8264" name="Equation" r:id="rId9" imgW="215806" imgH="330057" progId="Equation.3">
              <p:embed/>
            </p:oleObj>
          </a:graphicData>
        </a:graphic>
      </p:graphicFrame>
      <p:graphicFrame>
        <p:nvGraphicFramePr>
          <p:cNvPr id="3081" name="Object 17"/>
          <p:cNvGraphicFramePr>
            <a:graphicFrameLocks noChangeAspect="1"/>
          </p:cNvGraphicFramePr>
          <p:nvPr/>
        </p:nvGraphicFramePr>
        <p:xfrm>
          <a:off x="1846262" y="5257800"/>
          <a:ext cx="287338" cy="436563"/>
        </p:xfrm>
        <a:graphic>
          <a:graphicData uri="http://schemas.openxmlformats.org/presentationml/2006/ole">
            <p:oleObj spid="_x0000_s8265" name="Equation" r:id="rId10" imgW="215806" imgH="330057" progId="Equation.3">
              <p:embed/>
            </p:oleObj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743200" y="1524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DETERMINISTIC</a:t>
            </a:r>
            <a:r>
              <a:rPr kumimoji="0" lang="id-ID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FINITE AUTOMATA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472" y="152400"/>
            <a:ext cx="7067128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FINITE AUTOMATA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391400" cy="4297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dirty="0" smtClean="0"/>
              <a:t>   </a:t>
            </a:r>
            <a:r>
              <a:rPr lang="pt-BR" sz="2200" dirty="0" smtClean="0"/>
              <a:t>(q,w) : </a:t>
            </a:r>
            <a:r>
              <a:rPr lang="en-US" sz="2200" dirty="0" smtClean="0"/>
              <a:t>is a state in which the FA will be after reading the string w, with start state q;</a:t>
            </a:r>
          </a:p>
          <a:p>
            <a:pPr eaLnBrk="1" hangingPunct="1">
              <a:buFontTx/>
              <a:buNone/>
            </a:pPr>
            <a:endParaRPr lang="en-US" sz="2200" dirty="0" smtClean="0"/>
          </a:p>
          <a:p>
            <a:pPr eaLnBrk="1" hangingPunct="1">
              <a:buFontTx/>
              <a:buNone/>
            </a:pPr>
            <a:r>
              <a:rPr lang="en-US" sz="2200" dirty="0" smtClean="0"/>
              <a:t>   (</a:t>
            </a:r>
            <a:r>
              <a:rPr lang="en-US" sz="2200" dirty="0" err="1" smtClean="0"/>
              <a:t>q,w</a:t>
            </a:r>
            <a:r>
              <a:rPr lang="en-US" sz="2200" dirty="0" smtClean="0"/>
              <a:t>) = p, </a:t>
            </a:r>
            <a:r>
              <a:rPr lang="id-ID" sz="2200" dirty="0" smtClean="0"/>
              <a:t>t</a:t>
            </a:r>
            <a:r>
              <a:rPr lang="en-US" sz="2200" dirty="0" smtClean="0"/>
              <a:t>here is a path labeled w from state q to p. </a:t>
            </a:r>
          </a:p>
          <a:p>
            <a:pPr eaLnBrk="1" hangingPunct="1">
              <a:buFontTx/>
              <a:buNone/>
            </a:pPr>
            <a:endParaRPr lang="en-US" sz="2200" dirty="0"/>
          </a:p>
          <a:p>
            <a:pPr eaLnBrk="1" hangingPunct="1">
              <a:buFontTx/>
              <a:buNone/>
            </a:pPr>
            <a:r>
              <a:rPr lang="id-ID" sz="2200" dirty="0" smtClean="0"/>
              <a:t> </a:t>
            </a:r>
            <a:endParaRPr lang="en-US" sz="2200" dirty="0" smtClean="0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236662" y="1849437"/>
          <a:ext cx="287338" cy="436563"/>
        </p:xfrm>
        <a:graphic>
          <a:graphicData uri="http://schemas.openxmlformats.org/presentationml/2006/ole">
            <p:oleObj spid="_x0000_s9234" name="Equation" r:id="rId3" imgW="215806" imgH="330057" progId="Equation.3">
              <p:embed/>
            </p:oleObj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1225550" y="2974975"/>
          <a:ext cx="298450" cy="454025"/>
        </p:xfrm>
        <a:graphic>
          <a:graphicData uri="http://schemas.openxmlformats.org/presentationml/2006/ole">
            <p:oleObj spid="_x0000_s9235" name="Equation" r:id="rId4" imgW="215806" imgH="330057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4105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0ABBE8-BA7E-4273-98A2-6A3C22190954}" type="slidenum">
              <a:rPr lang="en-US" smtClean="0">
                <a:latin typeface="Interstate" charset="0"/>
              </a:rPr>
              <a:pPr/>
              <a:t>16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4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FINITE AUTOMATA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467600" cy="444976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800" dirty="0" smtClean="0"/>
              <a:t>STRING </a:t>
            </a:r>
            <a:r>
              <a:rPr lang="id-ID" sz="2800" dirty="0" smtClean="0"/>
              <a:t>received/accepted</a:t>
            </a:r>
            <a:r>
              <a:rPr lang="en-US" sz="2800" dirty="0" smtClean="0"/>
              <a:t> :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String x </a:t>
            </a:r>
            <a:r>
              <a:rPr lang="id-ID" sz="2800" dirty="0" smtClean="0"/>
              <a:t>received </a:t>
            </a:r>
            <a:r>
              <a:rPr lang="en-US" sz="2800" dirty="0" smtClean="0"/>
              <a:t> </a:t>
            </a:r>
            <a:r>
              <a:rPr lang="id-ID" sz="2800" dirty="0" smtClean="0"/>
              <a:t>if</a:t>
            </a:r>
            <a:r>
              <a:rPr lang="en-US" sz="2800" dirty="0" smtClean="0"/>
              <a:t> </a:t>
            </a:r>
            <a:r>
              <a:rPr lang="id-ID" sz="2800" dirty="0" smtClean="0"/>
              <a:t> </a:t>
            </a:r>
            <a:r>
              <a:rPr lang="en-US" sz="2800" dirty="0" smtClean="0"/>
              <a:t>     (q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,x) = p, p </a:t>
            </a:r>
            <a:r>
              <a:rPr lang="id-ID" sz="2800" dirty="0" smtClean="0"/>
              <a:t>in</a:t>
            </a:r>
            <a:r>
              <a:rPr lang="en-US" sz="2800" dirty="0" smtClean="0"/>
              <a:t> F.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LANGUAGE  </a:t>
            </a:r>
            <a:r>
              <a:rPr lang="id-ID" sz="2800" dirty="0" smtClean="0"/>
              <a:t>received</a:t>
            </a:r>
            <a:r>
              <a:rPr lang="en-US" sz="2800" dirty="0" smtClean="0"/>
              <a:t>  :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Language </a:t>
            </a:r>
            <a:r>
              <a:rPr lang="id-ID" sz="2800" dirty="0" smtClean="0"/>
              <a:t>accepted</a:t>
            </a:r>
            <a:r>
              <a:rPr lang="en-US" sz="2800" dirty="0" smtClean="0"/>
              <a:t> </a:t>
            </a:r>
            <a:r>
              <a:rPr lang="id-ID" sz="2800" dirty="0" smtClean="0"/>
              <a:t>by the</a:t>
            </a:r>
            <a:r>
              <a:rPr lang="en-US" sz="2800" dirty="0" smtClean="0"/>
              <a:t> FA</a:t>
            </a:r>
            <a:r>
              <a:rPr lang="id-ID" sz="2800" dirty="0" smtClean="0"/>
              <a:t>-</a:t>
            </a:r>
            <a:r>
              <a:rPr lang="en-US" sz="2800" dirty="0" smtClean="0"/>
              <a:t>M </a:t>
            </a:r>
            <a:r>
              <a:rPr lang="id-ID" sz="2800" dirty="0" smtClean="0"/>
              <a:t>is</a:t>
            </a:r>
            <a:r>
              <a:rPr lang="en-US" sz="2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{x</a:t>
            </a:r>
            <a:r>
              <a:rPr lang="en-US" sz="2800" dirty="0" smtClean="0">
                <a:sym typeface="Symbol" pitchFamily="18" charset="2"/>
              </a:rPr>
              <a:t>    </a:t>
            </a:r>
            <a:r>
              <a:rPr lang="en-US" sz="2800" dirty="0" smtClean="0"/>
              <a:t>(q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,x) </a:t>
            </a:r>
            <a:r>
              <a:rPr lang="id-ID" sz="2800" dirty="0" smtClean="0"/>
              <a:t>in</a:t>
            </a:r>
            <a:r>
              <a:rPr lang="en-US" sz="2800" dirty="0" smtClean="0"/>
              <a:t> F}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REGULAR LANGUAGE / SET :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Language</a:t>
            </a:r>
            <a:r>
              <a:rPr lang="id-ID" sz="2800" dirty="0" smtClean="0"/>
              <a:t> accepted by an</a:t>
            </a:r>
            <a:r>
              <a:rPr lang="en-US" sz="2800" dirty="0" smtClean="0"/>
              <a:t> FA.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957762" y="2228850"/>
          <a:ext cx="300038" cy="438150"/>
        </p:xfrm>
        <a:graphic>
          <a:graphicData uri="http://schemas.openxmlformats.org/presentationml/2006/ole">
            <p:oleObj spid="_x0000_s10258" name="Equation" r:id="rId3" imgW="215619" imgH="317087" progId="Equation.3">
              <p:embed/>
            </p:oleObj>
          </a:graphicData>
        </a:graphic>
      </p:graphicFrame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2227262" y="4038600"/>
          <a:ext cx="287338" cy="436563"/>
        </p:xfrm>
        <a:graphic>
          <a:graphicData uri="http://schemas.openxmlformats.org/presentationml/2006/ole">
            <p:oleObj spid="_x0000_s10259" name="Equation" r:id="rId4" imgW="215806" imgH="330057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5129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5A82EC-4CA4-4772-887A-B36A75DA31D2}" type="slidenum">
              <a:rPr lang="en-US" smtClean="0">
                <a:latin typeface="Interstate" charset="0"/>
              </a:rPr>
              <a:pPr/>
              <a:t>17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 descr="gabung1&amp;2TB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77501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3733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d-ID" sz="2200" dirty="0" smtClean="0"/>
              <a:t>Example</a:t>
            </a:r>
            <a:r>
              <a:rPr lang="en-US" sz="2200" dirty="0" smtClean="0"/>
              <a:t> 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Q = {q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,q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,q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,q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}</a:t>
            </a:r>
            <a:endParaRPr lang="en-US" sz="22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</a:t>
            </a:r>
            <a:r>
              <a:rPr lang="en-US" sz="2200" dirty="0" smtClean="0"/>
              <a:t> = {0,1}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F = {q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}</a:t>
            </a:r>
            <a:endParaRPr lang="en-US" sz="22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</a:t>
            </a:r>
            <a:r>
              <a:rPr lang="en-US" sz="2200" dirty="0" smtClean="0"/>
              <a:t> : </a:t>
            </a:r>
            <a:r>
              <a:rPr lang="id-ID" sz="2200" dirty="0" smtClean="0"/>
              <a:t> The following table is 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d-ID" sz="2200" dirty="0" smtClean="0"/>
              <a:t>described here in a function</a:t>
            </a:r>
            <a:endParaRPr lang="en-US" sz="2200" dirty="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472" y="152400"/>
            <a:ext cx="7067128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FINITE AUTOMATA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765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0C441B-F357-42A8-BB11-33C30F19A258}" type="slidenum">
              <a:rPr lang="en-US" smtClean="0">
                <a:latin typeface="Interstate" charset="0"/>
              </a:rPr>
              <a:pPr/>
              <a:t>18</a:t>
            </a:fld>
            <a:endParaRPr lang="en-US" smtClean="0">
              <a:latin typeface="Interstate" charset="0"/>
            </a:endParaRPr>
          </a:p>
        </p:txBody>
      </p:sp>
      <p:pic>
        <p:nvPicPr>
          <p:cNvPr id="276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4183062"/>
            <a:ext cx="3352800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472" y="152400"/>
            <a:ext cx="7067128" cy="1143000"/>
          </a:xfrm>
        </p:spPr>
        <p:txBody>
          <a:bodyPr/>
          <a:lstStyle/>
          <a:p>
            <a:pPr eaLnBrk="1" hangingPunct="1"/>
            <a:r>
              <a:rPr lang="en-US" smtClean="0"/>
              <a:t>FINITE AUTOMATA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391400" cy="44497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d-ID" sz="2600" smtClean="0"/>
              <a:t>Accepted </a:t>
            </a:r>
            <a:r>
              <a:rPr lang="en-US" sz="2600" smtClean="0"/>
              <a:t>String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smtClean="0"/>
              <a:t>		110, 	01101, 00110111, …</a:t>
            </a:r>
            <a:endParaRPr lang="de-DE" sz="2600" smtClean="0"/>
          </a:p>
          <a:p>
            <a:pPr eaLnBrk="1" hangingPunct="1">
              <a:lnSpc>
                <a:spcPct val="90000"/>
              </a:lnSpc>
            </a:pPr>
            <a:endParaRPr lang="de-DE" sz="2600" smtClean="0"/>
          </a:p>
          <a:p>
            <a:pPr eaLnBrk="1" hangingPunct="1">
              <a:lnSpc>
                <a:spcPct val="90000"/>
              </a:lnSpc>
            </a:pPr>
            <a:r>
              <a:rPr lang="de-DE" sz="2600" smtClean="0"/>
              <a:t>RE	:	0*1101* 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smtClean="0"/>
              <a:t>Des</a:t>
            </a:r>
            <a:r>
              <a:rPr lang="id-ID" sz="2600" smtClean="0"/>
              <a:t>c</a:t>
            </a:r>
            <a:r>
              <a:rPr lang="de-DE" sz="2600" smtClean="0"/>
              <a:t>rip</a:t>
            </a:r>
            <a:r>
              <a:rPr lang="id-ID" sz="2600" smtClean="0"/>
              <a:t>t</a:t>
            </a:r>
            <a:r>
              <a:rPr lang="de-DE" sz="2600" smtClean="0"/>
              <a:t>i</a:t>
            </a:r>
            <a:r>
              <a:rPr lang="id-ID" sz="2600" smtClean="0"/>
              <a:t>on</a:t>
            </a:r>
            <a:r>
              <a:rPr lang="de-DE" sz="2600" smtClean="0"/>
              <a:t> Language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de-DE" sz="2600" smtClean="0"/>
              <a:t>	</a:t>
            </a:r>
            <a:r>
              <a:rPr lang="en-US" sz="2600" smtClean="0"/>
              <a:t>String which is made up of 110, may begin with a row of 0 and must end with row 1 </a:t>
            </a:r>
            <a:r>
              <a:rPr lang="de-DE" sz="2600" smtClean="0"/>
              <a:t/>
            </a:r>
            <a:br>
              <a:rPr lang="de-DE" sz="2600" smtClean="0"/>
            </a:br>
            <a:endParaRPr lang="en-US" sz="260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86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D1CF5B-BD71-4ECA-B171-D2AA2DEF3B85}" type="slidenum">
              <a:rPr lang="en-US" smtClean="0">
                <a:latin typeface="Interstate" charset="0"/>
              </a:rPr>
              <a:pPr/>
              <a:t>19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Learning Outcomes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smtClean="0"/>
              <a:t>At the end of this Session, the student will be expected to:</a:t>
            </a:r>
          </a:p>
          <a:p>
            <a:pPr eaLnBrk="1" hangingPunct="1"/>
            <a:r>
              <a:rPr lang="id-ID" sz="2400" smtClean="0"/>
              <a:t>Identify or define and  explain </a:t>
            </a:r>
            <a:r>
              <a:rPr lang="en-US" sz="2400" smtClean="0"/>
              <a:t>DFA and NFA</a:t>
            </a:r>
          </a:p>
          <a:p>
            <a:pPr eaLnBrk="1" hangingPunct="1"/>
            <a:r>
              <a:rPr lang="en-US" sz="2400" smtClean="0"/>
              <a:t>Recognize and differentiate between DFA and NFA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536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211D55-51BD-4B12-8403-870CAC13C49B}" type="slidenum">
              <a:rPr lang="en-US" smtClean="0">
                <a:latin typeface="Interstate" charset="0"/>
              </a:rPr>
              <a:pPr/>
              <a:t>2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61722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Non Deterministic Finite Automata (NFA) </a:t>
            </a:r>
            <a:endParaRPr lang="en-US" sz="28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1"/>
            <a:ext cx="7696200" cy="4876800"/>
          </a:xfrm>
        </p:spPr>
        <p:txBody>
          <a:bodyPr/>
          <a:lstStyle/>
          <a:p>
            <a:pPr algn="just" eaLnBrk="1" hangingPunct="1"/>
            <a:r>
              <a:rPr lang="id-ID" sz="2800" dirty="0" smtClean="0"/>
              <a:t>Definition of NFA :</a:t>
            </a:r>
          </a:p>
          <a:p>
            <a:pPr marL="400050" lvl="1" indent="0" algn="just">
              <a:buNone/>
            </a:pPr>
            <a:r>
              <a:rPr lang="en-US" sz="2800" dirty="0" smtClean="0"/>
              <a:t>There are more than one transition for the same input from the state.</a:t>
            </a:r>
          </a:p>
          <a:p>
            <a:pPr algn="just" eaLnBrk="1" hangingPunct="1"/>
            <a:r>
              <a:rPr lang="id-ID" sz="2800" dirty="0" smtClean="0"/>
              <a:t>Example</a:t>
            </a:r>
            <a:r>
              <a:rPr lang="en-US" sz="2800" dirty="0" smtClean="0"/>
              <a:t> :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332163" y="3352800"/>
          <a:ext cx="5811837" cy="3505200"/>
        </p:xfrm>
        <a:graphic>
          <a:graphicData uri="http://schemas.openxmlformats.org/presentationml/2006/ole">
            <p:oleObj spid="_x0000_s11274" name="Visio" r:id="rId3" imgW="5056632" imgH="3648456" progId="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09E99A-CFB8-40E9-9090-F5FA370E3272}" type="slidenum">
              <a:rPr lang="en-US" smtClean="0">
                <a:latin typeface="Interstate" charset="0"/>
              </a:rPr>
              <a:pPr/>
              <a:t>20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6019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Non Deterministic Finite Automaton (NFA)</a:t>
            </a:r>
            <a:r>
              <a:rPr lang="en-US" altLang="zh-CN" smtClean="0">
                <a:ea typeface="宋体" charset="-122"/>
              </a:rPr>
              <a:t> 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8001000" cy="49530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2600" dirty="0" smtClean="0"/>
              <a:t>String w is received : If there is a w-labeled path from start state to one of the final state, then w is received.</a:t>
            </a:r>
            <a:endParaRPr lang="id-ID" sz="2600" dirty="0" smtClean="0"/>
          </a:p>
          <a:p>
            <a:pPr eaLnBrk="1" hangingPunct="1">
              <a:buFontTx/>
              <a:buNone/>
            </a:pPr>
            <a:r>
              <a:rPr lang="en-US" sz="2600" dirty="0" smtClean="0"/>
              <a:t>Example:	Input : 01001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136E6-3D92-4BD3-AFDC-6B70E80D62F4}" type="slidenum">
              <a:rPr lang="en-US" smtClean="0">
                <a:latin typeface="Interstate" charset="0"/>
              </a:rPr>
              <a:pPr/>
              <a:t>21</a:t>
            </a:fld>
            <a:endParaRPr lang="en-US" smtClean="0">
              <a:latin typeface="Interstate" charset="0"/>
            </a:endParaRPr>
          </a:p>
        </p:txBody>
      </p:sp>
      <p:grpSp>
        <p:nvGrpSpPr>
          <p:cNvPr id="6" name="Group 9"/>
          <p:cNvGrpSpPr>
            <a:grpSpLocks noChangeAspect="1"/>
          </p:cNvGrpSpPr>
          <p:nvPr/>
        </p:nvGrpSpPr>
        <p:grpSpPr bwMode="auto">
          <a:xfrm>
            <a:off x="1143000" y="2743200"/>
            <a:ext cx="7073900" cy="3838360"/>
            <a:chOff x="1744" y="1510"/>
            <a:chExt cx="12176" cy="5635"/>
          </a:xfrm>
        </p:grpSpPr>
        <p:sp>
          <p:nvSpPr>
            <p:cNvPr id="7" name="AutoShape 10"/>
            <p:cNvSpPr>
              <a:spLocks noChangeAspect="1" noChangeArrowheads="1"/>
            </p:cNvSpPr>
            <p:nvPr/>
          </p:nvSpPr>
          <p:spPr bwMode="auto">
            <a:xfrm>
              <a:off x="1744" y="1510"/>
              <a:ext cx="12176" cy="5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744" y="2521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054" y="283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3403" y="2521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712" y="283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5061" y="2521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5371" y="283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6719" y="2521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7029" y="283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8378" y="2521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8687" y="283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10036" y="2521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10345" y="283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850" y="4310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160" y="462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3</a:t>
              </a:r>
              <a:endParaRPr lang="id-ID"/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4508" y="4310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818" y="462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1</a:t>
              </a:r>
              <a:endParaRPr lang="id-ID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6167" y="4310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6476" y="462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3</a:t>
              </a:r>
              <a:endParaRPr lang="id-ID"/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7272" y="6106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7582" y="6421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4</a:t>
              </a:r>
              <a:endParaRPr lang="id-ID"/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10036" y="6106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10345" y="6421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4 </a:t>
              </a:r>
              <a:endParaRPr lang="id-ID"/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0655" y="6106"/>
              <a:ext cx="1822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: </a:t>
              </a:r>
              <a:r>
                <a:rPr lang="id-ID" sz="2600">
                  <a:solidFill>
                    <a:srgbClr val="000000"/>
                  </a:solidFill>
                </a:rPr>
                <a:t>accept</a:t>
              </a:r>
              <a:endParaRPr lang="id-ID"/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8098" y="4310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8407" y="462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3</a:t>
              </a:r>
              <a:endParaRPr lang="id-ID"/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9756" y="4310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10065" y="462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2415" y="2821"/>
              <a:ext cx="678" cy="1"/>
            </a:xfrm>
            <a:custGeom>
              <a:avLst/>
              <a:gdLst>
                <a:gd name="T0" fmla="*/ 0 w 678"/>
                <a:gd name="T1" fmla="*/ 0 h 1"/>
                <a:gd name="T2" fmla="*/ 413 w 678"/>
                <a:gd name="T3" fmla="*/ 0 h 1"/>
                <a:gd name="T4" fmla="*/ 678 w 678"/>
                <a:gd name="T5" fmla="*/ 0 h 1"/>
                <a:gd name="T6" fmla="*/ 0 60000 65536"/>
                <a:gd name="T7" fmla="*/ 0 60000 65536"/>
                <a:gd name="T8" fmla="*/ 0 60000 65536"/>
                <a:gd name="T9" fmla="*/ 0 w 678"/>
                <a:gd name="T10" fmla="*/ 0 h 1"/>
                <a:gd name="T11" fmla="*/ 678 w 67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">
                  <a:moveTo>
                    <a:pt x="0" y="0"/>
                  </a:moveTo>
                  <a:lnTo>
                    <a:pt x="413" y="0"/>
                  </a:lnTo>
                  <a:lnTo>
                    <a:pt x="678" y="0"/>
                  </a:lnTo>
                </a:path>
              </a:pathLst>
            </a:custGeom>
            <a:noFill/>
            <a:ln w="7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3071" y="2746"/>
              <a:ext cx="170" cy="157"/>
            </a:xfrm>
            <a:custGeom>
              <a:avLst/>
              <a:gdLst>
                <a:gd name="T0" fmla="*/ 0 w 170"/>
                <a:gd name="T1" fmla="*/ 0 h 157"/>
                <a:gd name="T2" fmla="*/ 170 w 170"/>
                <a:gd name="T3" fmla="*/ 75 h 157"/>
                <a:gd name="T4" fmla="*/ 0 w 170"/>
                <a:gd name="T5" fmla="*/ 157 h 157"/>
                <a:gd name="T6" fmla="*/ 0 w 170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57"/>
                <a:gd name="T14" fmla="*/ 170 w 170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57">
                  <a:moveTo>
                    <a:pt x="0" y="0"/>
                  </a:moveTo>
                  <a:lnTo>
                    <a:pt x="170" y="75"/>
                  </a:lnTo>
                  <a:lnTo>
                    <a:pt x="0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4073" y="2821"/>
              <a:ext cx="678" cy="1"/>
            </a:xfrm>
            <a:custGeom>
              <a:avLst/>
              <a:gdLst>
                <a:gd name="T0" fmla="*/ 0 w 678"/>
                <a:gd name="T1" fmla="*/ 0 h 1"/>
                <a:gd name="T2" fmla="*/ 413 w 678"/>
                <a:gd name="T3" fmla="*/ 0 h 1"/>
                <a:gd name="T4" fmla="*/ 678 w 678"/>
                <a:gd name="T5" fmla="*/ 0 h 1"/>
                <a:gd name="T6" fmla="*/ 0 60000 65536"/>
                <a:gd name="T7" fmla="*/ 0 60000 65536"/>
                <a:gd name="T8" fmla="*/ 0 60000 65536"/>
                <a:gd name="T9" fmla="*/ 0 w 678"/>
                <a:gd name="T10" fmla="*/ 0 h 1"/>
                <a:gd name="T11" fmla="*/ 678 w 67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">
                  <a:moveTo>
                    <a:pt x="0" y="0"/>
                  </a:moveTo>
                  <a:lnTo>
                    <a:pt x="413" y="0"/>
                  </a:lnTo>
                  <a:lnTo>
                    <a:pt x="678" y="0"/>
                  </a:lnTo>
                </a:path>
              </a:pathLst>
            </a:custGeom>
            <a:noFill/>
            <a:ln w="7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4729" y="2746"/>
              <a:ext cx="170" cy="157"/>
            </a:xfrm>
            <a:custGeom>
              <a:avLst/>
              <a:gdLst>
                <a:gd name="T0" fmla="*/ 0 w 170"/>
                <a:gd name="T1" fmla="*/ 0 h 157"/>
                <a:gd name="T2" fmla="*/ 170 w 170"/>
                <a:gd name="T3" fmla="*/ 75 h 157"/>
                <a:gd name="T4" fmla="*/ 0 w 170"/>
                <a:gd name="T5" fmla="*/ 157 h 157"/>
                <a:gd name="T6" fmla="*/ 0 w 170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57"/>
                <a:gd name="T14" fmla="*/ 170 w 170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57">
                  <a:moveTo>
                    <a:pt x="0" y="0"/>
                  </a:moveTo>
                  <a:lnTo>
                    <a:pt x="170" y="75"/>
                  </a:lnTo>
                  <a:lnTo>
                    <a:pt x="0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5732" y="2821"/>
              <a:ext cx="678" cy="1"/>
            </a:xfrm>
            <a:custGeom>
              <a:avLst/>
              <a:gdLst>
                <a:gd name="T0" fmla="*/ 0 w 678"/>
                <a:gd name="T1" fmla="*/ 0 h 1"/>
                <a:gd name="T2" fmla="*/ 412 w 678"/>
                <a:gd name="T3" fmla="*/ 0 h 1"/>
                <a:gd name="T4" fmla="*/ 678 w 678"/>
                <a:gd name="T5" fmla="*/ 0 h 1"/>
                <a:gd name="T6" fmla="*/ 0 60000 65536"/>
                <a:gd name="T7" fmla="*/ 0 60000 65536"/>
                <a:gd name="T8" fmla="*/ 0 60000 65536"/>
                <a:gd name="T9" fmla="*/ 0 w 678"/>
                <a:gd name="T10" fmla="*/ 0 h 1"/>
                <a:gd name="T11" fmla="*/ 678 w 67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">
                  <a:moveTo>
                    <a:pt x="0" y="0"/>
                  </a:moveTo>
                  <a:lnTo>
                    <a:pt x="412" y="0"/>
                  </a:lnTo>
                  <a:lnTo>
                    <a:pt x="678" y="0"/>
                  </a:lnTo>
                </a:path>
              </a:pathLst>
            </a:custGeom>
            <a:noFill/>
            <a:ln w="7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6388" y="2746"/>
              <a:ext cx="169" cy="157"/>
            </a:xfrm>
            <a:custGeom>
              <a:avLst/>
              <a:gdLst>
                <a:gd name="T0" fmla="*/ 0 w 169"/>
                <a:gd name="T1" fmla="*/ 0 h 157"/>
                <a:gd name="T2" fmla="*/ 169 w 169"/>
                <a:gd name="T3" fmla="*/ 75 h 157"/>
                <a:gd name="T4" fmla="*/ 0 w 169"/>
                <a:gd name="T5" fmla="*/ 157 h 157"/>
                <a:gd name="T6" fmla="*/ 0 w 169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157"/>
                <a:gd name="T14" fmla="*/ 169 w 169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157">
                  <a:moveTo>
                    <a:pt x="0" y="0"/>
                  </a:moveTo>
                  <a:lnTo>
                    <a:pt x="169" y="75"/>
                  </a:lnTo>
                  <a:lnTo>
                    <a:pt x="0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7390" y="2821"/>
              <a:ext cx="678" cy="1"/>
            </a:xfrm>
            <a:custGeom>
              <a:avLst/>
              <a:gdLst>
                <a:gd name="T0" fmla="*/ 0 w 678"/>
                <a:gd name="T1" fmla="*/ 0 h 1"/>
                <a:gd name="T2" fmla="*/ 413 w 678"/>
                <a:gd name="T3" fmla="*/ 0 h 1"/>
                <a:gd name="T4" fmla="*/ 678 w 678"/>
                <a:gd name="T5" fmla="*/ 0 h 1"/>
                <a:gd name="T6" fmla="*/ 0 60000 65536"/>
                <a:gd name="T7" fmla="*/ 0 60000 65536"/>
                <a:gd name="T8" fmla="*/ 0 60000 65536"/>
                <a:gd name="T9" fmla="*/ 0 w 678"/>
                <a:gd name="T10" fmla="*/ 0 h 1"/>
                <a:gd name="T11" fmla="*/ 678 w 67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">
                  <a:moveTo>
                    <a:pt x="0" y="0"/>
                  </a:moveTo>
                  <a:lnTo>
                    <a:pt x="413" y="0"/>
                  </a:lnTo>
                  <a:lnTo>
                    <a:pt x="678" y="0"/>
                  </a:lnTo>
                </a:path>
              </a:pathLst>
            </a:custGeom>
            <a:noFill/>
            <a:ln w="7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8046" y="2746"/>
              <a:ext cx="169" cy="157"/>
            </a:xfrm>
            <a:custGeom>
              <a:avLst/>
              <a:gdLst>
                <a:gd name="T0" fmla="*/ 0 w 169"/>
                <a:gd name="T1" fmla="*/ 0 h 157"/>
                <a:gd name="T2" fmla="*/ 169 w 169"/>
                <a:gd name="T3" fmla="*/ 75 h 157"/>
                <a:gd name="T4" fmla="*/ 0 w 169"/>
                <a:gd name="T5" fmla="*/ 157 h 157"/>
                <a:gd name="T6" fmla="*/ 0 w 169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157"/>
                <a:gd name="T14" fmla="*/ 169 w 169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157">
                  <a:moveTo>
                    <a:pt x="0" y="0"/>
                  </a:moveTo>
                  <a:lnTo>
                    <a:pt x="169" y="75"/>
                  </a:lnTo>
                  <a:lnTo>
                    <a:pt x="0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" name="Freeform 46"/>
            <p:cNvSpPr>
              <a:spLocks/>
            </p:cNvSpPr>
            <p:nvPr/>
          </p:nvSpPr>
          <p:spPr bwMode="auto">
            <a:xfrm>
              <a:off x="9048" y="2821"/>
              <a:ext cx="678" cy="1"/>
            </a:xfrm>
            <a:custGeom>
              <a:avLst/>
              <a:gdLst>
                <a:gd name="T0" fmla="*/ 0 w 678"/>
                <a:gd name="T1" fmla="*/ 0 h 1"/>
                <a:gd name="T2" fmla="*/ 413 w 678"/>
                <a:gd name="T3" fmla="*/ 0 h 1"/>
                <a:gd name="T4" fmla="*/ 678 w 678"/>
                <a:gd name="T5" fmla="*/ 0 h 1"/>
                <a:gd name="T6" fmla="*/ 0 60000 65536"/>
                <a:gd name="T7" fmla="*/ 0 60000 65536"/>
                <a:gd name="T8" fmla="*/ 0 60000 65536"/>
                <a:gd name="T9" fmla="*/ 0 w 678"/>
                <a:gd name="T10" fmla="*/ 0 h 1"/>
                <a:gd name="T11" fmla="*/ 678 w 67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">
                  <a:moveTo>
                    <a:pt x="0" y="0"/>
                  </a:moveTo>
                  <a:lnTo>
                    <a:pt x="413" y="0"/>
                  </a:lnTo>
                  <a:lnTo>
                    <a:pt x="678" y="0"/>
                  </a:lnTo>
                </a:path>
              </a:pathLst>
            </a:custGeom>
            <a:noFill/>
            <a:ln w="7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" name="Freeform 47"/>
            <p:cNvSpPr>
              <a:spLocks/>
            </p:cNvSpPr>
            <p:nvPr/>
          </p:nvSpPr>
          <p:spPr bwMode="auto">
            <a:xfrm>
              <a:off x="9704" y="2746"/>
              <a:ext cx="170" cy="157"/>
            </a:xfrm>
            <a:custGeom>
              <a:avLst/>
              <a:gdLst>
                <a:gd name="T0" fmla="*/ 0 w 170"/>
                <a:gd name="T1" fmla="*/ 0 h 157"/>
                <a:gd name="T2" fmla="*/ 170 w 170"/>
                <a:gd name="T3" fmla="*/ 75 h 157"/>
                <a:gd name="T4" fmla="*/ 0 w 170"/>
                <a:gd name="T5" fmla="*/ 157 h 157"/>
                <a:gd name="T6" fmla="*/ 0 w 170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57"/>
                <a:gd name="T14" fmla="*/ 170 w 170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57">
                  <a:moveTo>
                    <a:pt x="0" y="0"/>
                  </a:moveTo>
                  <a:lnTo>
                    <a:pt x="170" y="75"/>
                  </a:lnTo>
                  <a:lnTo>
                    <a:pt x="0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1995" y="3081"/>
              <a:ext cx="1002" cy="1154"/>
            </a:xfrm>
            <a:prstGeom prst="line">
              <a:avLst/>
            </a:prstGeom>
            <a:noFill/>
            <a:ln w="2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9"/>
            <p:cNvSpPr>
              <a:spLocks/>
            </p:cNvSpPr>
            <p:nvPr/>
          </p:nvSpPr>
          <p:spPr bwMode="auto">
            <a:xfrm>
              <a:off x="2902" y="4160"/>
              <a:ext cx="199" cy="198"/>
            </a:xfrm>
            <a:custGeom>
              <a:avLst/>
              <a:gdLst>
                <a:gd name="T0" fmla="*/ 154 w 199"/>
                <a:gd name="T1" fmla="*/ 0 h 198"/>
                <a:gd name="T2" fmla="*/ 199 w 199"/>
                <a:gd name="T3" fmla="*/ 198 h 198"/>
                <a:gd name="T4" fmla="*/ 0 w 199"/>
                <a:gd name="T5" fmla="*/ 116 h 198"/>
                <a:gd name="T6" fmla="*/ 154 w 199"/>
                <a:gd name="T7" fmla="*/ 0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9"/>
                <a:gd name="T13" fmla="*/ 0 h 198"/>
                <a:gd name="T14" fmla="*/ 199 w 199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9" h="198">
                  <a:moveTo>
                    <a:pt x="154" y="0"/>
                  </a:moveTo>
                  <a:lnTo>
                    <a:pt x="199" y="198"/>
                  </a:lnTo>
                  <a:lnTo>
                    <a:pt x="0" y="11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3653" y="3081"/>
              <a:ext cx="1003" cy="1154"/>
            </a:xfrm>
            <a:prstGeom prst="line">
              <a:avLst/>
            </a:prstGeom>
            <a:noFill/>
            <a:ln w="2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1"/>
            <p:cNvSpPr>
              <a:spLocks/>
            </p:cNvSpPr>
            <p:nvPr/>
          </p:nvSpPr>
          <p:spPr bwMode="auto">
            <a:xfrm>
              <a:off x="4560" y="4160"/>
              <a:ext cx="199" cy="198"/>
            </a:xfrm>
            <a:custGeom>
              <a:avLst/>
              <a:gdLst>
                <a:gd name="T0" fmla="*/ 155 w 199"/>
                <a:gd name="T1" fmla="*/ 0 h 198"/>
                <a:gd name="T2" fmla="*/ 199 w 199"/>
                <a:gd name="T3" fmla="*/ 198 h 198"/>
                <a:gd name="T4" fmla="*/ 0 w 199"/>
                <a:gd name="T5" fmla="*/ 116 h 198"/>
                <a:gd name="T6" fmla="*/ 155 w 199"/>
                <a:gd name="T7" fmla="*/ 0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9"/>
                <a:gd name="T13" fmla="*/ 0 h 198"/>
                <a:gd name="T14" fmla="*/ 199 w 199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9" h="198">
                  <a:moveTo>
                    <a:pt x="155" y="0"/>
                  </a:moveTo>
                  <a:lnTo>
                    <a:pt x="199" y="198"/>
                  </a:lnTo>
                  <a:lnTo>
                    <a:pt x="0" y="11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5312" y="3081"/>
              <a:ext cx="1002" cy="1154"/>
            </a:xfrm>
            <a:prstGeom prst="line">
              <a:avLst/>
            </a:prstGeom>
            <a:noFill/>
            <a:ln w="2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3"/>
            <p:cNvSpPr>
              <a:spLocks/>
            </p:cNvSpPr>
            <p:nvPr/>
          </p:nvSpPr>
          <p:spPr bwMode="auto">
            <a:xfrm>
              <a:off x="6218" y="4160"/>
              <a:ext cx="199" cy="198"/>
            </a:xfrm>
            <a:custGeom>
              <a:avLst/>
              <a:gdLst>
                <a:gd name="T0" fmla="*/ 155 w 199"/>
                <a:gd name="T1" fmla="*/ 0 h 198"/>
                <a:gd name="T2" fmla="*/ 199 w 199"/>
                <a:gd name="T3" fmla="*/ 198 h 198"/>
                <a:gd name="T4" fmla="*/ 0 w 199"/>
                <a:gd name="T5" fmla="*/ 116 h 198"/>
                <a:gd name="T6" fmla="*/ 155 w 199"/>
                <a:gd name="T7" fmla="*/ 0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9"/>
                <a:gd name="T13" fmla="*/ 0 h 198"/>
                <a:gd name="T14" fmla="*/ 199 w 199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9" h="198">
                  <a:moveTo>
                    <a:pt x="155" y="0"/>
                  </a:moveTo>
                  <a:lnTo>
                    <a:pt x="199" y="198"/>
                  </a:lnTo>
                  <a:lnTo>
                    <a:pt x="0" y="11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970" y="3081"/>
              <a:ext cx="1260" cy="1161"/>
            </a:xfrm>
            <a:prstGeom prst="line">
              <a:avLst/>
            </a:prstGeom>
            <a:noFill/>
            <a:ln w="2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5"/>
            <p:cNvSpPr>
              <a:spLocks/>
            </p:cNvSpPr>
            <p:nvPr/>
          </p:nvSpPr>
          <p:spPr bwMode="auto">
            <a:xfrm>
              <a:off x="8142" y="4167"/>
              <a:ext cx="214" cy="191"/>
            </a:xfrm>
            <a:custGeom>
              <a:avLst/>
              <a:gdLst>
                <a:gd name="T0" fmla="*/ 140 w 214"/>
                <a:gd name="T1" fmla="*/ 0 h 191"/>
                <a:gd name="T2" fmla="*/ 214 w 214"/>
                <a:gd name="T3" fmla="*/ 191 h 191"/>
                <a:gd name="T4" fmla="*/ 0 w 214"/>
                <a:gd name="T5" fmla="*/ 130 h 191"/>
                <a:gd name="T6" fmla="*/ 140 w 214"/>
                <a:gd name="T7" fmla="*/ 0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4"/>
                <a:gd name="T13" fmla="*/ 0 h 191"/>
                <a:gd name="T14" fmla="*/ 214 w 214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4" h="191">
                  <a:moveTo>
                    <a:pt x="140" y="0"/>
                  </a:moveTo>
                  <a:lnTo>
                    <a:pt x="214" y="191"/>
                  </a:lnTo>
                  <a:lnTo>
                    <a:pt x="0" y="13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8628" y="3081"/>
              <a:ext cx="1261" cy="1161"/>
            </a:xfrm>
            <a:prstGeom prst="line">
              <a:avLst/>
            </a:prstGeom>
            <a:noFill/>
            <a:ln w="2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7"/>
            <p:cNvSpPr>
              <a:spLocks/>
            </p:cNvSpPr>
            <p:nvPr/>
          </p:nvSpPr>
          <p:spPr bwMode="auto">
            <a:xfrm>
              <a:off x="9800" y="4167"/>
              <a:ext cx="214" cy="191"/>
            </a:xfrm>
            <a:custGeom>
              <a:avLst/>
              <a:gdLst>
                <a:gd name="T0" fmla="*/ 140 w 214"/>
                <a:gd name="T1" fmla="*/ 0 h 191"/>
                <a:gd name="T2" fmla="*/ 214 w 214"/>
                <a:gd name="T3" fmla="*/ 191 h 191"/>
                <a:gd name="T4" fmla="*/ 0 w 214"/>
                <a:gd name="T5" fmla="*/ 130 h 191"/>
                <a:gd name="T6" fmla="*/ 140 w 214"/>
                <a:gd name="T7" fmla="*/ 0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4"/>
                <a:gd name="T13" fmla="*/ 0 h 191"/>
                <a:gd name="T14" fmla="*/ 214 w 214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4" h="191">
                  <a:moveTo>
                    <a:pt x="140" y="0"/>
                  </a:moveTo>
                  <a:lnTo>
                    <a:pt x="214" y="191"/>
                  </a:lnTo>
                  <a:lnTo>
                    <a:pt x="0" y="13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5" name="Line 58"/>
            <p:cNvSpPr>
              <a:spLocks noChangeShapeType="1"/>
            </p:cNvSpPr>
            <p:nvPr/>
          </p:nvSpPr>
          <p:spPr bwMode="auto">
            <a:xfrm>
              <a:off x="6417" y="4871"/>
              <a:ext cx="1002" cy="1154"/>
            </a:xfrm>
            <a:prstGeom prst="line">
              <a:avLst/>
            </a:prstGeom>
            <a:noFill/>
            <a:ln w="2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9"/>
            <p:cNvSpPr>
              <a:spLocks/>
            </p:cNvSpPr>
            <p:nvPr/>
          </p:nvSpPr>
          <p:spPr bwMode="auto">
            <a:xfrm>
              <a:off x="7324" y="5950"/>
              <a:ext cx="199" cy="205"/>
            </a:xfrm>
            <a:custGeom>
              <a:avLst/>
              <a:gdLst>
                <a:gd name="T0" fmla="*/ 154 w 199"/>
                <a:gd name="T1" fmla="*/ 0 h 205"/>
                <a:gd name="T2" fmla="*/ 199 w 199"/>
                <a:gd name="T3" fmla="*/ 205 h 205"/>
                <a:gd name="T4" fmla="*/ 0 w 199"/>
                <a:gd name="T5" fmla="*/ 116 h 205"/>
                <a:gd name="T6" fmla="*/ 154 w 199"/>
                <a:gd name="T7" fmla="*/ 0 h 2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9"/>
                <a:gd name="T13" fmla="*/ 0 h 205"/>
                <a:gd name="T14" fmla="*/ 199 w 199"/>
                <a:gd name="T15" fmla="*/ 205 h 2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9" h="205">
                  <a:moveTo>
                    <a:pt x="154" y="0"/>
                  </a:moveTo>
                  <a:lnTo>
                    <a:pt x="199" y="205"/>
                  </a:lnTo>
                  <a:lnTo>
                    <a:pt x="0" y="11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7" name="Freeform 60"/>
            <p:cNvSpPr>
              <a:spLocks/>
            </p:cNvSpPr>
            <p:nvPr/>
          </p:nvSpPr>
          <p:spPr bwMode="auto">
            <a:xfrm>
              <a:off x="7943" y="6407"/>
              <a:ext cx="1511" cy="1"/>
            </a:xfrm>
            <a:custGeom>
              <a:avLst/>
              <a:gdLst>
                <a:gd name="T0" fmla="*/ 0 w 1511"/>
                <a:gd name="T1" fmla="*/ 0 h 1"/>
                <a:gd name="T2" fmla="*/ 825 w 1511"/>
                <a:gd name="T3" fmla="*/ 0 h 1"/>
                <a:gd name="T4" fmla="*/ 1511 w 1511"/>
                <a:gd name="T5" fmla="*/ 0 h 1"/>
                <a:gd name="T6" fmla="*/ 0 60000 65536"/>
                <a:gd name="T7" fmla="*/ 0 60000 65536"/>
                <a:gd name="T8" fmla="*/ 0 60000 65536"/>
                <a:gd name="T9" fmla="*/ 0 w 1511"/>
                <a:gd name="T10" fmla="*/ 0 h 1"/>
                <a:gd name="T11" fmla="*/ 1511 w 151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1" h="1">
                  <a:moveTo>
                    <a:pt x="0" y="0"/>
                  </a:moveTo>
                  <a:lnTo>
                    <a:pt x="825" y="0"/>
                  </a:lnTo>
                  <a:lnTo>
                    <a:pt x="1511" y="0"/>
                  </a:lnTo>
                </a:path>
              </a:pathLst>
            </a:custGeom>
            <a:noFill/>
            <a:ln w="7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8" name="Freeform 61"/>
            <p:cNvSpPr>
              <a:spLocks/>
            </p:cNvSpPr>
            <p:nvPr/>
          </p:nvSpPr>
          <p:spPr bwMode="auto">
            <a:xfrm>
              <a:off x="9432" y="6332"/>
              <a:ext cx="169" cy="157"/>
            </a:xfrm>
            <a:custGeom>
              <a:avLst/>
              <a:gdLst>
                <a:gd name="T0" fmla="*/ 0 w 169"/>
                <a:gd name="T1" fmla="*/ 0 h 157"/>
                <a:gd name="T2" fmla="*/ 169 w 169"/>
                <a:gd name="T3" fmla="*/ 75 h 157"/>
                <a:gd name="T4" fmla="*/ 0 w 169"/>
                <a:gd name="T5" fmla="*/ 157 h 157"/>
                <a:gd name="T6" fmla="*/ 0 w 169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157"/>
                <a:gd name="T14" fmla="*/ 169 w 169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157">
                  <a:moveTo>
                    <a:pt x="0" y="0"/>
                  </a:moveTo>
                  <a:lnTo>
                    <a:pt x="169" y="75"/>
                  </a:lnTo>
                  <a:lnTo>
                    <a:pt x="0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2570" y="2323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2570" y="3347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5886" y="3347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7685" y="3347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63" name="Rectangle 66"/>
            <p:cNvSpPr>
              <a:spLocks noChangeArrowheads="1"/>
            </p:cNvSpPr>
            <p:nvPr/>
          </p:nvSpPr>
          <p:spPr bwMode="auto">
            <a:xfrm>
              <a:off x="5886" y="2323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7545" y="2323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6992" y="5144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8650" y="5909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id-ID"/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9343" y="3347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id-ID"/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9203" y="2323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id-ID"/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4228" y="3347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id-ID"/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4228" y="2323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id-ID"/>
            </a:p>
          </p:txBody>
        </p:sp>
      </p:grp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6477000" y="2590800"/>
            <a:ext cx="2514600" cy="3316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Note: </a:t>
            </a:r>
          </a:p>
          <a:p>
            <a:pPr marR="0" lvl="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</a:rPr>
              <a:t>there may be more than one path labeled w but, there must be a path that ends in the final state, so that w accepted by the NFA</a:t>
            </a: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Non Deterministic Finite Automaton (NFA)</a:t>
            </a:r>
            <a:r>
              <a:rPr lang="en-US" altLang="zh-CN" smtClean="0">
                <a:ea typeface="宋体" charset="-122"/>
              </a:rPr>
              <a:t> 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391400" cy="44497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600" smtClean="0"/>
              <a:t>Defini</a:t>
            </a:r>
            <a:r>
              <a:rPr lang="id-ID" sz="2600" smtClean="0"/>
              <a:t>tion of</a:t>
            </a:r>
            <a:r>
              <a:rPr lang="en-US" sz="2600" smtClean="0"/>
              <a:t> Formal NFA :</a:t>
            </a:r>
          </a:p>
          <a:p>
            <a:pPr eaLnBrk="1" hangingPunct="1">
              <a:buFontTx/>
              <a:buNone/>
            </a:pPr>
            <a:r>
              <a:rPr lang="en-US" sz="2600" smtClean="0"/>
              <a:t>		M = (Q, </a:t>
            </a:r>
            <a:r>
              <a:rPr lang="en-US" sz="2600" smtClean="0">
                <a:sym typeface="Symbol" pitchFamily="18" charset="2"/>
              </a:rPr>
              <a:t></a:t>
            </a:r>
            <a:r>
              <a:rPr lang="en-US" sz="2600" smtClean="0"/>
              <a:t>, </a:t>
            </a:r>
            <a:r>
              <a:rPr lang="en-US" sz="2600" smtClean="0">
                <a:sym typeface="Symbol" pitchFamily="18" charset="2"/>
              </a:rPr>
              <a:t></a:t>
            </a:r>
            <a:r>
              <a:rPr lang="en-US" sz="2600" smtClean="0"/>
              <a:t>, q</a:t>
            </a:r>
            <a:r>
              <a:rPr lang="en-US" sz="2600" baseline="-25000" smtClean="0"/>
              <a:t>0</a:t>
            </a:r>
            <a:r>
              <a:rPr lang="en-US" sz="2600" smtClean="0"/>
              <a:t>, F)</a:t>
            </a:r>
          </a:p>
          <a:p>
            <a:pPr eaLnBrk="1" hangingPunct="1">
              <a:buFontTx/>
              <a:buNone/>
            </a:pPr>
            <a:endParaRPr lang="en-US" sz="2600" smtClean="0"/>
          </a:p>
          <a:p>
            <a:pPr eaLnBrk="1" hangingPunct="1">
              <a:buFontTx/>
              <a:buNone/>
            </a:pPr>
            <a:r>
              <a:rPr lang="id-ID" sz="2600" smtClean="0"/>
              <a:t>where</a:t>
            </a:r>
            <a:r>
              <a:rPr lang="en-US" sz="2600" smtClean="0"/>
              <a:t>: </a:t>
            </a:r>
          </a:p>
          <a:p>
            <a:pPr eaLnBrk="1" hangingPunct="1">
              <a:buFontTx/>
              <a:buNone/>
            </a:pPr>
            <a:r>
              <a:rPr lang="en-US" sz="2600" smtClean="0"/>
              <a:t>Q, </a:t>
            </a:r>
            <a:r>
              <a:rPr lang="en-US" sz="2600" smtClean="0">
                <a:sym typeface="Symbol" pitchFamily="18" charset="2"/>
              </a:rPr>
              <a:t></a:t>
            </a:r>
            <a:r>
              <a:rPr lang="en-US" sz="2600" smtClean="0"/>
              <a:t>, q</a:t>
            </a:r>
            <a:r>
              <a:rPr lang="en-US" sz="2600" baseline="-25000" smtClean="0"/>
              <a:t>0</a:t>
            </a:r>
            <a:r>
              <a:rPr lang="en-US" sz="2600" smtClean="0"/>
              <a:t>, F : </a:t>
            </a:r>
            <a:r>
              <a:rPr lang="id-ID" sz="2600" smtClean="0"/>
              <a:t>such as the FA</a:t>
            </a:r>
            <a:endParaRPr lang="en-US" sz="2600" smtClean="0"/>
          </a:p>
          <a:p>
            <a:pPr eaLnBrk="1" hangingPunct="1">
              <a:buFontTx/>
              <a:buNone/>
            </a:pPr>
            <a:r>
              <a:rPr lang="en-US" sz="2600" smtClean="0">
                <a:sym typeface="Symbol" pitchFamily="18" charset="2"/>
              </a:rPr>
              <a:t></a:t>
            </a:r>
            <a:r>
              <a:rPr lang="en-US" sz="2600" smtClean="0"/>
              <a:t> : Q </a:t>
            </a:r>
            <a:r>
              <a:rPr lang="en-US" sz="2600" smtClean="0">
                <a:sym typeface="Symbol" pitchFamily="18" charset="2"/>
              </a:rPr>
              <a:t></a:t>
            </a:r>
            <a:r>
              <a:rPr lang="en-US" sz="2600" smtClean="0"/>
              <a:t> </a:t>
            </a:r>
            <a:r>
              <a:rPr lang="en-US" sz="2600" smtClean="0">
                <a:sym typeface="Symbol" pitchFamily="18" charset="2"/>
              </a:rPr>
              <a:t></a:t>
            </a:r>
            <a:r>
              <a:rPr lang="en-US" sz="2600" smtClean="0"/>
              <a:t> </a:t>
            </a:r>
            <a:r>
              <a:rPr lang="en-US" sz="2600" smtClean="0">
                <a:sym typeface="Symbol" pitchFamily="18" charset="2"/>
              </a:rPr>
              <a:t></a:t>
            </a:r>
            <a:r>
              <a:rPr lang="en-US" sz="2600" smtClean="0"/>
              <a:t> 2</a:t>
            </a:r>
            <a:r>
              <a:rPr lang="en-US" sz="2600" baseline="30000" smtClean="0"/>
              <a:t>Q</a:t>
            </a:r>
          </a:p>
          <a:p>
            <a:pPr eaLnBrk="1" hangingPunct="1">
              <a:buFontTx/>
              <a:buNone/>
            </a:pPr>
            <a:endParaRPr lang="en-US" sz="2600" baseline="30000" smtClean="0">
              <a:sym typeface="Symbol" pitchFamily="18" charset="2"/>
            </a:endParaRPr>
          </a:p>
          <a:p>
            <a:pPr marL="1311275" indent="-1311275" algn="just" eaLnBrk="1" hangingPunct="1">
              <a:buFontTx/>
              <a:buNone/>
            </a:pPr>
            <a:r>
              <a:rPr lang="en-US" sz="2600" smtClean="0">
                <a:sym typeface="Symbol" pitchFamily="18" charset="2"/>
              </a:rPr>
              <a:t></a:t>
            </a:r>
            <a:r>
              <a:rPr lang="en-US" sz="2600" smtClean="0"/>
              <a:t>(q,a) : so there is a set of state p transition labeled a from q to 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D5FC33-8804-47B5-B0B8-64612B1D36F7}" type="slidenum">
              <a:rPr lang="en-US" smtClean="0">
                <a:latin typeface="Interstate" charset="0"/>
              </a:rPr>
              <a:pPr/>
              <a:t>22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Non Deterministic Finite Automaton (NFA)</a:t>
            </a:r>
            <a:r>
              <a:rPr lang="en-US" altLang="zh-CN" smtClean="0">
                <a:ea typeface="宋体" charset="-122"/>
              </a:rPr>
              <a:t> 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696200" cy="838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id-ID" altLang="zh-CN" sz="2800" smtClean="0">
                <a:ea typeface="宋体" charset="-122"/>
                <a:sym typeface="Symbol" pitchFamily="18" charset="2"/>
              </a:rPr>
              <a:t>T</a:t>
            </a:r>
            <a:r>
              <a:rPr lang="id-ID" altLang="zh-CN" sz="2800" smtClean="0">
                <a:ea typeface="宋体" charset="-122"/>
              </a:rPr>
              <a:t>ransition function of </a:t>
            </a:r>
            <a:r>
              <a:rPr lang="en-US" altLang="zh-CN" sz="2800" smtClean="0">
                <a:ea typeface="宋体" charset="-122"/>
              </a:rPr>
              <a:t>NFA</a:t>
            </a:r>
            <a:r>
              <a:rPr lang="id-ID" altLang="zh-CN" sz="2800" smtClean="0">
                <a:ea typeface="宋体" charset="-122"/>
              </a:rPr>
              <a:t>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</a:t>
            </a:r>
            <a:r>
              <a:rPr lang="en-US" altLang="zh-CN" sz="2800" smtClean="0">
                <a:ea typeface="宋体" charset="-122"/>
              </a:rPr>
              <a:t> </a:t>
            </a:r>
            <a:r>
              <a:rPr lang="id-ID" altLang="zh-CN" sz="2800" smtClean="0">
                <a:ea typeface="宋体" charset="-122"/>
              </a:rPr>
              <a:t>at above</a:t>
            </a:r>
            <a:r>
              <a:rPr lang="en-US" altLang="zh-CN" sz="2800" smtClean="0">
                <a:ea typeface="宋体" charset="-122"/>
              </a:rPr>
              <a:t> </a:t>
            </a:r>
            <a:r>
              <a:rPr lang="id-ID" altLang="zh-CN" sz="2800" smtClean="0">
                <a:ea typeface="宋体" charset="-122"/>
              </a:rPr>
              <a:t>, can be writen as the following : </a:t>
            </a:r>
            <a:endParaRPr lang="en-US" sz="28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45EDD8-65F0-4391-8935-508AC64A2FD6}" type="slidenum">
              <a:rPr lang="en-US" smtClean="0">
                <a:latin typeface="Interstate" charset="0"/>
              </a:rPr>
              <a:pPr/>
              <a:t>23</a:t>
            </a:fld>
            <a:endParaRPr lang="en-US" smtClean="0">
              <a:latin typeface="Interstate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1600" y="2566986"/>
            <a:ext cx="7315200" cy="3833813"/>
            <a:chOff x="1371600" y="2566986"/>
            <a:chExt cx="7315200" cy="3833813"/>
          </a:xfrm>
        </p:grpSpPr>
        <p:pic>
          <p:nvPicPr>
            <p:cNvPr id="3277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71600" y="2566986"/>
              <a:ext cx="7315200" cy="3833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2057400" y="4114800"/>
              <a:ext cx="5334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438400" y="49530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8400" y="57912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6172200" cy="10668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Non Deterministic Finite Automaton (NFA)</a:t>
            </a:r>
            <a:r>
              <a:rPr lang="en-US" altLang="zh-CN" smtClean="0">
                <a:ea typeface="宋体" charset="-122"/>
              </a:rPr>
              <a:t> </a:t>
            </a:r>
            <a:endParaRPr lang="en-US" smtClean="0"/>
          </a:p>
        </p:txBody>
      </p:sp>
      <p:sp>
        <p:nvSpPr>
          <p:cNvPr id="7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543800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id-ID" sz="2800" smtClean="0"/>
              <a:t>For String Transition</a:t>
            </a:r>
            <a:r>
              <a:rPr lang="en-US" sz="2800" smtClean="0"/>
              <a:t> :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		 : Q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</a:t>
            </a:r>
            <a:r>
              <a:rPr lang="en-US" sz="2800" smtClean="0"/>
              <a:t>* </a:t>
            </a:r>
            <a:r>
              <a:rPr lang="en-US" sz="2800" smtClean="0">
                <a:sym typeface="Symbol" pitchFamily="18" charset="2"/>
              </a:rPr>
              <a:t></a:t>
            </a:r>
            <a:r>
              <a:rPr lang="en-US" sz="2800" smtClean="0"/>
              <a:t> 2</a:t>
            </a:r>
            <a:r>
              <a:rPr lang="en-US" sz="2800" baseline="30000" smtClean="0"/>
              <a:t>Q</a:t>
            </a:r>
          </a:p>
          <a:p>
            <a:pPr eaLnBrk="1" hangingPunct="1">
              <a:buFontTx/>
              <a:buNone/>
            </a:pPr>
            <a:endParaRPr lang="en-US" sz="2800" baseline="30000" smtClean="0"/>
          </a:p>
          <a:p>
            <a:pPr eaLnBrk="1" hangingPunct="1">
              <a:buFontTx/>
              <a:buNone/>
            </a:pPr>
            <a:r>
              <a:rPr lang="en-US" sz="2800" smtClean="0"/>
              <a:t>1.    (q,</a:t>
            </a:r>
            <a:r>
              <a:rPr lang="en-US" sz="2800" b="1" smtClean="0">
                <a:sym typeface="Symbol" pitchFamily="18" charset="2"/>
              </a:rPr>
              <a:t></a:t>
            </a:r>
            <a:r>
              <a:rPr lang="en-US" sz="2800" smtClean="0"/>
              <a:t>) = {q}</a:t>
            </a:r>
            <a:endParaRPr lang="pt-BR" sz="2800" smtClean="0"/>
          </a:p>
          <a:p>
            <a:pPr eaLnBrk="1" hangingPunct="1">
              <a:buFontTx/>
              <a:buNone/>
            </a:pPr>
            <a:r>
              <a:rPr lang="pt-BR" sz="2800" smtClean="0"/>
              <a:t>	</a:t>
            </a:r>
          </a:p>
          <a:p>
            <a:pPr eaLnBrk="1" hangingPunct="1">
              <a:buFontTx/>
              <a:buNone/>
            </a:pPr>
            <a:r>
              <a:rPr lang="pt-BR" sz="2800" smtClean="0"/>
              <a:t>2.    (q,wa) = {p</a:t>
            </a:r>
            <a:r>
              <a:rPr lang="en-US" sz="2800" smtClean="0">
                <a:sym typeface="Symbol" pitchFamily="18" charset="2"/>
              </a:rPr>
              <a:t></a:t>
            </a:r>
            <a:r>
              <a:rPr lang="pt-BR" sz="2800" smtClean="0"/>
              <a:t>r </a:t>
            </a:r>
            <a:r>
              <a:rPr lang="id-ID" sz="2800" smtClean="0"/>
              <a:t>  in</a:t>
            </a:r>
            <a:r>
              <a:rPr lang="pt-BR" sz="2800" smtClean="0"/>
              <a:t>      (q,w), p </a:t>
            </a:r>
            <a:r>
              <a:rPr lang="id-ID" sz="2800" smtClean="0"/>
              <a:t> in </a:t>
            </a:r>
            <a:r>
              <a:rPr lang="pt-BR" sz="2800" smtClean="0"/>
              <a:t> </a:t>
            </a:r>
            <a:r>
              <a:rPr lang="en-US" sz="2800" smtClean="0">
                <a:sym typeface="Symbol" pitchFamily="18" charset="2"/>
              </a:rPr>
              <a:t></a:t>
            </a:r>
            <a:r>
              <a:rPr lang="pt-BR" sz="2800" smtClean="0"/>
              <a:t>(r,a)}</a:t>
            </a:r>
          </a:p>
          <a:p>
            <a:pPr eaLnBrk="1" hangingPunct="1">
              <a:buFontTx/>
              <a:buNone/>
            </a:pPr>
            <a:r>
              <a:rPr lang="pt-BR" sz="2800" smtClean="0"/>
              <a:t>		     : 2</a:t>
            </a:r>
            <a:r>
              <a:rPr lang="pt-BR" sz="2800" baseline="30000" smtClean="0"/>
              <a:t>Q</a:t>
            </a:r>
            <a:r>
              <a:rPr lang="pt-BR" sz="2800" smtClean="0"/>
              <a:t>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pt-BR" sz="2800" smtClean="0"/>
              <a:t> </a:t>
            </a:r>
            <a:r>
              <a:rPr lang="en-US" sz="2800" smtClean="0">
                <a:sym typeface="Symbol" pitchFamily="18" charset="2"/>
              </a:rPr>
              <a:t></a:t>
            </a:r>
            <a:r>
              <a:rPr lang="pt-BR" sz="2800" smtClean="0"/>
              <a:t>* </a:t>
            </a:r>
            <a:r>
              <a:rPr lang="en-US" sz="2800" smtClean="0">
                <a:sym typeface="Symbol" pitchFamily="18" charset="2"/>
              </a:rPr>
              <a:t></a:t>
            </a:r>
            <a:r>
              <a:rPr lang="pt-BR" sz="2800" smtClean="0"/>
              <a:t> 2</a:t>
            </a:r>
            <a:r>
              <a:rPr lang="pt-BR" sz="2800" baseline="30000" smtClean="0"/>
              <a:t>Q</a:t>
            </a:r>
            <a:r>
              <a:rPr lang="pt-BR" sz="2800" smtClean="0"/>
              <a:t> :</a:t>
            </a:r>
            <a:endParaRPr lang="id-ID" sz="2800" smtClean="0"/>
          </a:p>
          <a:p>
            <a:pPr eaLnBrk="1" hangingPunct="1">
              <a:buFontTx/>
              <a:buNone/>
            </a:pPr>
            <a:endParaRPr lang="pt-BR" sz="2800" smtClean="0"/>
          </a:p>
          <a:p>
            <a:pPr eaLnBrk="1" hangingPunct="1">
              <a:buFontTx/>
              <a:buNone/>
            </a:pPr>
            <a:r>
              <a:rPr lang="pt-BR" sz="2800" smtClean="0"/>
              <a:t>		(</a:t>
            </a:r>
            <a:r>
              <a:rPr lang="pt-BR" sz="2800" i="1" smtClean="0"/>
              <a:t>P</a:t>
            </a:r>
            <a:r>
              <a:rPr lang="pt-BR" sz="2800" smtClean="0"/>
              <a:t>,</a:t>
            </a:r>
            <a:r>
              <a:rPr lang="pt-BR" sz="2800" i="1" smtClean="0"/>
              <a:t>w</a:t>
            </a:r>
            <a:r>
              <a:rPr lang="pt-BR" sz="2800" smtClean="0"/>
              <a:t>) =             {q,w}, P </a:t>
            </a:r>
            <a:r>
              <a:rPr lang="en-US" sz="2800" smtClean="0">
                <a:sym typeface="Symbol" pitchFamily="18" charset="2"/>
              </a:rPr>
              <a:t></a:t>
            </a:r>
            <a:r>
              <a:rPr lang="pt-BR" sz="2800" smtClean="0"/>
              <a:t> Q</a:t>
            </a:r>
            <a:endParaRPr lang="en-US" sz="2800" smtClean="0"/>
          </a:p>
        </p:txBody>
      </p:sp>
      <p:sp>
        <p:nvSpPr>
          <p:cNvPr id="71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743200" y="2154237"/>
          <a:ext cx="287338" cy="436563"/>
        </p:xfrm>
        <a:graphic>
          <a:graphicData uri="http://schemas.openxmlformats.org/presentationml/2006/ole">
            <p:oleObj spid="_x0000_s12354" name="Equation" r:id="rId3" imgW="215806" imgH="330057" progId="Equation.3">
              <p:embed/>
            </p:oleObj>
          </a:graphicData>
        </a:graphic>
      </p:graphicFrame>
      <p:sp>
        <p:nvSpPr>
          <p:cNvPr id="71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1524000" y="2971800"/>
          <a:ext cx="298450" cy="454025"/>
        </p:xfrm>
        <a:graphic>
          <a:graphicData uri="http://schemas.openxmlformats.org/presentationml/2006/ole">
            <p:oleObj spid="_x0000_s12355" name="Equation" r:id="rId4" imgW="215806" imgH="330057" progId="Equation.3">
              <p:embed/>
            </p:oleObj>
          </a:graphicData>
        </a:graphic>
      </p:graphicFrame>
      <p:sp>
        <p:nvSpPr>
          <p:cNvPr id="718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2" name="Object 8"/>
          <p:cNvGraphicFramePr>
            <a:graphicFrameLocks noChangeAspect="1"/>
          </p:cNvGraphicFramePr>
          <p:nvPr/>
        </p:nvGraphicFramePr>
        <p:xfrm>
          <a:off x="1541462" y="4038600"/>
          <a:ext cx="287338" cy="436563"/>
        </p:xfrm>
        <a:graphic>
          <a:graphicData uri="http://schemas.openxmlformats.org/presentationml/2006/ole">
            <p:oleObj spid="_x0000_s12356" name="Equation" r:id="rId5" imgW="215806" imgH="330057" progId="Equation.3">
              <p:embed/>
            </p:oleObj>
          </a:graphicData>
        </a:graphic>
      </p:graphicFrame>
      <p:sp>
        <p:nvSpPr>
          <p:cNvPr id="71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718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3" name="Object 12"/>
          <p:cNvGraphicFramePr>
            <a:graphicFrameLocks noChangeAspect="1"/>
          </p:cNvGraphicFramePr>
          <p:nvPr/>
        </p:nvGraphicFramePr>
        <p:xfrm>
          <a:off x="2216150" y="4572000"/>
          <a:ext cx="298450" cy="454025"/>
        </p:xfrm>
        <a:graphic>
          <a:graphicData uri="http://schemas.openxmlformats.org/presentationml/2006/ole">
            <p:oleObj spid="_x0000_s12357" name="Equation" r:id="rId6" imgW="215806" imgH="330057" progId="Equation.3">
              <p:embed/>
            </p:oleObj>
          </a:graphicData>
        </a:graphic>
      </p:graphicFrame>
      <p:sp>
        <p:nvSpPr>
          <p:cNvPr id="718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4" name="Object 14"/>
          <p:cNvGraphicFramePr>
            <a:graphicFrameLocks noChangeAspect="1"/>
          </p:cNvGraphicFramePr>
          <p:nvPr/>
        </p:nvGraphicFramePr>
        <p:xfrm>
          <a:off x="1752600" y="5562600"/>
          <a:ext cx="298450" cy="455613"/>
        </p:xfrm>
        <a:graphic>
          <a:graphicData uri="http://schemas.openxmlformats.org/presentationml/2006/ole">
            <p:oleObj spid="_x0000_s12358" name="Equation" r:id="rId7" imgW="215806" imgH="330057" progId="Equation.3">
              <p:embed/>
            </p:oleObj>
          </a:graphicData>
        </a:graphic>
      </p:graphicFrame>
      <p:sp>
        <p:nvSpPr>
          <p:cNvPr id="718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5" name="Object 16"/>
          <p:cNvGraphicFramePr>
            <a:graphicFrameLocks noChangeAspect="1"/>
          </p:cNvGraphicFramePr>
          <p:nvPr/>
        </p:nvGraphicFramePr>
        <p:xfrm>
          <a:off x="3429000" y="5562600"/>
          <a:ext cx="522288" cy="533400"/>
        </p:xfrm>
        <a:graphic>
          <a:graphicData uri="http://schemas.openxmlformats.org/presentationml/2006/ole">
            <p:oleObj spid="_x0000_s12359" name="Equation" r:id="rId8" imgW="457200" imgH="469900" progId="Equation.3">
              <p:embed/>
            </p:oleObj>
          </a:graphicData>
        </a:graphic>
      </p:graphicFrame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6" name="Object 18"/>
          <p:cNvGraphicFramePr>
            <a:graphicFrameLocks noChangeAspect="1"/>
          </p:cNvGraphicFramePr>
          <p:nvPr/>
        </p:nvGraphicFramePr>
        <p:xfrm>
          <a:off x="4038600" y="5659438"/>
          <a:ext cx="287338" cy="436562"/>
        </p:xfrm>
        <a:graphic>
          <a:graphicData uri="http://schemas.openxmlformats.org/presentationml/2006/ole">
            <p:oleObj spid="_x0000_s12360" name="Equation" r:id="rId9" imgW="215806" imgH="330057" progId="Equation.3">
              <p:embed/>
            </p:oleObj>
          </a:graphicData>
        </a:graphic>
      </p:graphicFrame>
      <p:graphicFrame>
        <p:nvGraphicFramePr>
          <p:cNvPr id="7177" name="Object 10"/>
          <p:cNvGraphicFramePr>
            <a:graphicFrameLocks noChangeAspect="1"/>
          </p:cNvGraphicFramePr>
          <p:nvPr/>
        </p:nvGraphicFramePr>
        <p:xfrm>
          <a:off x="4730750" y="3962400"/>
          <a:ext cx="298450" cy="606425"/>
        </p:xfrm>
        <a:graphic>
          <a:graphicData uri="http://schemas.openxmlformats.org/presentationml/2006/ole">
            <p:oleObj spid="_x0000_s12361" name="Equation" r:id="rId10" imgW="215806" imgH="330057" progId="Equation.3">
              <p:embed/>
            </p:oleObj>
          </a:graphicData>
        </a:graphic>
      </p:graphicFrame>
      <p:sp>
        <p:nvSpPr>
          <p:cNvPr id="20" name="Date Placeholder 1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Bina Nusantara University</a:t>
            </a:r>
            <a:endParaRPr lang="en-US" dirty="0"/>
          </a:p>
        </p:txBody>
      </p:sp>
      <p:sp>
        <p:nvSpPr>
          <p:cNvPr id="7189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EA4B63-CCCF-4E45-B42E-6B07BA26C9F4}" type="slidenum">
              <a:rPr lang="en-US" smtClean="0">
                <a:latin typeface="Interstate" charset="0"/>
              </a:rPr>
              <a:pPr/>
              <a:t>24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990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Non Deterministic Finite Automaton (NFA)</a:t>
            </a:r>
            <a:r>
              <a:rPr lang="en-US" altLang="zh-CN" smtClean="0">
                <a:ea typeface="宋体" charset="-122"/>
              </a:rPr>
              <a:t> </a:t>
            </a:r>
            <a:endParaRPr lang="en-US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7067128" cy="3489251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id-ID" sz="2400" smtClean="0"/>
              <a:t>Note</a:t>
            </a:r>
            <a:r>
              <a:rPr lang="pt-BR" sz="2400" smtClean="0"/>
              <a:t> : </a:t>
            </a:r>
            <a:r>
              <a:rPr lang="id-ID" sz="2400" smtClean="0"/>
              <a:t>For</a:t>
            </a:r>
            <a:r>
              <a:rPr lang="pt-BR" sz="2400" smtClean="0"/>
              <a:t> input  w = a</a:t>
            </a:r>
          </a:p>
          <a:p>
            <a:pPr eaLnBrk="1" hangingPunct="1">
              <a:buFontTx/>
              <a:buNone/>
            </a:pPr>
            <a:r>
              <a:rPr lang="pt-BR" sz="2400" smtClean="0"/>
              <a:t>		</a:t>
            </a:r>
            <a:r>
              <a:rPr lang="en-US" sz="2400" smtClean="0"/>
              <a:t>(q,a) = </a:t>
            </a:r>
            <a:r>
              <a:rPr lang="en-US" sz="2400" smtClean="0">
                <a:sym typeface="Symbol" pitchFamily="18" charset="2"/>
              </a:rPr>
              <a:t></a:t>
            </a:r>
            <a:r>
              <a:rPr lang="en-US" sz="2400" smtClean="0"/>
              <a:t>(q,a)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Language Accepted  :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</a:t>
            </a:r>
            <a:r>
              <a:rPr lang="pt-BR" sz="2400" smtClean="0"/>
              <a:t>NFA M = (Q, </a:t>
            </a:r>
            <a:r>
              <a:rPr lang="en-US" sz="2400" smtClean="0">
                <a:sym typeface="Symbol" pitchFamily="18" charset="2"/>
              </a:rPr>
              <a:t></a:t>
            </a:r>
            <a:r>
              <a:rPr lang="pt-BR" sz="2400" smtClean="0"/>
              <a:t>, </a:t>
            </a:r>
            <a:r>
              <a:rPr lang="en-US" sz="2400" smtClean="0">
                <a:sym typeface="Symbol" pitchFamily="18" charset="2"/>
              </a:rPr>
              <a:t></a:t>
            </a:r>
            <a:r>
              <a:rPr lang="pt-BR" sz="2400" smtClean="0"/>
              <a:t>, q</a:t>
            </a:r>
            <a:r>
              <a:rPr lang="pt-BR" sz="2400" baseline="-25000" smtClean="0"/>
              <a:t>0</a:t>
            </a:r>
            <a:r>
              <a:rPr lang="pt-BR" sz="2400" smtClean="0"/>
              <a:t>, F),</a:t>
            </a:r>
          </a:p>
          <a:p>
            <a:pPr eaLnBrk="1" hangingPunct="1">
              <a:buFontTx/>
              <a:buNone/>
            </a:pPr>
            <a:r>
              <a:rPr lang="pt-BR" sz="2400" smtClean="0"/>
              <a:t>		L (M) = {w</a:t>
            </a:r>
            <a:r>
              <a:rPr lang="en-US" sz="2400" smtClean="0">
                <a:sym typeface="Symbol" pitchFamily="18" charset="2"/>
              </a:rPr>
              <a:t>    </a:t>
            </a:r>
            <a:r>
              <a:rPr lang="pt-BR" sz="2400" smtClean="0"/>
              <a:t>(q</a:t>
            </a:r>
            <a:r>
              <a:rPr lang="pt-BR" sz="2400" baseline="-25000" smtClean="0"/>
              <a:t>0</a:t>
            </a:r>
            <a:r>
              <a:rPr lang="pt-BR" sz="2400" smtClean="0"/>
              <a:t>,w) </a:t>
            </a:r>
            <a:r>
              <a:rPr lang="pt-BR" sz="2400" smtClean="0">
                <a:sym typeface="Symbol" pitchFamily="18" charset="2"/>
              </a:rPr>
              <a:t></a:t>
            </a:r>
            <a:r>
              <a:rPr lang="pt-BR" sz="2400" smtClean="0"/>
              <a:t> F}</a:t>
            </a:r>
          </a:p>
          <a:p>
            <a:pPr eaLnBrk="1" hangingPunct="1">
              <a:buFontTx/>
              <a:buNone/>
            </a:pPr>
            <a:endParaRPr lang="pt-BR" sz="2400" smtClean="0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998662" y="1981200"/>
          <a:ext cx="287338" cy="436563"/>
        </p:xfrm>
        <a:graphic>
          <a:graphicData uri="http://schemas.openxmlformats.org/presentationml/2006/ole">
            <p:oleObj spid="_x0000_s13330" name="Equation" r:id="rId3" imgW="215806" imgH="330057" progId="Equation.3">
              <p:embed/>
            </p:oleObj>
          </a:graphicData>
        </a:graphic>
      </p:graphicFrame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3827462" y="3810000"/>
          <a:ext cx="287338" cy="436562"/>
        </p:xfrm>
        <a:graphic>
          <a:graphicData uri="http://schemas.openxmlformats.org/presentationml/2006/ole">
            <p:oleObj spid="_x0000_s13331" name="Equation" r:id="rId4" imgW="215806" imgH="330057" progId="Equation.3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820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2C6C61-FF9E-42D7-A7DA-6EFA5F06C721}" type="slidenum">
              <a:rPr lang="en-US" smtClean="0">
                <a:latin typeface="Interstate" charset="0"/>
              </a:rPr>
              <a:pPr/>
              <a:t>25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67400" cy="990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Non Deterministic Finite Automaton (NFA)</a:t>
            </a:r>
            <a:r>
              <a:rPr lang="en-US" altLang="zh-CN" smtClean="0">
                <a:ea typeface="宋体" charset="-122"/>
              </a:rPr>
              <a:t> </a:t>
            </a:r>
            <a:endParaRPr lang="en-US" smtClean="0"/>
          </a:p>
        </p:txBody>
      </p:sp>
      <p:sp>
        <p:nvSpPr>
          <p:cNvPr id="92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0" y="1600200"/>
            <a:ext cx="51816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d-ID" sz="2800" dirty="0" smtClean="0"/>
              <a:t>Example</a:t>
            </a:r>
            <a:r>
              <a:rPr lang="pt-BR" sz="2800" dirty="0" smtClean="0"/>
              <a:t>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d-ID" sz="2800" dirty="0" smtClean="0"/>
              <a:t>with</a:t>
            </a:r>
            <a:r>
              <a:rPr lang="en-US" sz="2800" dirty="0" smtClean="0"/>
              <a:t> the input: 01001</a:t>
            </a:r>
            <a:endParaRPr lang="pt-BR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800" dirty="0"/>
              <a:t>	</a:t>
            </a:r>
            <a:r>
              <a:rPr lang="pt-BR" sz="2800" dirty="0" smtClean="0"/>
              <a:t>(q</a:t>
            </a:r>
            <a:r>
              <a:rPr lang="pt-BR" sz="2800" baseline="-25000" dirty="0" smtClean="0"/>
              <a:t>0</a:t>
            </a:r>
            <a:r>
              <a:rPr lang="pt-BR" sz="2800" dirty="0" smtClean="0"/>
              <a:t>,0)     =  {q</a:t>
            </a:r>
            <a:r>
              <a:rPr lang="pt-BR" sz="2800" baseline="-25000" dirty="0" smtClean="0"/>
              <a:t>0</a:t>
            </a:r>
            <a:r>
              <a:rPr lang="pt-BR" sz="2800" dirty="0" smtClean="0"/>
              <a:t>,q</a:t>
            </a:r>
            <a:r>
              <a:rPr lang="pt-BR" sz="2800" baseline="-25000" dirty="0" smtClean="0"/>
              <a:t>3</a:t>
            </a:r>
            <a:r>
              <a:rPr lang="pt-BR" sz="28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800" dirty="0" smtClean="0"/>
              <a:t>	(q</a:t>
            </a:r>
            <a:r>
              <a:rPr lang="pt-BR" sz="2800" baseline="-25000" dirty="0" smtClean="0"/>
              <a:t>0</a:t>
            </a:r>
            <a:r>
              <a:rPr lang="pt-BR" sz="2800" dirty="0" smtClean="0"/>
              <a:t>,01)   =  </a:t>
            </a:r>
            <a:r>
              <a:rPr lang="en-US" sz="2800" dirty="0" smtClean="0">
                <a:sym typeface="Symbol" pitchFamily="18" charset="2"/>
              </a:rPr>
              <a:t></a:t>
            </a:r>
            <a:r>
              <a:rPr lang="pt-BR" sz="2800" dirty="0" smtClean="0"/>
              <a:t>((q</a:t>
            </a:r>
            <a:r>
              <a:rPr lang="pt-BR" sz="2800" baseline="-25000" dirty="0" smtClean="0"/>
              <a:t>0</a:t>
            </a:r>
            <a:r>
              <a:rPr lang="pt-BR" sz="2800" dirty="0" smtClean="0"/>
              <a:t>,0),1)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800" dirty="0" smtClean="0"/>
              <a:t>		        =  </a:t>
            </a:r>
            <a:r>
              <a:rPr lang="en-US" sz="2800" dirty="0" smtClean="0">
                <a:sym typeface="Symbol" pitchFamily="18" charset="2"/>
              </a:rPr>
              <a:t></a:t>
            </a:r>
            <a:r>
              <a:rPr lang="pt-BR" sz="2800" dirty="0" smtClean="0"/>
              <a:t>({q</a:t>
            </a:r>
            <a:r>
              <a:rPr lang="pt-BR" sz="2800" baseline="-25000" dirty="0" smtClean="0"/>
              <a:t>0</a:t>
            </a:r>
            <a:r>
              <a:rPr lang="pt-BR" sz="2800" dirty="0" smtClean="0"/>
              <a:t>,q</a:t>
            </a:r>
            <a:r>
              <a:rPr lang="pt-BR" sz="2800" baseline="-25000" dirty="0" smtClean="0"/>
              <a:t>3</a:t>
            </a:r>
            <a:r>
              <a:rPr lang="pt-BR" sz="2800" dirty="0" smtClean="0"/>
              <a:t>},1)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800" dirty="0" smtClean="0"/>
              <a:t>		</a:t>
            </a:r>
            <a:r>
              <a:rPr lang="pt-BR" sz="2800" dirty="0"/>
              <a:t> </a:t>
            </a:r>
            <a:r>
              <a:rPr lang="pt-BR" sz="2800" dirty="0" smtClean="0"/>
              <a:t>       =  </a:t>
            </a:r>
            <a:r>
              <a:rPr lang="en-US" sz="2800" dirty="0" smtClean="0">
                <a:sym typeface="Symbol" pitchFamily="18" charset="2"/>
              </a:rPr>
              <a:t></a:t>
            </a:r>
            <a:r>
              <a:rPr lang="pt-BR" sz="2800" dirty="0" smtClean="0"/>
              <a:t>(q</a:t>
            </a:r>
            <a:r>
              <a:rPr lang="pt-BR" sz="2800" baseline="-25000" dirty="0" smtClean="0"/>
              <a:t>0</a:t>
            </a:r>
            <a:r>
              <a:rPr lang="pt-BR" sz="2800" dirty="0" smtClean="0"/>
              <a:t>,1) </a:t>
            </a:r>
            <a:r>
              <a:rPr lang="en-US" sz="2800" dirty="0" smtClean="0">
                <a:sym typeface="Symbol" pitchFamily="18" charset="2"/>
              </a:rPr>
              <a:t></a:t>
            </a:r>
            <a:r>
              <a:rPr lang="pt-BR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</a:t>
            </a:r>
            <a:r>
              <a:rPr lang="pt-BR" sz="2800" dirty="0" smtClean="0"/>
              <a:t>(q</a:t>
            </a:r>
            <a:r>
              <a:rPr lang="pt-BR" sz="2800" baseline="-25000" dirty="0" smtClean="0"/>
              <a:t>3</a:t>
            </a:r>
            <a:r>
              <a:rPr lang="pt-BR" sz="2800" dirty="0" smtClean="0"/>
              <a:t>,1)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800" dirty="0" smtClean="0"/>
              <a:t>		        =  {q</a:t>
            </a:r>
            <a:r>
              <a:rPr lang="pt-BR" sz="2800" baseline="-25000" dirty="0" smtClean="0"/>
              <a:t>0</a:t>
            </a:r>
            <a:r>
              <a:rPr lang="pt-BR" sz="2800" dirty="0" smtClean="0"/>
              <a:t>,q</a:t>
            </a:r>
            <a:r>
              <a:rPr lang="pt-BR" sz="2800" baseline="-25000" dirty="0" smtClean="0"/>
              <a:t>1</a:t>
            </a:r>
            <a:r>
              <a:rPr lang="pt-BR" sz="2800" dirty="0" smtClean="0"/>
              <a:t>}</a:t>
            </a:r>
            <a:endParaRPr lang="pt-BR" altLang="zh-CN" sz="2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sz="2800" dirty="0" smtClean="0">
                <a:ea typeface="宋体" charset="-122"/>
              </a:rPr>
              <a:t>	(q</a:t>
            </a:r>
            <a:r>
              <a:rPr lang="pt-BR" altLang="zh-CN" sz="2800" baseline="-25000" dirty="0" smtClean="0">
                <a:ea typeface="宋体" charset="-122"/>
              </a:rPr>
              <a:t>0</a:t>
            </a:r>
            <a:r>
              <a:rPr lang="pt-BR" altLang="zh-CN" sz="2800" dirty="0" smtClean="0">
                <a:ea typeface="宋体" charset="-122"/>
              </a:rPr>
              <a:t>,010)     =  {q</a:t>
            </a:r>
            <a:r>
              <a:rPr lang="pt-BR" altLang="zh-CN" sz="2800" baseline="-25000" dirty="0" smtClean="0">
                <a:ea typeface="宋体" charset="-122"/>
              </a:rPr>
              <a:t>0</a:t>
            </a:r>
            <a:r>
              <a:rPr lang="pt-BR" altLang="zh-CN" sz="2800" dirty="0" smtClean="0">
                <a:ea typeface="宋体" charset="-122"/>
              </a:rPr>
              <a:t>,q</a:t>
            </a:r>
            <a:r>
              <a:rPr lang="pt-BR" altLang="zh-CN" sz="2800" baseline="-25000" dirty="0" smtClean="0">
                <a:ea typeface="宋体" charset="-122"/>
              </a:rPr>
              <a:t>3</a:t>
            </a:r>
            <a:r>
              <a:rPr lang="pt-BR" altLang="zh-CN" sz="2800" dirty="0" smtClean="0">
                <a:ea typeface="宋体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sz="2800" dirty="0" smtClean="0">
                <a:ea typeface="宋体" charset="-122"/>
              </a:rPr>
              <a:t>	(q</a:t>
            </a:r>
            <a:r>
              <a:rPr lang="pt-BR" altLang="zh-CN" sz="2800" baseline="-25000" dirty="0" smtClean="0">
                <a:ea typeface="宋体" charset="-122"/>
              </a:rPr>
              <a:t>0</a:t>
            </a:r>
            <a:r>
              <a:rPr lang="pt-BR" altLang="zh-CN" sz="2800" dirty="0" smtClean="0">
                <a:ea typeface="宋体" charset="-122"/>
              </a:rPr>
              <a:t>,0100)   =  {q</a:t>
            </a:r>
            <a:r>
              <a:rPr lang="pt-BR" altLang="zh-CN" sz="2800" baseline="-25000" dirty="0" smtClean="0">
                <a:ea typeface="宋体" charset="-122"/>
              </a:rPr>
              <a:t>0</a:t>
            </a:r>
            <a:r>
              <a:rPr lang="pt-BR" altLang="zh-CN" sz="2800" dirty="0" smtClean="0">
                <a:ea typeface="宋体" charset="-122"/>
              </a:rPr>
              <a:t>,q</a:t>
            </a:r>
            <a:r>
              <a:rPr lang="pt-BR" altLang="zh-CN" sz="2800" baseline="-25000" dirty="0" smtClean="0">
                <a:ea typeface="宋体" charset="-122"/>
              </a:rPr>
              <a:t>3</a:t>
            </a:r>
            <a:r>
              <a:rPr lang="pt-BR" altLang="zh-CN" sz="2800" dirty="0" smtClean="0">
                <a:ea typeface="宋体" charset="-122"/>
              </a:rPr>
              <a:t>,q</a:t>
            </a:r>
            <a:r>
              <a:rPr lang="pt-BR" altLang="zh-CN" sz="2800" baseline="-25000" dirty="0" smtClean="0">
                <a:ea typeface="宋体" charset="-122"/>
              </a:rPr>
              <a:t>4</a:t>
            </a:r>
            <a:r>
              <a:rPr lang="pt-BR" altLang="zh-CN" sz="2800" dirty="0" smtClean="0">
                <a:ea typeface="宋体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sz="2800" dirty="0" smtClean="0">
                <a:ea typeface="宋体" charset="-122"/>
              </a:rPr>
              <a:t>	(q</a:t>
            </a:r>
            <a:r>
              <a:rPr lang="pt-BR" altLang="zh-CN" sz="2800" baseline="-25000" dirty="0" smtClean="0">
                <a:ea typeface="宋体" charset="-122"/>
              </a:rPr>
              <a:t>0</a:t>
            </a:r>
            <a:r>
              <a:rPr lang="pt-BR" altLang="zh-CN" sz="2800" dirty="0" smtClean="0">
                <a:ea typeface="宋体" charset="-122"/>
              </a:rPr>
              <a:t>,01001) =  {q</a:t>
            </a:r>
            <a:r>
              <a:rPr lang="pt-BR" altLang="zh-CN" sz="2800" baseline="-25000" dirty="0" smtClean="0">
                <a:ea typeface="宋体" charset="-122"/>
              </a:rPr>
              <a:t>0</a:t>
            </a:r>
            <a:r>
              <a:rPr lang="pt-BR" altLang="zh-CN" sz="2800" dirty="0" smtClean="0">
                <a:ea typeface="宋体" charset="-122"/>
              </a:rPr>
              <a:t>,q</a:t>
            </a:r>
            <a:r>
              <a:rPr lang="pt-BR" altLang="zh-CN" sz="2800" baseline="-25000" dirty="0" smtClean="0">
                <a:ea typeface="宋体" charset="-122"/>
              </a:rPr>
              <a:t>1</a:t>
            </a:r>
            <a:r>
              <a:rPr lang="pt-BR" altLang="zh-CN" sz="2800" dirty="0" smtClean="0">
                <a:ea typeface="宋体" charset="-122"/>
              </a:rPr>
              <a:t>,q</a:t>
            </a:r>
            <a:r>
              <a:rPr lang="pt-BR" altLang="zh-CN" sz="2800" baseline="-25000" dirty="0" smtClean="0">
                <a:ea typeface="宋体" charset="-122"/>
              </a:rPr>
              <a:t>4</a:t>
            </a:r>
            <a:r>
              <a:rPr lang="pt-BR" altLang="zh-CN" sz="2800" dirty="0" smtClean="0">
                <a:ea typeface="宋体" charset="-122"/>
              </a:rPr>
              <a:t>}</a:t>
            </a:r>
            <a:endParaRPr lang="en-US" sz="2800" dirty="0" smtClean="0"/>
          </a:p>
        </p:txBody>
      </p:sp>
      <p:sp>
        <p:nvSpPr>
          <p:cNvPr id="92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990725" y="2486025"/>
          <a:ext cx="219075" cy="333375"/>
        </p:xfrm>
        <a:graphic>
          <a:graphicData uri="http://schemas.openxmlformats.org/presentationml/2006/ole">
            <p:oleObj spid="_x0000_s14390" name="Equation" r:id="rId3" imgW="215806" imgH="330057" progId="Equation.3">
              <p:embed/>
            </p:oleObj>
          </a:graphicData>
        </a:graphic>
      </p:graphicFrame>
      <p:sp>
        <p:nvSpPr>
          <p:cNvPr id="92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44579494"/>
              </p:ext>
            </p:extLst>
          </p:nvPr>
        </p:nvGraphicFramePr>
        <p:xfrm>
          <a:off x="3962400" y="2497828"/>
          <a:ext cx="219075" cy="333375"/>
        </p:xfrm>
        <a:graphic>
          <a:graphicData uri="http://schemas.openxmlformats.org/presentationml/2006/ole">
            <p:oleObj spid="_x0000_s14391" name="Equation" r:id="rId4" imgW="215806" imgH="330057" progId="Equation.3">
              <p:embed/>
            </p:oleObj>
          </a:graphicData>
        </a:graphic>
      </p:graphicFrame>
      <p:sp>
        <p:nvSpPr>
          <p:cNvPr id="922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9221" name="Object 10"/>
          <p:cNvGraphicFramePr>
            <a:graphicFrameLocks noChangeAspect="1"/>
          </p:cNvGraphicFramePr>
          <p:nvPr/>
        </p:nvGraphicFramePr>
        <p:xfrm>
          <a:off x="1990725" y="2943225"/>
          <a:ext cx="219075" cy="333375"/>
        </p:xfrm>
        <a:graphic>
          <a:graphicData uri="http://schemas.openxmlformats.org/presentationml/2006/ole">
            <p:oleObj spid="_x0000_s14392" name="Equation" r:id="rId5" imgW="215806" imgH="330057" progId="Equation.3">
              <p:embed/>
            </p:oleObj>
          </a:graphicData>
        </a:graphic>
      </p:graphicFrame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92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96843921"/>
              </p:ext>
            </p:extLst>
          </p:nvPr>
        </p:nvGraphicFramePr>
        <p:xfrm>
          <a:off x="3962400" y="2970145"/>
          <a:ext cx="219075" cy="333375"/>
        </p:xfrm>
        <a:graphic>
          <a:graphicData uri="http://schemas.openxmlformats.org/presentationml/2006/ole">
            <p:oleObj spid="_x0000_s14393" name="Equation" r:id="rId6" imgW="215806" imgH="330057" progId="Equation.3">
              <p:embed/>
            </p:oleObj>
          </a:graphicData>
        </a:graphic>
      </p:graphicFrame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9233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8DC32-D285-4322-9D7C-5356A4D3A4F8}" type="slidenum">
              <a:rPr lang="en-US" smtClean="0">
                <a:latin typeface="Interstate" charset="0"/>
              </a:rPr>
              <a:pPr/>
              <a:t>26</a:t>
            </a:fld>
            <a:endParaRPr lang="en-US" smtClean="0">
              <a:latin typeface="Interstate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2000" y="1668121"/>
            <a:ext cx="3048000" cy="2799593"/>
            <a:chOff x="609600" y="1492141"/>
            <a:chExt cx="3048000" cy="2903879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09600" y="1492141"/>
              <a:ext cx="3048000" cy="2903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895350" y="2664516"/>
              <a:ext cx="22225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08050" y="3223201"/>
              <a:ext cx="158750" cy="48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*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8050" y="3858085"/>
              <a:ext cx="158750" cy="48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*</a:t>
              </a:r>
              <a:endParaRPr lang="en-US" sz="2000" dirty="0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43171310"/>
              </p:ext>
            </p:extLst>
          </p:nvPr>
        </p:nvGraphicFramePr>
        <p:xfrm>
          <a:off x="3962400" y="4648200"/>
          <a:ext cx="219075" cy="333375"/>
        </p:xfrm>
        <a:graphic>
          <a:graphicData uri="http://schemas.openxmlformats.org/presentationml/2006/ole">
            <p:oleObj spid="_x0000_s14394" name="Equation" r:id="rId8" imgW="215806" imgH="330057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88901625"/>
              </p:ext>
            </p:extLst>
          </p:nvPr>
        </p:nvGraphicFramePr>
        <p:xfrm>
          <a:off x="3962400" y="5029200"/>
          <a:ext cx="219075" cy="333375"/>
        </p:xfrm>
        <a:graphic>
          <a:graphicData uri="http://schemas.openxmlformats.org/presentationml/2006/ole">
            <p:oleObj spid="_x0000_s14395" name="Equation" r:id="rId9" imgW="215806" imgH="330057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72544480"/>
              </p:ext>
            </p:extLst>
          </p:nvPr>
        </p:nvGraphicFramePr>
        <p:xfrm>
          <a:off x="3962400" y="5486400"/>
          <a:ext cx="219075" cy="333375"/>
        </p:xfrm>
        <a:graphic>
          <a:graphicData uri="http://schemas.openxmlformats.org/presentationml/2006/ole">
            <p:oleObj spid="_x0000_s14396" name="Equation" r:id="rId10" imgW="215806" imgH="3300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67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id-ID" sz="2800" smtClean="0"/>
              <a:t>C</a:t>
            </a:r>
            <a:r>
              <a:rPr lang="en-US" sz="2800" smtClean="0"/>
              <a:t>ONVER</a:t>
            </a:r>
            <a:r>
              <a:rPr lang="id-ID" sz="2800" smtClean="0"/>
              <a:t>SION</a:t>
            </a:r>
            <a:r>
              <a:rPr lang="en-US" sz="2800" smtClean="0"/>
              <a:t>  NFA  </a:t>
            </a:r>
            <a:r>
              <a:rPr lang="id-ID" sz="2800" smtClean="0"/>
              <a:t>TO</a:t>
            </a:r>
            <a:r>
              <a:rPr lang="en-US" sz="2800" smtClean="0"/>
              <a:t>  DFA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924800" cy="492933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pt-BR" sz="2400" dirty="0" smtClean="0"/>
              <a:t>Theorem :</a:t>
            </a:r>
            <a:endParaRPr lang="en-US" sz="2400" dirty="0" smtClean="0"/>
          </a:p>
          <a:p>
            <a:pPr marL="293688" lvl="1" eaLnBrk="1" hangingPunct="1">
              <a:buFontTx/>
              <a:buChar char="•"/>
            </a:pPr>
            <a:r>
              <a:rPr lang="id-ID" sz="2400" dirty="0" smtClean="0"/>
              <a:t> </a:t>
            </a:r>
            <a:r>
              <a:rPr lang="en-US" sz="2400" dirty="0" smtClean="0"/>
              <a:t>If L is L (M) to an NFA, then the L received a DFA.</a:t>
            </a:r>
          </a:p>
          <a:p>
            <a:pPr marL="293688" lvl="1" algn="just" eaLnBrk="1" hangingPunct="1">
              <a:buFontTx/>
              <a:buChar char="•"/>
            </a:pPr>
            <a:r>
              <a:rPr lang="id-ID" sz="2400" dirty="0" smtClean="0">
                <a:sym typeface="Wingdings" pitchFamily="2" charset="2"/>
              </a:rPr>
              <a:t>For every</a:t>
            </a:r>
            <a:r>
              <a:rPr lang="en-US" sz="2400" dirty="0" smtClean="0"/>
              <a:t> NFA M = (Q, </a:t>
            </a:r>
            <a:r>
              <a:rPr lang="en-US" sz="2400" dirty="0" smtClean="0">
                <a:sym typeface="Symbol" pitchFamily="18" charset="2"/>
              </a:rPr>
              <a:t>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18" charset="2"/>
              </a:rPr>
              <a:t></a:t>
            </a:r>
            <a:r>
              <a:rPr lang="en-US" sz="2400" dirty="0" smtClean="0"/>
              <a:t>,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o</a:t>
            </a:r>
            <a:r>
              <a:rPr lang="en-US" sz="2400" dirty="0" smtClean="0"/>
              <a:t>, F)</a:t>
            </a:r>
            <a:r>
              <a:rPr lang="id-ID" sz="2400" dirty="0" smtClean="0"/>
              <a:t>, the Equivalence</a:t>
            </a:r>
            <a:r>
              <a:rPr lang="en-US" sz="2400" dirty="0" smtClean="0"/>
              <a:t> </a:t>
            </a:r>
            <a:r>
              <a:rPr lang="id-ID" sz="2400" dirty="0" smtClean="0"/>
              <a:t>can be found  DFA </a:t>
            </a:r>
            <a:r>
              <a:rPr lang="en-US" sz="2400" dirty="0" smtClean="0"/>
              <a:t> M1 = (Q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18" charset="2"/>
              </a:rPr>
              <a:t>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18" charset="2"/>
              </a:rPr>
              <a:t>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, q</a:t>
            </a:r>
            <a:r>
              <a:rPr lang="en-US" sz="2400" baseline="30000" dirty="0" smtClean="0"/>
              <a:t>1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, F</a:t>
            </a:r>
            <a:r>
              <a:rPr lang="en-US" sz="2400" baseline="30000" dirty="0" smtClean="0"/>
              <a:t>1</a:t>
            </a:r>
            <a:r>
              <a:rPr lang="id-ID" sz="2400" dirty="0" smtClean="0"/>
              <a:t> ), w</a:t>
            </a:r>
            <a:r>
              <a:rPr lang="en-US" sz="2400" dirty="0" err="1" smtClean="0"/>
              <a:t>hich</a:t>
            </a:r>
            <a:r>
              <a:rPr lang="en-US" sz="2400" dirty="0" smtClean="0"/>
              <a:t> has the same language.</a:t>
            </a:r>
          </a:p>
          <a:p>
            <a:pPr marL="293688" lvl="1" algn="just" eaLnBrk="1" hangingPunct="1">
              <a:buFontTx/>
              <a:buChar char="•"/>
            </a:pPr>
            <a:r>
              <a:rPr lang="en-US" sz="2400" dirty="0" smtClean="0"/>
              <a:t>W</a:t>
            </a:r>
            <a:r>
              <a:rPr lang="id-ID" sz="2400" dirty="0" smtClean="0"/>
              <a:t>here</a:t>
            </a:r>
            <a:r>
              <a:rPr lang="en-US" sz="2400" dirty="0" smtClean="0"/>
              <a:t> 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Q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	=	</a:t>
            </a:r>
            <a:r>
              <a:rPr lang="en-US" sz="2400" dirty="0" smtClean="0">
                <a:sym typeface="Symbol" pitchFamily="18" charset="2"/>
              </a:rPr>
              <a:t></a:t>
            </a:r>
            <a:r>
              <a:rPr lang="en-US" sz="2400" baseline="30000" dirty="0" smtClean="0"/>
              <a:t>Q  </a:t>
            </a:r>
            <a:r>
              <a:rPr lang="en-US" sz="2400" dirty="0" smtClean="0"/>
              <a:t>  = </a:t>
            </a:r>
            <a:r>
              <a:rPr lang="id-ID" sz="2400" dirty="0" smtClean="0"/>
              <a:t>S</a:t>
            </a:r>
            <a:r>
              <a:rPr lang="en-US" sz="2400" dirty="0" err="1" smtClean="0"/>
              <a:t>ubset</a:t>
            </a:r>
            <a:r>
              <a:rPr lang="en-US" sz="2400" dirty="0" smtClean="0"/>
              <a:t> </a:t>
            </a:r>
            <a:r>
              <a:rPr lang="id-ID" sz="2400" dirty="0" smtClean="0"/>
              <a:t>of</a:t>
            </a:r>
            <a:r>
              <a:rPr lang="en-US" sz="2400" dirty="0" smtClean="0"/>
              <a:t> Q</a:t>
            </a: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ym typeface="Symbol" pitchFamily="18" charset="2"/>
              </a:rPr>
              <a:t>	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	=	</a:t>
            </a:r>
            <a:r>
              <a:rPr lang="en-US" sz="2400" dirty="0" smtClean="0">
                <a:sym typeface="Symbol" pitchFamily="18" charset="2"/>
              </a:rPr>
              <a:t></a:t>
            </a:r>
            <a:r>
              <a:rPr lang="en-US" sz="2400" dirty="0" smtClean="0"/>
              <a:t>q</a:t>
            </a:r>
            <a:r>
              <a:rPr lang="en-US" sz="2400" baseline="30000" dirty="0" smtClean="0"/>
              <a:t>1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	=	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o</a:t>
            </a:r>
            <a:endParaRPr lang="en-US" sz="2400" baseline="-25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ym typeface="Symbol" pitchFamily="18" charset="2"/>
              </a:rPr>
              <a:t>	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	=</a:t>
            </a:r>
            <a:r>
              <a:rPr lang="en-US" sz="2400" dirty="0" smtClean="0">
                <a:sym typeface="Symbol" pitchFamily="18" charset="2"/>
              </a:rPr>
              <a:t> 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([q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q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] a) = [p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]                      </a:t>
            </a:r>
          </a:p>
          <a:p>
            <a:pPr>
              <a:lnSpc>
                <a:spcPct val="90000"/>
              </a:lnSpc>
              <a:buNone/>
            </a:pPr>
            <a:r>
              <a:rPr lang="id-ID" sz="2400" dirty="0" smtClean="0"/>
              <a:t>  </a:t>
            </a:r>
            <a:r>
              <a:rPr lang="en-US" sz="2400" dirty="0" smtClean="0"/>
              <a:t>	</a:t>
            </a:r>
            <a:r>
              <a:rPr lang="id-ID" sz="2400" dirty="0" smtClean="0"/>
              <a:t>If and only if</a:t>
            </a:r>
            <a:r>
              <a:rPr lang="en-US" sz="2400" dirty="0" smtClean="0">
                <a:sym typeface="Symbol" pitchFamily="18" charset="2"/>
              </a:rPr>
              <a:t>  </a:t>
            </a:r>
            <a:r>
              <a:rPr lang="en-US" sz="2400" dirty="0" smtClean="0"/>
              <a:t>({q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q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}, a) = {p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,…,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 smtClean="0"/>
              <a:t>	F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	= Formed from all over the state in</a:t>
            </a:r>
            <a:r>
              <a:rPr lang="id-ID" sz="2400" dirty="0" smtClean="0"/>
              <a:t> </a:t>
            </a:r>
            <a:r>
              <a:rPr lang="en-US" sz="2400" dirty="0" smtClean="0"/>
              <a:t>Q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which contains one</a:t>
            </a:r>
            <a:r>
              <a:rPr lang="id-ID" sz="2400" dirty="0" smtClean="0"/>
              <a:t> </a:t>
            </a:r>
            <a:r>
              <a:rPr lang="en-US" sz="2400" dirty="0" smtClean="0"/>
              <a:t>state </a:t>
            </a:r>
            <a:r>
              <a:rPr lang="en-US" sz="2400" smtClean="0"/>
              <a:t>in F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12EC00-58FB-4DBB-B5F9-4A24885B9675}" type="slidenum">
              <a:rPr lang="en-US" smtClean="0">
                <a:latin typeface="Interstate" charset="0"/>
              </a:rPr>
              <a:pPr/>
              <a:t>27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453137D4-B3D8-44C6-A587-C73CBC24512C}" type="slidenum">
              <a:rPr lang="en-US" smtClean="0">
                <a:latin typeface="Interstate" charset="0"/>
              </a:rPr>
              <a:pPr algn="ctr"/>
              <a:t>28</a:t>
            </a:fld>
            <a:endParaRPr lang="en-US" smtClean="0">
              <a:latin typeface="Interstate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914400"/>
          </a:xfrm>
        </p:spPr>
        <p:txBody>
          <a:bodyPr/>
          <a:lstStyle/>
          <a:p>
            <a:r>
              <a:rPr lang="en-US" sz="2800" smtClean="0"/>
              <a:t>Example NFA to DFA conversion</a:t>
            </a:r>
          </a:p>
        </p:txBody>
      </p:sp>
      <p:graphicFrame>
        <p:nvGraphicFramePr>
          <p:cNvPr id="79952" name="Group 80"/>
          <p:cNvGraphicFramePr>
            <a:graphicFrameLocks noGrp="1"/>
          </p:cNvGraphicFramePr>
          <p:nvPr>
            <p:ph sz="half" idx="2"/>
          </p:nvPr>
        </p:nvGraphicFramePr>
        <p:xfrm>
          <a:off x="4800600" y="3596640"/>
          <a:ext cx="4144963" cy="3108960"/>
        </p:xfrm>
        <a:graphic>
          <a:graphicData uri="http://schemas.openxmlformats.org/drawingml/2006/table">
            <a:tbl>
              <a:tblPr/>
              <a:tblGrid>
                <a:gridCol w="1452563"/>
                <a:gridCol w="1346200"/>
                <a:gridCol w="13462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922" name="Group 50"/>
          <p:cNvGraphicFramePr>
            <a:graphicFrameLocks noGrp="1"/>
          </p:cNvGraphicFramePr>
          <p:nvPr>
            <p:ph sz="half" idx="1"/>
          </p:nvPr>
        </p:nvGraphicFramePr>
        <p:xfrm>
          <a:off x="1219200" y="1447800"/>
          <a:ext cx="4038600" cy="2072640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{q0,q1}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{q0,q1}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53" name="Text Box 81"/>
          <p:cNvSpPr txBox="1">
            <a:spLocks noChangeArrowheads="1"/>
          </p:cNvSpPr>
          <p:nvPr/>
        </p:nvSpPr>
        <p:spPr bwMode="auto">
          <a:xfrm>
            <a:off x="6248400" y="41148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{q0,q1}</a:t>
            </a:r>
          </a:p>
        </p:txBody>
      </p:sp>
      <p:sp>
        <p:nvSpPr>
          <p:cNvPr id="79954" name="Text Box 82"/>
          <p:cNvSpPr txBox="1">
            <a:spLocks noChangeArrowheads="1"/>
          </p:cNvSpPr>
          <p:nvPr/>
        </p:nvSpPr>
        <p:spPr bwMode="auto">
          <a:xfrm>
            <a:off x="7620000" y="41148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{q2}</a:t>
            </a:r>
          </a:p>
        </p:txBody>
      </p:sp>
      <p:sp>
        <p:nvSpPr>
          <p:cNvPr id="79955" name="Text Box 83"/>
          <p:cNvSpPr txBox="1">
            <a:spLocks noChangeArrowheads="1"/>
          </p:cNvSpPr>
          <p:nvPr/>
        </p:nvSpPr>
        <p:spPr bwMode="auto">
          <a:xfrm>
            <a:off x="6248400" y="4572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{q0,q1}</a:t>
            </a:r>
          </a:p>
        </p:txBody>
      </p:sp>
      <p:sp>
        <p:nvSpPr>
          <p:cNvPr id="79956" name="Text Box 84"/>
          <p:cNvSpPr txBox="1">
            <a:spLocks noChangeArrowheads="1"/>
          </p:cNvSpPr>
          <p:nvPr/>
        </p:nvSpPr>
        <p:spPr bwMode="auto">
          <a:xfrm>
            <a:off x="7620000" y="4572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{q1,q2}</a:t>
            </a:r>
          </a:p>
        </p:txBody>
      </p:sp>
      <p:sp>
        <p:nvSpPr>
          <p:cNvPr id="79957" name="Text Box 85"/>
          <p:cNvSpPr txBox="1">
            <a:spLocks noChangeArrowheads="1"/>
          </p:cNvSpPr>
          <p:nvPr/>
        </p:nvSpPr>
        <p:spPr bwMode="auto">
          <a:xfrm>
            <a:off x="6248400" y="51054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{q1}</a:t>
            </a:r>
          </a:p>
        </p:txBody>
      </p:sp>
      <p:sp>
        <p:nvSpPr>
          <p:cNvPr id="79958" name="Text Box 86"/>
          <p:cNvSpPr txBox="1">
            <a:spLocks noChangeArrowheads="1"/>
          </p:cNvSpPr>
          <p:nvPr/>
        </p:nvSpPr>
        <p:spPr bwMode="auto">
          <a:xfrm>
            <a:off x="7620000" y="51054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{q0,q1}</a:t>
            </a:r>
          </a:p>
        </p:txBody>
      </p:sp>
      <p:sp>
        <p:nvSpPr>
          <p:cNvPr id="79959" name="Text Box 87"/>
          <p:cNvSpPr txBox="1">
            <a:spLocks noChangeArrowheads="1"/>
          </p:cNvSpPr>
          <p:nvPr/>
        </p:nvSpPr>
        <p:spPr bwMode="auto">
          <a:xfrm>
            <a:off x="6248400" y="55626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{q0,q1}</a:t>
            </a:r>
          </a:p>
        </p:txBody>
      </p:sp>
      <p:sp>
        <p:nvSpPr>
          <p:cNvPr id="79960" name="Text Box 88"/>
          <p:cNvSpPr txBox="1">
            <a:spLocks noChangeArrowheads="1"/>
          </p:cNvSpPr>
          <p:nvPr/>
        </p:nvSpPr>
        <p:spPr bwMode="auto">
          <a:xfrm>
            <a:off x="7620000" y="55626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{q0,q1}</a:t>
            </a:r>
          </a:p>
        </p:txBody>
      </p:sp>
      <p:sp>
        <p:nvSpPr>
          <p:cNvPr id="79961" name="Text Box 89"/>
          <p:cNvSpPr txBox="1">
            <a:spLocks noChangeArrowheads="1"/>
          </p:cNvSpPr>
          <p:nvPr/>
        </p:nvSpPr>
        <p:spPr bwMode="auto">
          <a:xfrm>
            <a:off x="6248400" y="6096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{q0}</a:t>
            </a:r>
          </a:p>
        </p:txBody>
      </p:sp>
      <p:sp>
        <p:nvSpPr>
          <p:cNvPr id="79962" name="Text Box 90"/>
          <p:cNvSpPr txBox="1">
            <a:spLocks noChangeArrowheads="1"/>
          </p:cNvSpPr>
          <p:nvPr/>
        </p:nvSpPr>
        <p:spPr bwMode="auto">
          <a:xfrm>
            <a:off x="7620000" y="6096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{q1}</a:t>
            </a:r>
          </a:p>
        </p:txBody>
      </p:sp>
      <p:sp>
        <p:nvSpPr>
          <p:cNvPr id="79963" name="Text Box 91"/>
          <p:cNvSpPr txBox="1">
            <a:spLocks noChangeArrowheads="1"/>
          </p:cNvSpPr>
          <p:nvPr/>
        </p:nvSpPr>
        <p:spPr bwMode="auto">
          <a:xfrm>
            <a:off x="4800600" y="4572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{q0,q1}</a:t>
            </a:r>
          </a:p>
        </p:txBody>
      </p:sp>
      <p:sp>
        <p:nvSpPr>
          <p:cNvPr id="79964" name="Text Box 92"/>
          <p:cNvSpPr txBox="1">
            <a:spLocks noChangeArrowheads="1"/>
          </p:cNvSpPr>
          <p:nvPr/>
        </p:nvSpPr>
        <p:spPr bwMode="auto">
          <a:xfrm>
            <a:off x="4800600" y="51054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*{q2}</a:t>
            </a:r>
          </a:p>
        </p:txBody>
      </p:sp>
      <p:sp>
        <p:nvSpPr>
          <p:cNvPr id="79965" name="Text Box 93"/>
          <p:cNvSpPr txBox="1">
            <a:spLocks noChangeArrowheads="1"/>
          </p:cNvSpPr>
          <p:nvPr/>
        </p:nvSpPr>
        <p:spPr bwMode="auto">
          <a:xfrm>
            <a:off x="4724400" y="55626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*{q1,q2}</a:t>
            </a:r>
          </a:p>
        </p:txBody>
      </p:sp>
      <p:sp>
        <p:nvSpPr>
          <p:cNvPr id="79966" name="Text Box 94"/>
          <p:cNvSpPr txBox="1">
            <a:spLocks noChangeArrowheads="1"/>
          </p:cNvSpPr>
          <p:nvPr/>
        </p:nvSpPr>
        <p:spPr bwMode="auto">
          <a:xfrm>
            <a:off x="4800600" y="6096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{q1}</a:t>
            </a:r>
          </a:p>
        </p:txBody>
      </p:sp>
      <p:sp>
        <p:nvSpPr>
          <p:cNvPr id="21574" name="Date Placeholder 1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53" grpId="0"/>
      <p:bldP spid="79954" grpId="0"/>
      <p:bldP spid="79955" grpId="0"/>
      <p:bldP spid="79956" grpId="0"/>
      <p:bldP spid="79957" grpId="0"/>
      <p:bldP spid="79958" grpId="0"/>
      <p:bldP spid="79959" grpId="0"/>
      <p:bldP spid="79960" grpId="0"/>
      <p:bldP spid="79961" grpId="0"/>
      <p:bldP spid="79962" grpId="0"/>
      <p:bldP spid="79963" grpId="0"/>
      <p:bldP spid="79964" grpId="0"/>
      <p:bldP spid="79965" grpId="0"/>
      <p:bldP spid="7996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F19EE1BC-2BBC-4C85-AC4D-2B76387B3971}" type="slidenum">
              <a:rPr lang="en-US" smtClean="0">
                <a:latin typeface="Interstate" charset="0"/>
              </a:rPr>
              <a:pPr algn="ctr"/>
              <a:t>29</a:t>
            </a:fld>
            <a:endParaRPr lang="en-US" smtClean="0">
              <a:latin typeface="Interstate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5438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/>
              <a:t>Diagram transition: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2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1371600"/>
            <a:ext cx="6553200" cy="3727450"/>
            <a:chOff x="480" y="1632"/>
            <a:chExt cx="2928" cy="1914"/>
          </a:xfrm>
        </p:grpSpPr>
        <p:sp>
          <p:nvSpPr>
            <p:cNvPr id="36871" name="Oval 5"/>
            <p:cNvSpPr>
              <a:spLocks noChangeArrowheads="1"/>
            </p:cNvSpPr>
            <p:nvPr/>
          </p:nvSpPr>
          <p:spPr bwMode="auto">
            <a:xfrm>
              <a:off x="1104" y="2403"/>
              <a:ext cx="384" cy="2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{q0}</a:t>
              </a:r>
            </a:p>
          </p:txBody>
        </p:sp>
        <p:sp>
          <p:nvSpPr>
            <p:cNvPr id="36872" name="Oval 6"/>
            <p:cNvSpPr>
              <a:spLocks noChangeArrowheads="1"/>
            </p:cNvSpPr>
            <p:nvPr/>
          </p:nvSpPr>
          <p:spPr bwMode="auto">
            <a:xfrm>
              <a:off x="2112" y="1705"/>
              <a:ext cx="384" cy="29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{q1}</a:t>
              </a:r>
            </a:p>
          </p:txBody>
        </p:sp>
        <p:sp>
          <p:nvSpPr>
            <p:cNvPr id="36873" name="Oval 7"/>
            <p:cNvSpPr>
              <a:spLocks noChangeArrowheads="1"/>
            </p:cNvSpPr>
            <p:nvPr/>
          </p:nvSpPr>
          <p:spPr bwMode="auto">
            <a:xfrm>
              <a:off x="2544" y="2403"/>
              <a:ext cx="384" cy="2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{q2}</a:t>
              </a:r>
            </a:p>
          </p:txBody>
        </p:sp>
        <p:sp>
          <p:nvSpPr>
            <p:cNvPr id="36874" name="Oval 8"/>
            <p:cNvSpPr>
              <a:spLocks noChangeArrowheads="1"/>
            </p:cNvSpPr>
            <p:nvPr/>
          </p:nvSpPr>
          <p:spPr bwMode="auto">
            <a:xfrm>
              <a:off x="2496" y="2366"/>
              <a:ext cx="480" cy="3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1056" y="3137"/>
              <a:ext cx="672" cy="29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{q0,q1}</a:t>
              </a:r>
            </a:p>
          </p:txBody>
        </p:sp>
        <p:sp>
          <p:nvSpPr>
            <p:cNvPr id="36876" name="Oval 10"/>
            <p:cNvSpPr>
              <a:spLocks noChangeArrowheads="1"/>
            </p:cNvSpPr>
            <p:nvPr/>
          </p:nvSpPr>
          <p:spPr bwMode="auto">
            <a:xfrm>
              <a:off x="2592" y="3100"/>
              <a:ext cx="768" cy="29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{q1,q2}</a:t>
              </a:r>
            </a:p>
          </p:txBody>
        </p:sp>
        <p:sp>
          <p:nvSpPr>
            <p:cNvPr id="36877" name="Oval 11"/>
            <p:cNvSpPr>
              <a:spLocks noChangeArrowheads="1"/>
            </p:cNvSpPr>
            <p:nvPr/>
          </p:nvSpPr>
          <p:spPr bwMode="auto">
            <a:xfrm>
              <a:off x="2544" y="3064"/>
              <a:ext cx="864" cy="3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36878" name="Line 12"/>
            <p:cNvSpPr>
              <a:spLocks noChangeShapeType="1"/>
            </p:cNvSpPr>
            <p:nvPr/>
          </p:nvSpPr>
          <p:spPr bwMode="auto">
            <a:xfrm>
              <a:off x="816" y="255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3"/>
            <p:cNvSpPr>
              <a:spLocks noChangeShapeType="1"/>
            </p:cNvSpPr>
            <p:nvPr/>
          </p:nvSpPr>
          <p:spPr bwMode="auto">
            <a:xfrm flipH="1">
              <a:off x="1296" y="1926"/>
              <a:ext cx="816" cy="4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14"/>
            <p:cNvSpPr>
              <a:spLocks noChangeShapeType="1"/>
            </p:cNvSpPr>
            <p:nvPr/>
          </p:nvSpPr>
          <p:spPr bwMode="auto">
            <a:xfrm>
              <a:off x="1488" y="255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5"/>
            <p:cNvSpPr>
              <a:spLocks noChangeShapeType="1"/>
            </p:cNvSpPr>
            <p:nvPr/>
          </p:nvSpPr>
          <p:spPr bwMode="auto">
            <a:xfrm flipH="1" flipV="1">
              <a:off x="2400" y="1962"/>
              <a:ext cx="240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6"/>
            <p:cNvSpPr>
              <a:spLocks noChangeShapeType="1"/>
            </p:cNvSpPr>
            <p:nvPr/>
          </p:nvSpPr>
          <p:spPr bwMode="auto">
            <a:xfrm>
              <a:off x="1296" y="2696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17"/>
            <p:cNvSpPr>
              <a:spLocks noChangeShapeType="1"/>
            </p:cNvSpPr>
            <p:nvPr/>
          </p:nvSpPr>
          <p:spPr bwMode="auto">
            <a:xfrm>
              <a:off x="1680" y="321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8"/>
            <p:cNvSpPr>
              <a:spLocks noChangeShapeType="1"/>
            </p:cNvSpPr>
            <p:nvPr/>
          </p:nvSpPr>
          <p:spPr bwMode="auto">
            <a:xfrm flipH="1">
              <a:off x="1728" y="33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9"/>
            <p:cNvSpPr>
              <a:spLocks noChangeShapeType="1"/>
            </p:cNvSpPr>
            <p:nvPr/>
          </p:nvSpPr>
          <p:spPr bwMode="auto">
            <a:xfrm flipH="1">
              <a:off x="1536" y="2623"/>
              <a:ext cx="912" cy="4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6886" name="AutoShape 20"/>
            <p:cNvCxnSpPr>
              <a:cxnSpLocks noChangeShapeType="1"/>
              <a:stCxn id="36875" idx="2"/>
              <a:endCxn id="36875" idx="4"/>
            </p:cNvCxnSpPr>
            <p:nvPr/>
          </p:nvCxnSpPr>
          <p:spPr bwMode="auto">
            <a:xfrm rot="10800000" flipH="1" flipV="1">
              <a:off x="1056" y="3284"/>
              <a:ext cx="336" cy="147"/>
            </a:xfrm>
            <a:prstGeom prst="curvedConnector4">
              <a:avLst>
                <a:gd name="adj1" fmla="val -77088"/>
                <a:gd name="adj2" fmla="val 21458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887" name="AutoShape 21"/>
            <p:cNvCxnSpPr>
              <a:cxnSpLocks noChangeShapeType="1"/>
              <a:stCxn id="36872" idx="6"/>
              <a:endCxn id="36872" idx="1"/>
            </p:cNvCxnSpPr>
            <p:nvPr/>
          </p:nvCxnSpPr>
          <p:spPr bwMode="auto">
            <a:xfrm flipH="1" flipV="1">
              <a:off x="2168" y="1748"/>
              <a:ext cx="328" cy="104"/>
            </a:xfrm>
            <a:prstGeom prst="curvedConnector4">
              <a:avLst>
                <a:gd name="adj1" fmla="val -43903"/>
                <a:gd name="adj2" fmla="val 24706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888" name="Text Box 22"/>
            <p:cNvSpPr txBox="1">
              <a:spLocks noChangeArrowheads="1"/>
            </p:cNvSpPr>
            <p:nvPr/>
          </p:nvSpPr>
          <p:spPr bwMode="auto">
            <a:xfrm>
              <a:off x="1104" y="2807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36889" name="Text Box 23"/>
            <p:cNvSpPr txBox="1">
              <a:spLocks noChangeArrowheads="1"/>
            </p:cNvSpPr>
            <p:nvPr/>
          </p:nvSpPr>
          <p:spPr bwMode="auto">
            <a:xfrm>
              <a:off x="2544" y="2109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36890" name="Text Box 24"/>
            <p:cNvSpPr txBox="1">
              <a:spLocks noChangeArrowheads="1"/>
            </p:cNvSpPr>
            <p:nvPr/>
          </p:nvSpPr>
          <p:spPr bwMode="auto">
            <a:xfrm>
              <a:off x="1584" y="1999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36891" name="Text Box 25"/>
            <p:cNvSpPr txBox="1">
              <a:spLocks noChangeArrowheads="1"/>
            </p:cNvSpPr>
            <p:nvPr/>
          </p:nvSpPr>
          <p:spPr bwMode="auto">
            <a:xfrm>
              <a:off x="624" y="3284"/>
              <a:ext cx="192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36892" name="Text Box 26"/>
            <p:cNvSpPr txBox="1">
              <a:spLocks noChangeArrowheads="1"/>
            </p:cNvSpPr>
            <p:nvPr/>
          </p:nvSpPr>
          <p:spPr bwMode="auto">
            <a:xfrm>
              <a:off x="1920" y="3357"/>
              <a:ext cx="336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0,1</a:t>
              </a:r>
            </a:p>
          </p:txBody>
        </p:sp>
        <p:sp>
          <p:nvSpPr>
            <p:cNvPr id="36893" name="Text Box 27"/>
            <p:cNvSpPr txBox="1">
              <a:spLocks noChangeArrowheads="1"/>
            </p:cNvSpPr>
            <p:nvPr/>
          </p:nvSpPr>
          <p:spPr bwMode="auto">
            <a:xfrm>
              <a:off x="2640" y="1632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36894" name="Text Box 28"/>
            <p:cNvSpPr txBox="1">
              <a:spLocks noChangeArrowheads="1"/>
            </p:cNvSpPr>
            <p:nvPr/>
          </p:nvSpPr>
          <p:spPr bwMode="auto">
            <a:xfrm>
              <a:off x="1824" y="2403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36895" name="Text Box 29"/>
            <p:cNvSpPr txBox="1">
              <a:spLocks noChangeArrowheads="1"/>
            </p:cNvSpPr>
            <p:nvPr/>
          </p:nvSpPr>
          <p:spPr bwMode="auto">
            <a:xfrm>
              <a:off x="2064" y="3063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36896" name="Text Box 30"/>
            <p:cNvSpPr txBox="1">
              <a:spLocks noChangeArrowheads="1"/>
            </p:cNvSpPr>
            <p:nvPr/>
          </p:nvSpPr>
          <p:spPr bwMode="auto">
            <a:xfrm>
              <a:off x="1824" y="2733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36897" name="Text Box 31"/>
            <p:cNvSpPr txBox="1">
              <a:spLocks noChangeArrowheads="1"/>
            </p:cNvSpPr>
            <p:nvPr/>
          </p:nvSpPr>
          <p:spPr bwMode="auto">
            <a:xfrm>
              <a:off x="480" y="2329"/>
              <a:ext cx="480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Start</a:t>
              </a:r>
            </a:p>
          </p:txBody>
        </p:sp>
      </p:grpSp>
      <p:sp>
        <p:nvSpPr>
          <p:cNvPr id="20486" name="Date Placeholder 3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Outline Materi</a:t>
            </a:r>
            <a:r>
              <a:rPr lang="id-ID" sz="2800" smtClean="0"/>
              <a:t>al</a:t>
            </a:r>
            <a:endParaRPr lang="en-US" sz="28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An Informal picture of finite </a:t>
            </a:r>
            <a:r>
              <a:rPr lang="en-US" smtClean="0"/>
              <a:t>a</a:t>
            </a:r>
            <a:r>
              <a:rPr lang="id-ID" smtClean="0"/>
              <a:t>utomata</a:t>
            </a:r>
            <a:endParaRPr lang="en-US" smtClean="0"/>
          </a:p>
          <a:p>
            <a:pPr eaLnBrk="1" hangingPunct="1"/>
            <a:r>
              <a:rPr lang="id-ID" smtClean="0"/>
              <a:t>Definition of DFA</a:t>
            </a:r>
            <a:r>
              <a:rPr lang="en-US" smtClean="0"/>
              <a:t> </a:t>
            </a:r>
            <a:r>
              <a:rPr lang="id-ID" smtClean="0"/>
              <a:t>(Deterministic Finite Automata)</a:t>
            </a:r>
            <a:endParaRPr lang="en-US" smtClean="0"/>
          </a:p>
          <a:p>
            <a:pPr eaLnBrk="1" hangingPunct="1"/>
            <a:r>
              <a:rPr lang="id-ID" smtClean="0"/>
              <a:t>How a  string DFA processes</a:t>
            </a:r>
            <a:endParaRPr lang="en-US" smtClean="0"/>
          </a:p>
          <a:p>
            <a:pPr eaLnBrk="1" hangingPunct="1"/>
            <a:r>
              <a:rPr lang="id-ID" smtClean="0"/>
              <a:t>The language of DFA</a:t>
            </a:r>
            <a:endParaRPr lang="en-US" smtClean="0"/>
          </a:p>
          <a:p>
            <a:pPr eaLnBrk="1" hangingPunct="1"/>
            <a:r>
              <a:rPr lang="id-ID" smtClean="0"/>
              <a:t>Definition of NFA</a:t>
            </a:r>
            <a:r>
              <a:rPr lang="en-US" smtClean="0"/>
              <a:t> </a:t>
            </a:r>
            <a:r>
              <a:rPr lang="id-ID" smtClean="0"/>
              <a:t>(</a:t>
            </a:r>
            <a:r>
              <a:rPr lang="en-US" smtClean="0"/>
              <a:t>Non-</a:t>
            </a:r>
            <a:r>
              <a:rPr lang="id-ID" smtClean="0"/>
              <a:t>Deterministic Finite Automata)</a:t>
            </a:r>
            <a:endParaRPr lang="en-US" smtClean="0"/>
          </a:p>
          <a:p>
            <a:pPr eaLnBrk="1" hangingPunct="1"/>
            <a:r>
              <a:rPr lang="id-ID" smtClean="0"/>
              <a:t>How a  string DFA processes</a:t>
            </a:r>
            <a:endParaRPr lang="en-US" smtClean="0"/>
          </a:p>
          <a:p>
            <a:pPr eaLnBrk="1" hangingPunct="1"/>
            <a:r>
              <a:rPr lang="id-ID" smtClean="0"/>
              <a:t>Conversion of NFA to DFA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63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EABA72-0C73-48A3-AF59-9E43BA617305}" type="slidenum">
              <a:rPr lang="en-US" smtClean="0">
                <a:latin typeface="Interstate" charset="0"/>
              </a:rPr>
              <a:pPr/>
              <a:t>3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6000328" cy="685800"/>
          </a:xfrm>
        </p:spPr>
        <p:txBody>
          <a:bodyPr/>
          <a:lstStyle/>
          <a:p>
            <a:pPr eaLnBrk="1" hangingPunct="1"/>
            <a:r>
              <a:rPr lang="id-ID" sz="2800" smtClean="0"/>
              <a:t>C</a:t>
            </a:r>
            <a:r>
              <a:rPr lang="en-US" sz="2800" smtClean="0"/>
              <a:t>onversi</a:t>
            </a:r>
            <a:r>
              <a:rPr lang="id-ID" sz="2800" smtClean="0"/>
              <a:t>on</a:t>
            </a:r>
            <a:r>
              <a:rPr lang="en-US" sz="2800" smtClean="0"/>
              <a:t> NFA </a:t>
            </a:r>
            <a:r>
              <a:rPr lang="id-ID" sz="2800" smtClean="0"/>
              <a:t>to</a:t>
            </a:r>
            <a:r>
              <a:rPr lang="en-US" sz="2800" smtClean="0"/>
              <a:t> DFA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696200" cy="47545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id-ID" sz="2400" smtClean="0"/>
              <a:t>Example</a:t>
            </a:r>
            <a:r>
              <a:rPr lang="en-US" sz="2400" smtClean="0"/>
              <a:t> : Change the following NFA into a DFA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sz="2400" smtClean="0"/>
              <a:t>	NFA  M = ({q</a:t>
            </a:r>
            <a:r>
              <a:rPr lang="en-US" sz="2400" baseline="-25000" smtClean="0"/>
              <a:t>0</a:t>
            </a:r>
            <a:r>
              <a:rPr lang="en-US" sz="2400" smtClean="0"/>
              <a:t>, q</a:t>
            </a:r>
            <a:r>
              <a:rPr lang="en-US" sz="2400" baseline="-25000" smtClean="0"/>
              <a:t>1</a:t>
            </a:r>
            <a:r>
              <a:rPr lang="en-US" sz="2400" smtClean="0"/>
              <a:t>}, {0, 1}, </a:t>
            </a:r>
            <a:r>
              <a:rPr lang="en-US" sz="2400" smtClean="0">
                <a:sym typeface="Symbol" pitchFamily="18" charset="2"/>
              </a:rPr>
              <a:t> </a:t>
            </a:r>
            <a:r>
              <a:rPr lang="en-US" sz="2400" smtClean="0"/>
              <a:t>, q</a:t>
            </a:r>
            <a:r>
              <a:rPr lang="en-US" sz="2400" baseline="-25000" smtClean="0"/>
              <a:t>0</a:t>
            </a:r>
            <a:r>
              <a:rPr lang="en-US" sz="2400" smtClean="0"/>
              <a:t>, { q</a:t>
            </a:r>
            <a:r>
              <a:rPr lang="en-US" sz="2400" baseline="-25000" smtClean="0"/>
              <a:t>1</a:t>
            </a:r>
            <a:r>
              <a:rPr lang="en-US" sz="2400" smtClean="0"/>
              <a:t>})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id-ID" sz="2400" smtClean="0"/>
              <a:t>Where the transition function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</a:t>
            </a:r>
            <a:r>
              <a:rPr lang="en-US" sz="2400" smtClean="0"/>
              <a:t> :</a:t>
            </a:r>
          </a:p>
          <a:p>
            <a:pPr>
              <a:buFontTx/>
              <a:buNone/>
            </a:pPr>
            <a:r>
              <a:rPr lang="en-US" sz="2400" smtClean="0">
                <a:sym typeface="Symbol" pitchFamily="18" charset="2"/>
              </a:rPr>
              <a:t></a:t>
            </a:r>
            <a:r>
              <a:rPr lang="en-US" sz="2400" smtClean="0"/>
              <a:t>(q</a:t>
            </a:r>
            <a:r>
              <a:rPr lang="en-US" sz="2400" baseline="-25000" smtClean="0"/>
              <a:t>0</a:t>
            </a:r>
            <a:r>
              <a:rPr lang="en-US" sz="2400" smtClean="0"/>
              <a:t>, 0)={ q</a:t>
            </a:r>
            <a:r>
              <a:rPr lang="en-US" sz="2400" baseline="-25000" smtClean="0"/>
              <a:t>0</a:t>
            </a:r>
            <a:r>
              <a:rPr lang="en-US" sz="2400" smtClean="0"/>
              <a:t>, q</a:t>
            </a:r>
            <a:r>
              <a:rPr lang="en-US" sz="2400" baseline="-25000" smtClean="0"/>
              <a:t>1</a:t>
            </a:r>
            <a:r>
              <a:rPr lang="en-US" sz="2400" smtClean="0"/>
              <a:t>}; </a:t>
            </a:r>
            <a:r>
              <a:rPr lang="en-US" sz="2400" smtClean="0">
                <a:sym typeface="Symbol" pitchFamily="18" charset="2"/>
              </a:rPr>
              <a:t></a:t>
            </a:r>
            <a:r>
              <a:rPr lang="en-US" sz="2400" smtClean="0"/>
              <a:t> (q</a:t>
            </a:r>
            <a:r>
              <a:rPr lang="en-US" sz="2400" baseline="-25000" smtClean="0"/>
              <a:t>0</a:t>
            </a:r>
            <a:r>
              <a:rPr lang="en-US" sz="2400" smtClean="0"/>
              <a:t>, 1)  = { q</a:t>
            </a:r>
            <a:r>
              <a:rPr lang="en-US" sz="2400" baseline="-25000" smtClean="0"/>
              <a:t>1</a:t>
            </a:r>
            <a:r>
              <a:rPr lang="en-US" sz="2400" smtClean="0"/>
              <a:t> }</a:t>
            </a:r>
            <a:endParaRPr lang="en-US" sz="24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400" smtClean="0">
                <a:sym typeface="Symbol" pitchFamily="18" charset="2"/>
              </a:rPr>
              <a:t></a:t>
            </a:r>
            <a:r>
              <a:rPr lang="en-US" sz="2400" smtClean="0"/>
              <a:t>(q</a:t>
            </a:r>
            <a:r>
              <a:rPr lang="en-US" sz="2400" baseline="-25000" smtClean="0"/>
              <a:t>1</a:t>
            </a:r>
            <a:r>
              <a:rPr lang="en-US" sz="2400" smtClean="0"/>
              <a:t>, 0)= </a:t>
            </a:r>
            <a:r>
              <a:rPr lang="en-US" sz="2400" smtClean="0">
                <a:sym typeface="Symbol" pitchFamily="18" charset="2"/>
              </a:rPr>
              <a:t> ; 	</a:t>
            </a:r>
            <a:r>
              <a:rPr lang="en-US" sz="2400" smtClean="0"/>
              <a:t>(q</a:t>
            </a:r>
            <a:r>
              <a:rPr lang="en-US" sz="2400" baseline="-25000" smtClean="0"/>
              <a:t>1</a:t>
            </a:r>
            <a:r>
              <a:rPr lang="en-US" sz="2400" smtClean="0"/>
              <a:t>, 1)  =  { q</a:t>
            </a:r>
            <a:r>
              <a:rPr lang="en-US" sz="2400" baseline="-25000" smtClean="0"/>
              <a:t>0</a:t>
            </a:r>
            <a:r>
              <a:rPr lang="en-US" sz="2400" smtClean="0"/>
              <a:t>, q</a:t>
            </a:r>
            <a:r>
              <a:rPr lang="en-US" sz="2400" baseline="-25000" smtClean="0"/>
              <a:t>1</a:t>
            </a:r>
            <a:r>
              <a:rPr lang="en-US" sz="2400" smtClean="0"/>
              <a:t>}</a:t>
            </a:r>
          </a:p>
          <a:p>
            <a:pPr eaLnBrk="1" hangingPunct="1">
              <a:buFontTx/>
              <a:buNone/>
            </a:pP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B47BDB-79CB-4269-A12A-227191F1618A}" type="slidenum">
              <a:rPr lang="en-US" smtClean="0">
                <a:latin typeface="Interstate" charset="0"/>
              </a:rPr>
              <a:pPr/>
              <a:t>30</a:t>
            </a:fld>
            <a:endParaRPr lang="en-US" smtClean="0">
              <a:latin typeface="Interstate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95600" y="4419600"/>
          <a:ext cx="6019800" cy="22860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06600"/>
                <a:gridCol w="2006600"/>
                <a:gridCol w="20066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Input 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Input 1</a:t>
                      </a:r>
                      <a:endParaRPr lang="en-US" sz="2400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{q0}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{q0,q1}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{q1}</a:t>
                      </a:r>
                      <a:endParaRPr lang="en-US" sz="2400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{q0,q1}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{q0,q1}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{q0,q1}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{q1}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 pitchFamily="18" charset="2"/>
                        </a:rPr>
                        <a:t>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{q0,q1}</a:t>
                      </a:r>
                    </a:p>
                  </a:txBody>
                  <a:tcPr/>
                </a:tc>
              </a:tr>
              <a:tr h="411480">
                <a:tc gridSpan="3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6152728" cy="762000"/>
          </a:xfrm>
        </p:spPr>
        <p:txBody>
          <a:bodyPr/>
          <a:lstStyle/>
          <a:p>
            <a:r>
              <a:rPr lang="id-ID" sz="2800" b="1" smtClean="0"/>
              <a:t>C</a:t>
            </a:r>
            <a:r>
              <a:rPr lang="en-US" sz="2800" b="1" smtClean="0"/>
              <a:t>onversi</a:t>
            </a:r>
            <a:r>
              <a:rPr lang="id-ID" sz="2800" b="1" smtClean="0"/>
              <a:t>on</a:t>
            </a:r>
            <a:r>
              <a:rPr lang="en-US" sz="2800" b="1" smtClean="0"/>
              <a:t> NFA </a:t>
            </a:r>
            <a:r>
              <a:rPr lang="id-ID" sz="2800" b="1" smtClean="0"/>
              <a:t>to</a:t>
            </a:r>
            <a:r>
              <a:rPr lang="en-US" sz="2800" b="1" smtClean="0"/>
              <a:t> DFA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7391400" cy="5181600"/>
          </a:xfrm>
        </p:spPr>
        <p:txBody>
          <a:bodyPr/>
          <a:lstStyle/>
          <a:p>
            <a:pPr>
              <a:buFontTx/>
              <a:buNone/>
            </a:pPr>
            <a:r>
              <a:rPr lang="id-ID" sz="2000" b="1" smtClean="0"/>
              <a:t>Transition d</a:t>
            </a:r>
            <a:r>
              <a:rPr lang="en-US" sz="2000" b="1" smtClean="0"/>
              <a:t>iagram </a:t>
            </a:r>
            <a:r>
              <a:rPr lang="id-ID" sz="2000" b="1" smtClean="0"/>
              <a:t>of </a:t>
            </a:r>
            <a:r>
              <a:rPr lang="en-US" sz="2000" b="1" smtClean="0"/>
              <a:t>DFA: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676400" y="2362200"/>
            <a:ext cx="6400800" cy="1905000"/>
            <a:chOff x="1828800" y="4648200"/>
            <a:chExt cx="6400800" cy="1905000"/>
          </a:xfrm>
        </p:grpSpPr>
        <p:sp>
          <p:nvSpPr>
            <p:cNvPr id="12" name="Oval 11"/>
            <p:cNvSpPr/>
            <p:nvPr/>
          </p:nvSpPr>
          <p:spPr>
            <a:xfrm>
              <a:off x="7010400" y="5105400"/>
              <a:ext cx="1219200" cy="1219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{q0}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5334000"/>
              <a:ext cx="1143000" cy="9144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{q0}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572000" y="4876800"/>
              <a:ext cx="1295400" cy="12954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/>
                <a:t>{q0,q1}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162800" y="5257800"/>
              <a:ext cx="914400" cy="9144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{q1}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5029200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8" name="Straight Arrow Connector 17"/>
            <p:cNvCxnSpPr>
              <a:endCxn id="6" idx="2"/>
            </p:cNvCxnSpPr>
            <p:nvPr/>
          </p:nvCxnSpPr>
          <p:spPr>
            <a:xfrm flipV="1">
              <a:off x="1828800" y="5791200"/>
              <a:ext cx="6858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/>
            <p:nvPr/>
          </p:nvCxnSpPr>
          <p:spPr>
            <a:xfrm flipV="1">
              <a:off x="3581400" y="5505450"/>
              <a:ext cx="1066800" cy="5715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/>
            <p:nvPr/>
          </p:nvCxnSpPr>
          <p:spPr>
            <a:xfrm rot="10800000">
              <a:off x="5867400" y="5638800"/>
              <a:ext cx="1143000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0"/>
            </p:cNvCxnSpPr>
            <p:nvPr/>
          </p:nvCxnSpPr>
          <p:spPr>
            <a:xfrm rot="5400000" flipH="1" flipV="1">
              <a:off x="2914650" y="5048250"/>
              <a:ext cx="457200" cy="114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200400" y="4648200"/>
              <a:ext cx="434340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7315201" y="4876800"/>
              <a:ext cx="4572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10" idx="3"/>
              <a:endCxn id="10" idx="5"/>
            </p:cNvCxnSpPr>
            <p:nvPr/>
          </p:nvCxnSpPr>
          <p:spPr>
            <a:xfrm rot="16200000" flipH="1">
              <a:off x="5219700" y="5524500"/>
              <a:ext cx="1588" cy="915988"/>
            </a:xfrm>
            <a:prstGeom prst="curvedConnector3">
              <a:avLst>
                <a:gd name="adj1" fmla="val 2634175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952" name="TextBox 51"/>
            <p:cNvSpPr txBox="1">
              <a:spLocks noChangeArrowheads="1"/>
            </p:cNvSpPr>
            <p:nvPr/>
          </p:nvSpPr>
          <p:spPr bwMode="auto">
            <a:xfrm>
              <a:off x="3962400" y="5181600"/>
              <a:ext cx="3556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8953" name="TextBox 52"/>
            <p:cNvSpPr txBox="1">
              <a:spLocks noChangeArrowheads="1"/>
            </p:cNvSpPr>
            <p:nvPr/>
          </p:nvSpPr>
          <p:spPr bwMode="auto">
            <a:xfrm>
              <a:off x="6705600" y="4648200"/>
              <a:ext cx="3556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8954" name="TextBox 53"/>
            <p:cNvSpPr txBox="1">
              <a:spLocks noChangeArrowheads="1"/>
            </p:cNvSpPr>
            <p:nvPr/>
          </p:nvSpPr>
          <p:spPr bwMode="auto">
            <a:xfrm>
              <a:off x="5664200" y="6091238"/>
              <a:ext cx="61277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0,1</a:t>
              </a:r>
            </a:p>
          </p:txBody>
        </p:sp>
        <p:sp>
          <p:nvSpPr>
            <p:cNvPr id="38955" name="TextBox 54"/>
            <p:cNvSpPr txBox="1">
              <a:spLocks noChangeArrowheads="1"/>
            </p:cNvSpPr>
            <p:nvPr/>
          </p:nvSpPr>
          <p:spPr bwMode="auto">
            <a:xfrm>
              <a:off x="6248400" y="5253038"/>
              <a:ext cx="355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3895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FC9330-55D0-45DA-BF64-7E02272856E3}" type="slidenum">
              <a:rPr lang="en-US" smtClean="0">
                <a:latin typeface="Interstate" charset="0"/>
              </a:rPr>
              <a:pPr/>
              <a:t>31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6019800" cy="838200"/>
          </a:xfrm>
        </p:spPr>
        <p:txBody>
          <a:bodyPr/>
          <a:lstStyle/>
          <a:p>
            <a:r>
              <a:rPr lang="en-US" dirty="0" smtClean="0"/>
              <a:t>Exercise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543800" cy="46783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200" smtClean="0"/>
              <a:t>Convert to DFA the following NFA: </a:t>
            </a:r>
            <a:endParaRPr lang="en-US" sz="2200" dirty="0" smtClean="0"/>
          </a:p>
          <a:p>
            <a:pPr marL="457200" indent="-457200" algn="just">
              <a:buNone/>
            </a:pPr>
            <a:r>
              <a:rPr lang="en-US" sz="2200" smtClean="0"/>
              <a:t>1. 					2.</a:t>
            </a:r>
          </a:p>
          <a:p>
            <a:pPr marL="457200" indent="-457200" algn="just">
              <a:buNone/>
            </a:pPr>
            <a:endParaRPr lang="en-US" sz="2200" smtClean="0"/>
          </a:p>
          <a:p>
            <a:pPr marL="457200" indent="-457200" algn="just">
              <a:buNone/>
            </a:pPr>
            <a:endParaRPr lang="en-US" sz="2200" smtClean="0"/>
          </a:p>
          <a:p>
            <a:pPr marL="457200" indent="-457200" algn="just">
              <a:buNone/>
            </a:pPr>
            <a:endParaRPr lang="en-US" sz="2200" smtClean="0"/>
          </a:p>
          <a:p>
            <a:pPr marL="457200" indent="-457200" algn="just">
              <a:buNone/>
            </a:pPr>
            <a:endParaRPr lang="en-US" sz="2200" smtClean="0"/>
          </a:p>
          <a:p>
            <a:pPr marL="457200" indent="-457200" algn="just">
              <a:buNone/>
            </a:pPr>
            <a:endParaRPr lang="en-US" sz="22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060775-A4D1-492A-ACED-1396E28591E8}" type="slidenum">
              <a:rPr lang="en-US" smtClean="0">
                <a:latin typeface="Interstate" charset="0"/>
              </a:rPr>
              <a:pPr/>
              <a:t>32</a:t>
            </a:fld>
            <a:endParaRPr lang="en-US" smtClean="0">
              <a:latin typeface="Interstate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79104355"/>
              </p:ext>
            </p:extLst>
          </p:nvPr>
        </p:nvGraphicFramePr>
        <p:xfrm>
          <a:off x="1860360" y="1981200"/>
          <a:ext cx="238537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/>
                <a:gridCol w="914718"/>
                <a:gridCol w="5257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latin typeface="Open Sans"/>
                        </a:rPr>
                        <a:t>State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latin typeface="Open Sans"/>
                        </a:rPr>
                        <a:t>0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latin typeface="Open Sans"/>
                        </a:rPr>
                        <a:t>1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  <a:sym typeface="Wingdings" pitchFamily="2" charset="2"/>
                        </a:rPr>
                        <a:t>p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{p, q}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{p}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q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{r}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{r}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{s}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-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*s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{s}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{s}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79104355"/>
              </p:ext>
            </p:extLst>
          </p:nvPr>
        </p:nvGraphicFramePr>
        <p:xfrm>
          <a:off x="5517960" y="1981200"/>
          <a:ext cx="246316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/>
                <a:gridCol w="914718"/>
                <a:gridCol w="603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latin typeface="Open Sans"/>
                        </a:rPr>
                        <a:t>State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latin typeface="Open Sans"/>
                        </a:rPr>
                        <a:t>0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latin typeface="Open Sans"/>
                        </a:rPr>
                        <a:t>1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  <a:sym typeface="Wingdings" pitchFamily="2" charset="2"/>
                        </a:rPr>
                        <a:t>p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{p, q}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{p}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q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{r, s}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{t}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{p, r}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{t}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*s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-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>
                          <a:latin typeface="Open Sans"/>
                        </a:rPr>
                        <a:t>-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*t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-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Open Sans"/>
                        </a:rPr>
                        <a:t>-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09487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6019800" cy="838200"/>
          </a:xfrm>
        </p:spPr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315200" cy="4373563"/>
          </a:xfrm>
        </p:spPr>
        <p:txBody>
          <a:bodyPr>
            <a:normAutofit/>
          </a:bodyPr>
          <a:lstStyle/>
          <a:p>
            <a:pPr algn="just"/>
            <a:r>
              <a:rPr lang="en-AU" sz="2200" smtClean="0"/>
              <a:t>Hopcroft, John E., Motwani, Rajeev, Ullman, Jeffrey D. (2007). </a:t>
            </a:r>
            <a:r>
              <a:rPr lang="en-AU" sz="2200" b="1" i="1" smtClean="0"/>
              <a:t>Introduction to automata theory, languages, and computation</a:t>
            </a:r>
            <a:r>
              <a:rPr lang="en-AU" sz="2200" smtClean="0"/>
              <a:t>. 3rd. Addison-Wesley. New York. ISBN: 9780321476173, Chapter 2.1, 2.2, and  2.3 (page 37-66)</a:t>
            </a:r>
            <a:endParaRPr lang="en-US" sz="2200" smtClean="0"/>
          </a:p>
          <a:p>
            <a:pPr algn="just"/>
            <a:r>
              <a:rPr lang="en-AU" sz="2200" smtClean="0"/>
              <a:t>Aho, A.V., Ravi, S., &amp; Ullman, J.D. (2007). </a:t>
            </a:r>
            <a:r>
              <a:rPr lang="en-AU" sz="2200" b="1" i="1" smtClean="0"/>
              <a:t>Compiler : Principle, techniques and tools</a:t>
            </a:r>
            <a:r>
              <a:rPr lang="en-AU" sz="2200" smtClean="0"/>
              <a:t>. 2nd. Addison-Wesley. New York. ISBN : 0321491696, Chapter 3.6, and 3.7 (page 147-166)</a:t>
            </a:r>
            <a:endParaRPr lang="en-US" sz="2200" smtClean="0"/>
          </a:p>
          <a:p>
            <a:pPr algn="just"/>
            <a:r>
              <a:rPr lang="en-AU" sz="2200" u="sng" smtClean="0">
                <a:hlinkClick r:id="rId2"/>
              </a:rPr>
              <a:t>http://www.eecs.wsu.edu/~ananth/CptS317/Lectures/FiniteAutomata.pdf</a:t>
            </a:r>
            <a:endParaRPr lang="en-AU" sz="2200" u="sng" smtClean="0"/>
          </a:p>
          <a:p>
            <a:pPr algn="just"/>
            <a:endParaRPr lang="en-US" sz="22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060775-A4D1-492A-ACED-1396E28591E8}" type="slidenum">
              <a:rPr lang="en-US" smtClean="0">
                <a:latin typeface="Interstate" charset="0"/>
              </a:rPr>
              <a:pPr/>
              <a:t>33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54102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accent1"/>
                </a:solidFill>
              </a:rPr>
              <a:t>Finite Automata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76400"/>
            <a:ext cx="7010400" cy="3365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Finite State</a:t>
            </a:r>
            <a:r>
              <a:rPr lang="id-ID" smtClean="0"/>
              <a:t> systems</a:t>
            </a:r>
            <a:r>
              <a:rPr lang="en-US" smtClean="0"/>
              <a:t> :</a:t>
            </a:r>
          </a:p>
          <a:p>
            <a:pPr eaLnBrk="1" hangingPunct="1"/>
            <a:r>
              <a:rPr lang="en-US" smtClean="0"/>
              <a:t>Deterministic Finite Automaton</a:t>
            </a:r>
          </a:p>
          <a:p>
            <a:pPr eaLnBrk="1" hangingPunct="1"/>
            <a:r>
              <a:rPr lang="en-US" smtClean="0"/>
              <a:t>Non-Deterministic Finite Automaton</a:t>
            </a:r>
          </a:p>
          <a:p>
            <a:pPr eaLnBrk="1" hangingPunct="1"/>
            <a:r>
              <a:rPr lang="en-US" smtClean="0"/>
              <a:t>Push Down Automata</a:t>
            </a:r>
          </a:p>
          <a:p>
            <a:pPr eaLnBrk="1" hangingPunct="1"/>
            <a:r>
              <a:rPr lang="en-US" smtClean="0"/>
              <a:t>Turing Machine</a:t>
            </a:r>
          </a:p>
          <a:p>
            <a:pPr eaLnBrk="1" hangingPunct="1"/>
            <a:r>
              <a:rPr lang="en-US" smtClean="0"/>
              <a:t>Linear Bounded Automata</a:t>
            </a:r>
          </a:p>
          <a:p>
            <a:pPr eaLnBrk="1" hangingPunct="1"/>
            <a:endParaRPr 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74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0A7E06-D61E-4B9E-94BB-7ED8DAC44D0F}" type="slidenum">
              <a:rPr lang="en-US" smtClean="0">
                <a:latin typeface="Interstate" charset="0"/>
              </a:rPr>
              <a:pPr/>
              <a:t>4</a:t>
            </a:fld>
            <a:endParaRPr lang="en-US" smtClean="0">
              <a:latin typeface="Interstate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429000" y="4191000"/>
            <a:ext cx="5105400" cy="2438400"/>
            <a:chOff x="1066800" y="914400"/>
            <a:chExt cx="5791200" cy="3276600"/>
          </a:xfrm>
        </p:grpSpPr>
        <p:sp>
          <p:nvSpPr>
            <p:cNvPr id="17415" name="Oval 4"/>
            <p:cNvSpPr>
              <a:spLocks noChangeArrowheads="1"/>
            </p:cNvSpPr>
            <p:nvPr/>
          </p:nvSpPr>
          <p:spPr bwMode="auto">
            <a:xfrm>
              <a:off x="1066800" y="914400"/>
              <a:ext cx="15240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l-GR" sz="2400">
                  <a:cs typeface="Arial" charset="0"/>
                </a:rPr>
                <a:t>ε</a:t>
              </a:r>
              <a:r>
                <a:rPr lang="en-US" sz="2400">
                  <a:cs typeface="Arial" charset="0"/>
                </a:rPr>
                <a:t>- NFA</a:t>
              </a:r>
              <a:endParaRPr lang="el-GR" sz="2400">
                <a:cs typeface="Arial" charset="0"/>
              </a:endParaRPr>
            </a:p>
          </p:txBody>
        </p:sp>
        <p:sp>
          <p:nvSpPr>
            <p:cNvPr id="17416" name="Oval 5"/>
            <p:cNvSpPr>
              <a:spLocks noChangeArrowheads="1"/>
            </p:cNvSpPr>
            <p:nvPr/>
          </p:nvSpPr>
          <p:spPr bwMode="auto">
            <a:xfrm>
              <a:off x="1066800" y="3200400"/>
              <a:ext cx="15240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400"/>
                <a:t>RE</a:t>
              </a:r>
            </a:p>
          </p:txBody>
        </p:sp>
        <p:sp>
          <p:nvSpPr>
            <p:cNvPr id="17417" name="Oval 6"/>
            <p:cNvSpPr>
              <a:spLocks noChangeArrowheads="1"/>
            </p:cNvSpPr>
            <p:nvPr/>
          </p:nvSpPr>
          <p:spPr bwMode="auto">
            <a:xfrm>
              <a:off x="5334000" y="3200400"/>
              <a:ext cx="15240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400"/>
                <a:t>DFA</a:t>
              </a:r>
            </a:p>
          </p:txBody>
        </p:sp>
        <p:sp>
          <p:nvSpPr>
            <p:cNvPr id="17418" name="Oval 7"/>
            <p:cNvSpPr>
              <a:spLocks noChangeArrowheads="1"/>
            </p:cNvSpPr>
            <p:nvPr/>
          </p:nvSpPr>
          <p:spPr bwMode="auto">
            <a:xfrm>
              <a:off x="5257800" y="914400"/>
              <a:ext cx="15240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400"/>
                <a:t>NFA</a:t>
              </a:r>
            </a:p>
          </p:txBody>
        </p:sp>
        <p:sp>
          <p:nvSpPr>
            <p:cNvPr id="17419" name="Line 8"/>
            <p:cNvSpPr>
              <a:spLocks noChangeShapeType="1"/>
            </p:cNvSpPr>
            <p:nvPr/>
          </p:nvSpPr>
          <p:spPr bwMode="auto">
            <a:xfrm flipV="1">
              <a:off x="1905000" y="19050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9"/>
            <p:cNvSpPr>
              <a:spLocks noChangeShapeType="1"/>
            </p:cNvSpPr>
            <p:nvPr/>
          </p:nvSpPr>
          <p:spPr bwMode="auto">
            <a:xfrm flipH="1">
              <a:off x="2667000" y="36576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21" name="AutoShape 10"/>
            <p:cNvCxnSpPr>
              <a:cxnSpLocks noChangeShapeType="1"/>
              <a:stCxn id="17415" idx="5"/>
            </p:cNvCxnSpPr>
            <p:nvPr/>
          </p:nvCxnSpPr>
          <p:spPr bwMode="auto">
            <a:xfrm rot="16200000" flipH="1">
              <a:off x="2978151" y="1149350"/>
              <a:ext cx="1744662" cy="296703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22" name="AutoShape 11"/>
            <p:cNvCxnSpPr>
              <a:cxnSpLocks noChangeShapeType="1"/>
              <a:stCxn id="17417" idx="1"/>
            </p:cNvCxnSpPr>
            <p:nvPr/>
          </p:nvCxnSpPr>
          <p:spPr bwMode="auto">
            <a:xfrm rot="5400000" flipH="1">
              <a:off x="3240087" y="1027113"/>
              <a:ext cx="1668463" cy="29670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423" name="Line 12"/>
            <p:cNvSpPr>
              <a:spLocks noChangeShapeType="1"/>
            </p:cNvSpPr>
            <p:nvPr/>
          </p:nvSpPr>
          <p:spPr bwMode="auto">
            <a:xfrm>
              <a:off x="5943600" y="19050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 flipV="1">
              <a:off x="6324600" y="18288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7391400" cy="4572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id-ID" sz="2400" smtClean="0"/>
              <a:t>General Example of </a:t>
            </a:r>
            <a:r>
              <a:rPr lang="en-US" sz="2400" smtClean="0"/>
              <a:t> Finite State System</a:t>
            </a:r>
            <a:r>
              <a:rPr lang="id-ID" sz="2400" smtClean="0"/>
              <a:t>s</a:t>
            </a:r>
            <a:r>
              <a:rPr lang="en-US" sz="2400" smtClean="0"/>
              <a:t> :</a:t>
            </a:r>
          </a:p>
          <a:p>
            <a:pPr lvl="1" eaLnBrk="1" hangingPunct="1">
              <a:buFontTx/>
              <a:buChar char="•"/>
            </a:pPr>
            <a:r>
              <a:rPr lang="en-US" sz="2400" smtClean="0"/>
              <a:t>System Elevator</a:t>
            </a:r>
          </a:p>
          <a:p>
            <a:pPr lvl="1" eaLnBrk="1" hangingPunct="1">
              <a:buFontTx/>
              <a:buChar char="•"/>
            </a:pPr>
            <a:r>
              <a:rPr lang="en-US" sz="2400" smtClean="0"/>
              <a:t>Switching circuit</a:t>
            </a:r>
          </a:p>
          <a:p>
            <a:pPr lvl="1" eaLnBrk="1" hangingPunct="1">
              <a:buFontTx/>
              <a:buChar char="•"/>
            </a:pPr>
            <a:r>
              <a:rPr lang="en-US" sz="2400" smtClean="0"/>
              <a:t>Program text editor</a:t>
            </a:r>
          </a:p>
          <a:p>
            <a:pPr lvl="1" eaLnBrk="1" hangingPunct="1"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id-ID" sz="2400" smtClean="0"/>
              <a:t>Example</a:t>
            </a:r>
            <a:r>
              <a:rPr lang="en-US" sz="2400" smtClean="0"/>
              <a:t> </a:t>
            </a:r>
            <a:r>
              <a:rPr lang="id-ID" sz="2400" smtClean="0"/>
              <a:t>1 </a:t>
            </a:r>
            <a:r>
              <a:rPr lang="en-US" sz="2400" smtClean="0"/>
              <a:t>:</a:t>
            </a:r>
            <a:endParaRPr lang="pt-BR" sz="2400" smtClean="0"/>
          </a:p>
          <a:p>
            <a:pPr eaLnBrk="1" hangingPunct="1">
              <a:buFontTx/>
              <a:buNone/>
            </a:pPr>
            <a:r>
              <a:rPr lang="pt-BR" sz="2400" smtClean="0"/>
              <a:t>	 </a:t>
            </a:r>
            <a:r>
              <a:rPr lang="id-ID" sz="2400" smtClean="0"/>
              <a:t>Man</a:t>
            </a:r>
            <a:r>
              <a:rPr lang="pt-BR" sz="2400" smtClean="0"/>
              <a:t> (m), </a:t>
            </a:r>
            <a:r>
              <a:rPr lang="id-ID" sz="2400" smtClean="0"/>
              <a:t>Wolf</a:t>
            </a:r>
            <a:r>
              <a:rPr lang="pt-BR" sz="2400" smtClean="0"/>
              <a:t> (w), </a:t>
            </a:r>
            <a:r>
              <a:rPr lang="id-ID" sz="2400" smtClean="0"/>
              <a:t>Goat</a:t>
            </a:r>
            <a:r>
              <a:rPr lang="pt-BR" sz="2400" smtClean="0"/>
              <a:t> (g),</a:t>
            </a:r>
          </a:p>
          <a:p>
            <a:pPr eaLnBrk="1" hangingPunct="1">
              <a:buFontTx/>
              <a:buNone/>
            </a:pPr>
            <a:r>
              <a:rPr lang="pt-BR" sz="2400" smtClean="0"/>
              <a:t>	 </a:t>
            </a:r>
            <a:r>
              <a:rPr lang="id-ID" sz="2400" smtClean="0"/>
              <a:t>Cabbage</a:t>
            </a:r>
            <a:r>
              <a:rPr lang="pt-BR" sz="2400" smtClean="0"/>
              <a:t> (c) </a:t>
            </a:r>
            <a:r>
              <a:rPr lang="id-ID" sz="2400" smtClean="0"/>
              <a:t> crossing the river</a:t>
            </a:r>
            <a:r>
              <a:rPr lang="pt-BR" sz="2400" smtClean="0"/>
              <a:t>:</a:t>
            </a:r>
          </a:p>
          <a:p>
            <a:pPr eaLnBrk="1" hangingPunct="1">
              <a:buFontTx/>
              <a:buNone/>
            </a:pPr>
            <a:r>
              <a:rPr lang="pt-BR" sz="2400" smtClean="0"/>
              <a:t>	 </a:t>
            </a:r>
            <a:r>
              <a:rPr lang="id-ID" sz="2400" smtClean="0"/>
              <a:t>Start state </a:t>
            </a:r>
            <a:r>
              <a:rPr lang="pt-BR" sz="2400" smtClean="0"/>
              <a:t> : MWGC --- </a:t>
            </a:r>
            <a:r>
              <a:rPr lang="en-US" sz="2400" smtClean="0">
                <a:sym typeface="Symbol" pitchFamily="18" charset="2"/>
              </a:rPr>
              <a:t></a:t>
            </a:r>
            <a:endParaRPr lang="pt-BR" sz="2400" smtClean="0"/>
          </a:p>
          <a:p>
            <a:pPr eaLnBrk="1" hangingPunct="1">
              <a:buFontTx/>
              <a:buNone/>
            </a:pPr>
            <a:r>
              <a:rPr lang="pt-BR" sz="2400" smtClean="0"/>
              <a:t>	 </a:t>
            </a:r>
            <a:r>
              <a:rPr lang="id-ID" sz="2400" smtClean="0"/>
              <a:t>Final state</a:t>
            </a:r>
            <a:r>
              <a:rPr lang="pt-BR" sz="2400" smtClean="0"/>
              <a:t> : </a:t>
            </a:r>
            <a:r>
              <a:rPr lang="en-US" sz="2400" smtClean="0">
                <a:sym typeface="Symbol" pitchFamily="18" charset="2"/>
              </a:rPr>
              <a:t></a:t>
            </a:r>
            <a:r>
              <a:rPr lang="pt-BR" sz="2400" smtClean="0"/>
              <a:t> --- MWGC</a:t>
            </a:r>
            <a:endParaRPr lang="en-US" sz="240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E88975-D2F4-4C14-93A9-9C6FD6B03ED7}" type="slidenum">
              <a:rPr lang="en-US" smtClean="0">
                <a:latin typeface="Interstate" charset="0"/>
              </a:rPr>
              <a:pPr/>
              <a:t>5</a:t>
            </a:fld>
            <a:endParaRPr lang="en-US" smtClean="0">
              <a:latin typeface="Interstate" charset="0"/>
            </a:endParaRPr>
          </a:p>
        </p:txBody>
      </p:sp>
      <p:sp>
        <p:nvSpPr>
          <p:cNvPr id="18437" name="Title 6"/>
          <p:cNvSpPr>
            <a:spLocks noGrp="1"/>
          </p:cNvSpPr>
          <p:nvPr>
            <p:ph type="title"/>
          </p:nvPr>
        </p:nvSpPr>
        <p:spPr>
          <a:xfrm>
            <a:off x="3276600" y="0"/>
            <a:ext cx="5410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Finite Automata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990600" y="1752600"/>
          <a:ext cx="7391400" cy="4648200"/>
        </p:xfrm>
        <a:graphic>
          <a:graphicData uri="http://schemas.openxmlformats.org/presentationml/2006/ole">
            <p:oleObj spid="_x0000_s6154" name="Visio" r:id="rId3" imgW="5056632" imgH="3182112" progId="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03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BB79D9-F347-4C62-B2D3-A39492B43721}" type="slidenum">
              <a:rPr lang="en-US" smtClean="0">
                <a:latin typeface="Interstate" charset="0"/>
              </a:rPr>
              <a:pPr/>
              <a:t>6</a:t>
            </a:fld>
            <a:endParaRPr lang="en-US" smtClean="0">
              <a:latin typeface="Interstate" charset="0"/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3276600" y="0"/>
            <a:ext cx="5410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Finite Automata (</a:t>
            </a:r>
            <a:r>
              <a:rPr lang="id-ID" dirty="0" smtClean="0">
                <a:solidFill>
                  <a:schemeClr val="accent1"/>
                </a:solidFill>
              </a:rPr>
              <a:t>3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620000" cy="4267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id-ID" dirty="0" smtClean="0"/>
              <a:t>Example 2 :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Protocol </a:t>
            </a:r>
            <a:r>
              <a:rPr lang="id-ID" dirty="0" smtClean="0"/>
              <a:t>for </a:t>
            </a:r>
            <a:r>
              <a:rPr lang="en-US" dirty="0" smtClean="0"/>
              <a:t> e-commerce </a:t>
            </a:r>
            <a:r>
              <a:rPr lang="id-ID" dirty="0" smtClean="0"/>
              <a:t>use</a:t>
            </a:r>
            <a:r>
              <a:rPr lang="en-US" dirty="0" smtClean="0"/>
              <a:t> e-money .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Allowed events :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The customer can </a:t>
            </a:r>
            <a:r>
              <a:rPr lang="en-US" b="1" u="sng" dirty="0" smtClean="0"/>
              <a:t>pay</a:t>
            </a:r>
            <a:r>
              <a:rPr lang="en-US" dirty="0" smtClean="0"/>
              <a:t> the store (=send the money-file to the store)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The customer can </a:t>
            </a:r>
            <a:r>
              <a:rPr lang="en-US" b="1" u="sng" dirty="0" smtClean="0"/>
              <a:t>cancel</a:t>
            </a:r>
            <a:r>
              <a:rPr lang="en-US" dirty="0" smtClean="0"/>
              <a:t> the money (like putting a stop on a check)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The store can </a:t>
            </a:r>
            <a:r>
              <a:rPr lang="en-US" b="1" u="sng" dirty="0" smtClean="0"/>
              <a:t>ship</a:t>
            </a:r>
            <a:r>
              <a:rPr lang="en-US" dirty="0" smtClean="0"/>
              <a:t> the goods to the customer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The store can </a:t>
            </a:r>
            <a:r>
              <a:rPr lang="en-US" b="1" u="sng" dirty="0" smtClean="0"/>
              <a:t>redeem</a:t>
            </a:r>
            <a:r>
              <a:rPr lang="en-US" dirty="0" smtClean="0"/>
              <a:t> the money (=cash the check)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The bank can </a:t>
            </a:r>
            <a:r>
              <a:rPr lang="en-US" b="1" u="sng" dirty="0" smtClean="0"/>
              <a:t>transfer</a:t>
            </a:r>
            <a:r>
              <a:rPr lang="en-US" dirty="0" smtClean="0"/>
              <a:t> the money to the store</a:t>
            </a:r>
            <a:r>
              <a:rPr lang="en-US" sz="2800" dirty="0" smtClean="0"/>
              <a:t>. 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DE3CE5-9731-4BE7-8698-EF46A3C92F5E}" type="slidenum">
              <a:rPr lang="en-US" smtClean="0">
                <a:latin typeface="Interstate" charset="0"/>
              </a:rPr>
              <a:pPr/>
              <a:t>7</a:t>
            </a:fld>
            <a:endParaRPr lang="en-US" smtClean="0">
              <a:latin typeface="Interstate" charset="0"/>
            </a:endParaRPr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276600" y="0"/>
            <a:ext cx="5410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Finite Automata (</a:t>
            </a:r>
            <a:r>
              <a:rPr lang="id-ID" dirty="0" smtClean="0">
                <a:solidFill>
                  <a:schemeClr val="accent1"/>
                </a:solidFill>
              </a:rPr>
              <a:t>4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848600" cy="4602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Protocol </a:t>
            </a:r>
            <a:r>
              <a:rPr lang="id-ID" smtClean="0"/>
              <a:t>for each</a:t>
            </a:r>
            <a:r>
              <a:rPr lang="en-US" smtClean="0"/>
              <a:t> parti</a:t>
            </a:r>
            <a:r>
              <a:rPr lang="id-ID" smtClean="0"/>
              <a:t>c</a:t>
            </a:r>
            <a:r>
              <a:rPr lang="en-US" smtClean="0"/>
              <a:t>ipan</a:t>
            </a:r>
            <a:r>
              <a:rPr lang="id-ID" smtClean="0"/>
              <a:t>t</a:t>
            </a:r>
            <a:r>
              <a:rPr lang="en-US" smtClean="0"/>
              <a:t> 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200"/>
            <a:ext cx="44672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810000"/>
            <a:ext cx="18002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1175" y="3562350"/>
            <a:ext cx="28670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0487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0A5325-DFDA-4BDF-B6AD-B3E99C2FF916}" type="slidenum">
              <a:rPr lang="en-US" smtClean="0">
                <a:latin typeface="Interstate" charset="0"/>
              </a:rPr>
              <a:pPr/>
              <a:t>8</a:t>
            </a:fld>
            <a:endParaRPr lang="en-US" smtClean="0">
              <a:latin typeface="Interstate" charset="0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3276600" y="0"/>
            <a:ext cx="5410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Finite Automata (</a:t>
            </a:r>
            <a:r>
              <a:rPr lang="id-ID" dirty="0" smtClean="0">
                <a:solidFill>
                  <a:schemeClr val="accent1"/>
                </a:solidFill>
              </a:rPr>
              <a:t>5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472" y="228600"/>
            <a:ext cx="7067128" cy="1143000"/>
          </a:xfrm>
        </p:spPr>
        <p:txBody>
          <a:bodyPr/>
          <a:lstStyle/>
          <a:p>
            <a:r>
              <a:rPr lang="en-US" sz="2800" smtClean="0"/>
              <a:t>FINITE AUTOMATON (FA) 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467600" cy="4906963"/>
          </a:xfrm>
        </p:spPr>
        <p:txBody>
          <a:bodyPr/>
          <a:lstStyle/>
          <a:p>
            <a:pPr marL="0" lvl="1" indent="0" algn="just" eaLnBrk="1" hangingPunct="1">
              <a:buNone/>
            </a:pPr>
            <a:r>
              <a:rPr lang="en-US" sz="2400" dirty="0" smtClean="0"/>
              <a:t>Deterministic Finite Automaton – (DFA)</a:t>
            </a:r>
          </a:p>
          <a:p>
            <a:pPr lvl="1" algn="just" eaLnBrk="1" hangingPunct="1">
              <a:buFontTx/>
              <a:buChar char="•"/>
            </a:pPr>
            <a:r>
              <a:rPr lang="id-ID" sz="2400" dirty="0" smtClean="0"/>
              <a:t>M</a:t>
            </a:r>
            <a:r>
              <a:rPr lang="en-US" sz="2400" dirty="0" smtClean="0"/>
              <a:t>at</a:t>
            </a:r>
            <a:r>
              <a:rPr lang="id-ID" sz="2400" dirty="0" smtClean="0"/>
              <a:t>h</a:t>
            </a:r>
            <a:r>
              <a:rPr lang="en-US" sz="2400" dirty="0" err="1" smtClean="0"/>
              <a:t>emati</a:t>
            </a:r>
            <a:r>
              <a:rPr lang="id-ID" sz="2400" dirty="0" smtClean="0"/>
              <a:t>cs model </a:t>
            </a:r>
            <a:endParaRPr lang="en-US" sz="2400" dirty="0" smtClean="0"/>
          </a:p>
          <a:p>
            <a:pPr lvl="1" algn="just" eaLnBrk="1" hangingPunct="1">
              <a:buFontTx/>
              <a:buChar char="•"/>
            </a:pPr>
            <a:r>
              <a:rPr lang="en-US" sz="2400" dirty="0" smtClean="0"/>
              <a:t>Input Output Discrete</a:t>
            </a:r>
          </a:p>
          <a:p>
            <a:pPr lvl="1" algn="just" eaLnBrk="1" hangingPunct="1">
              <a:buFontTx/>
              <a:buChar char="•"/>
            </a:pPr>
            <a:r>
              <a:rPr lang="id-ID" sz="2400" dirty="0" smtClean="0"/>
              <a:t>C</a:t>
            </a:r>
            <a:r>
              <a:rPr lang="en-US" sz="2400" dirty="0" err="1" smtClean="0"/>
              <a:t>onfigura</a:t>
            </a:r>
            <a:r>
              <a:rPr lang="id-ID" sz="2400" dirty="0" smtClean="0"/>
              <a:t>t</a:t>
            </a:r>
            <a:r>
              <a:rPr lang="en-US" sz="2400" dirty="0" err="1" smtClean="0"/>
              <a:t>i</a:t>
            </a:r>
            <a:r>
              <a:rPr lang="id-ID" sz="2400" dirty="0" smtClean="0"/>
              <a:t>on</a:t>
            </a:r>
            <a:r>
              <a:rPr lang="en-US" sz="2400" dirty="0" smtClean="0"/>
              <a:t> internal </a:t>
            </a:r>
            <a:r>
              <a:rPr lang="id-ID" sz="2400" dirty="0" smtClean="0"/>
              <a:t>is called</a:t>
            </a:r>
            <a:r>
              <a:rPr lang="en-US" sz="2400" dirty="0" smtClean="0"/>
              <a:t> “State”</a:t>
            </a:r>
            <a:endParaRPr lang="pt-BR" sz="2400" dirty="0" smtClean="0"/>
          </a:p>
          <a:p>
            <a:pPr lvl="1" algn="just" eaLnBrk="1" hangingPunct="1">
              <a:buFontTx/>
              <a:buChar char="•"/>
            </a:pPr>
            <a:r>
              <a:rPr lang="pt-BR" sz="2400" dirty="0" smtClean="0"/>
              <a:t>Transi</a:t>
            </a:r>
            <a:r>
              <a:rPr lang="id-ID" sz="2400" dirty="0" smtClean="0"/>
              <a:t>tion</a:t>
            </a:r>
            <a:r>
              <a:rPr lang="pt-BR" sz="2400" dirty="0" smtClean="0"/>
              <a:t> </a:t>
            </a:r>
            <a:r>
              <a:rPr lang="id-ID" sz="2400" dirty="0" smtClean="0"/>
              <a:t>betwen</a:t>
            </a:r>
            <a:r>
              <a:rPr lang="pt-BR" sz="2400" dirty="0" smtClean="0"/>
              <a:t> state </a:t>
            </a:r>
            <a:r>
              <a:rPr lang="id-ID" sz="2400" dirty="0" smtClean="0"/>
              <a:t>on</a:t>
            </a:r>
            <a:r>
              <a:rPr lang="pt-BR" sz="2400" dirty="0" smtClean="0"/>
              <a:t> </a:t>
            </a:r>
            <a:r>
              <a:rPr lang="id-ID" sz="2400" dirty="0" smtClean="0"/>
              <a:t>input </a:t>
            </a:r>
            <a:r>
              <a:rPr lang="pt-BR" sz="2400" dirty="0" smtClean="0"/>
              <a:t>s</a:t>
            </a:r>
            <a:r>
              <a:rPr lang="id-ID" sz="2400" dirty="0" smtClean="0"/>
              <a:t>y</a:t>
            </a:r>
            <a:r>
              <a:rPr lang="pt-BR" sz="2400" dirty="0" smtClean="0"/>
              <a:t>mbol</a:t>
            </a:r>
          </a:p>
          <a:p>
            <a:pPr lvl="1" algn="just" eaLnBrk="1" hangingPunct="1">
              <a:buFontTx/>
              <a:buChar char="•"/>
            </a:pPr>
            <a:r>
              <a:rPr lang="id-ID" sz="2400" dirty="0" smtClean="0"/>
              <a:t>Only one</a:t>
            </a:r>
            <a:r>
              <a:rPr lang="fi-FI" sz="2400" dirty="0" smtClean="0"/>
              <a:t> tra</a:t>
            </a:r>
            <a:r>
              <a:rPr lang="id-ID" sz="2400" dirty="0" smtClean="0"/>
              <a:t>sition</a:t>
            </a:r>
            <a:r>
              <a:rPr lang="fi-FI" sz="2400" dirty="0" smtClean="0"/>
              <a:t> </a:t>
            </a:r>
            <a:r>
              <a:rPr lang="id-ID" sz="2400" dirty="0" smtClean="0"/>
              <a:t>of</a:t>
            </a:r>
            <a:r>
              <a:rPr lang="fi-FI" sz="2400" dirty="0" smtClean="0"/>
              <a:t> </a:t>
            </a:r>
            <a:r>
              <a:rPr lang="id-ID" sz="2400" dirty="0" smtClean="0"/>
              <a:t>one </a:t>
            </a:r>
            <a:r>
              <a:rPr lang="fi-FI" sz="2400" dirty="0" smtClean="0"/>
              <a:t>state </a:t>
            </a:r>
            <a:r>
              <a:rPr lang="id-ID" sz="2400" dirty="0" smtClean="0"/>
              <a:t>with</a:t>
            </a:r>
            <a:r>
              <a:rPr lang="fi-FI" sz="2400" dirty="0" smtClean="0"/>
              <a:t> </a:t>
            </a:r>
            <a:r>
              <a:rPr lang="id-ID" sz="2400" dirty="0" smtClean="0"/>
              <a:t>a specifics </a:t>
            </a:r>
            <a:r>
              <a:rPr lang="fi-FI" sz="2400" dirty="0" smtClean="0"/>
              <a:t> input</a:t>
            </a:r>
            <a:r>
              <a:rPr lang="id-ID" sz="2400" dirty="0" smtClean="0"/>
              <a:t> symbol</a:t>
            </a:r>
            <a:r>
              <a:rPr lang="fi-FI" sz="2400" dirty="0" smtClean="0"/>
              <a:t> (deterministic)</a:t>
            </a:r>
            <a:endParaRPr lang="id-ID" sz="2400" dirty="0" smtClean="0"/>
          </a:p>
          <a:p>
            <a:pPr lvl="1" algn="just" eaLnBrk="1" hangingPunct="1">
              <a:buFontTx/>
              <a:buChar char="•"/>
            </a:pPr>
            <a:r>
              <a:rPr lang="en-US" sz="2400" dirty="0" smtClean="0"/>
              <a:t>Directed Graph describes the FA called "Transition Diagram"</a:t>
            </a:r>
          </a:p>
          <a:p>
            <a:pPr lvl="1" algn="just" eaLnBrk="1" hangingPunct="1">
              <a:buFontTx/>
              <a:buChar char="•"/>
            </a:pPr>
            <a:endParaRPr lang="en-US" sz="24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150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E6F653-C855-44E8-8E17-0930AED696E3}" type="slidenum">
              <a:rPr lang="en-US" smtClean="0">
                <a:latin typeface="Interstate" charset="0"/>
              </a:rPr>
              <a:pPr/>
              <a:t>9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210</TotalTime>
  <Words>1201</Words>
  <Application>Microsoft Office PowerPoint</Application>
  <PresentationFormat>On-screen Show (4:3)</PresentationFormat>
  <Paragraphs>458</Paragraphs>
  <Slides>33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Template PPT 2015</vt:lpstr>
      <vt:lpstr>Visio</vt:lpstr>
      <vt:lpstr>Equation</vt:lpstr>
      <vt:lpstr>Deterministic Finite Automata And Non-deterministic Finite Automata  Session 04</vt:lpstr>
      <vt:lpstr>Learning Outcomes</vt:lpstr>
      <vt:lpstr>Outline Material</vt:lpstr>
      <vt:lpstr>Finite Automata (1)</vt:lpstr>
      <vt:lpstr>Finite Automata (2)</vt:lpstr>
      <vt:lpstr>Slide 6</vt:lpstr>
      <vt:lpstr>Finite Automata (4)</vt:lpstr>
      <vt:lpstr>Finite Automata (5)</vt:lpstr>
      <vt:lpstr>FINITE AUTOMATON (FA) :</vt:lpstr>
      <vt:lpstr>Definition of FINITE AUTOMATA</vt:lpstr>
      <vt:lpstr>FINITE AUTOMATA</vt:lpstr>
      <vt:lpstr>DETERMINISTIC FINITE AUTOMATA</vt:lpstr>
      <vt:lpstr>DETERMINISTIC FINITE AUTOMATA</vt:lpstr>
      <vt:lpstr>Slide 14</vt:lpstr>
      <vt:lpstr>Slide 15</vt:lpstr>
      <vt:lpstr>FINITE AUTOMATA</vt:lpstr>
      <vt:lpstr>FINITE AUTOMATA</vt:lpstr>
      <vt:lpstr>FINITE AUTOMATA</vt:lpstr>
      <vt:lpstr>FINITE AUTOMATA</vt:lpstr>
      <vt:lpstr>Non Deterministic Finite Automata (NFA) </vt:lpstr>
      <vt:lpstr>Non Deterministic Finite Automaton (NFA) </vt:lpstr>
      <vt:lpstr>Non Deterministic Finite Automaton (NFA) </vt:lpstr>
      <vt:lpstr>Non Deterministic Finite Automaton (NFA) </vt:lpstr>
      <vt:lpstr>Non Deterministic Finite Automaton (NFA) </vt:lpstr>
      <vt:lpstr>Non Deterministic Finite Automaton (NFA) </vt:lpstr>
      <vt:lpstr>Non Deterministic Finite Automaton (NFA) </vt:lpstr>
      <vt:lpstr>CONVERSION  NFA  TO  DFA </vt:lpstr>
      <vt:lpstr>Example NFA to DFA conversion</vt:lpstr>
      <vt:lpstr>Slide 29</vt:lpstr>
      <vt:lpstr>Conversion NFA to DFA</vt:lpstr>
      <vt:lpstr>Conversion NFA to DFA</vt:lpstr>
      <vt:lpstr>Exercise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User</cp:lastModifiedBy>
  <cp:revision>43</cp:revision>
  <dcterms:created xsi:type="dcterms:W3CDTF">2015-05-04T03:33:03Z</dcterms:created>
  <dcterms:modified xsi:type="dcterms:W3CDTF">2009-03-04T19:33:46Z</dcterms:modified>
</cp:coreProperties>
</file>