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9" r:id="rId13"/>
    <p:sldId id="360" r:id="rId14"/>
    <p:sldId id="361" r:id="rId15"/>
    <p:sldId id="382" r:id="rId16"/>
    <p:sldId id="383" r:id="rId17"/>
    <p:sldId id="384" r:id="rId18"/>
    <p:sldId id="362" r:id="rId19"/>
    <p:sldId id="363" r:id="rId20"/>
    <p:sldId id="364" r:id="rId21"/>
    <p:sldId id="365" r:id="rId22"/>
    <p:sldId id="366" r:id="rId23"/>
    <p:sldId id="367" r:id="rId24"/>
    <p:sldId id="369" r:id="rId25"/>
    <p:sldId id="370" r:id="rId26"/>
    <p:sldId id="381" r:id="rId27"/>
    <p:sldId id="368" r:id="rId28"/>
    <p:sldId id="371" r:id="rId29"/>
    <p:sldId id="372" r:id="rId30"/>
    <p:sldId id="373" r:id="rId31"/>
    <p:sldId id="380" r:id="rId32"/>
    <p:sldId id="374" r:id="rId33"/>
    <p:sldId id="377" r:id="rId34"/>
    <p:sldId id="388" r:id="rId35"/>
    <p:sldId id="389" r:id="rId36"/>
    <p:sldId id="390" r:id="rId37"/>
    <p:sldId id="391" r:id="rId38"/>
    <p:sldId id="392" r:id="rId39"/>
    <p:sldId id="375" r:id="rId40"/>
    <p:sldId id="378" r:id="rId41"/>
    <p:sldId id="379" r:id="rId42"/>
    <p:sldId id="376" r:id="rId4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0"/>
            <p14:sldId id="361"/>
            <p14:sldId id="382"/>
            <p14:sldId id="383"/>
            <p14:sldId id="384"/>
            <p14:sldId id="362"/>
            <p14:sldId id="363"/>
            <p14:sldId id="364"/>
            <p14:sldId id="365"/>
            <p14:sldId id="366"/>
            <p14:sldId id="367"/>
            <p14:sldId id="369"/>
            <p14:sldId id="370"/>
            <p14:sldId id="381"/>
            <p14:sldId id="368"/>
            <p14:sldId id="371"/>
            <p14:sldId id="372"/>
            <p14:sldId id="373"/>
            <p14:sldId id="380"/>
            <p14:sldId id="374"/>
            <p14:sldId id="377"/>
            <p14:sldId id="388"/>
            <p14:sldId id="389"/>
            <p14:sldId id="390"/>
            <p14:sldId id="391"/>
            <p14:sldId id="392"/>
            <p14:sldId id="375"/>
            <p14:sldId id="378"/>
            <p14:sldId id="379"/>
            <p14:sldId id="376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D"/>
    <a:srgbClr val="F7F7F7"/>
    <a:srgbClr val="008FD5"/>
    <a:srgbClr val="558FD5"/>
    <a:srgbClr val="0079B8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rit.edu/~jmg/courses/cs380/20041/slides/NFAe.pdf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Course		: Comp6062 – Compilation Techniques</a:t>
            </a:r>
          </a:p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September 2018</a:t>
            </a:r>
          </a:p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endParaRPr lang="en-US" sz="2200" dirty="0" smtClean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ea typeface="宋体" charset="-122"/>
                <a:cs typeface="Arial" charset="0"/>
              </a:rPr>
              <a:t>Non Deterministic Finite Automata with </a:t>
            </a:r>
            <a:r>
              <a:rPr lang="en-US" altLang="zh-CN" sz="4000" dirty="0" smtClean="0">
                <a:ea typeface="宋体" charset="-122"/>
                <a:cs typeface="Arial" charset="0"/>
                <a:sym typeface="Symbol" pitchFamily="18" charset="2"/>
              </a:rPr>
              <a:t> Transition </a:t>
            </a:r>
            <a:br>
              <a:rPr lang="en-US" altLang="zh-CN" sz="4000" dirty="0" smtClean="0">
                <a:ea typeface="宋体" charset="-122"/>
                <a:cs typeface="Arial" charset="0"/>
                <a:sym typeface="Symbol" pitchFamily="18" charset="2"/>
              </a:rPr>
            </a:br>
            <a:r>
              <a:rPr lang="en-US" altLang="zh-CN" sz="4000" dirty="0" smtClean="0">
                <a:ea typeface="宋体" charset="-122"/>
                <a:cs typeface="Arial" charset="0"/>
              </a:rPr>
              <a:t>(NFA-</a:t>
            </a:r>
            <a:r>
              <a:rPr lang="en-US" altLang="zh-CN" sz="4000" dirty="0" smtClean="0">
                <a:ea typeface="宋体" charset="-122"/>
                <a:cs typeface="Arial" charset="0"/>
                <a:sym typeface="Symbol" pitchFamily="18" charset="2"/>
              </a:rPr>
              <a:t> </a:t>
            </a:r>
            <a:r>
              <a:rPr lang="en-US" altLang="zh-CN" sz="4000" dirty="0" smtClean="0">
                <a:ea typeface="宋体" charset="-122"/>
                <a:cs typeface="Arial" charset="0"/>
              </a:rPr>
              <a:t>)</a:t>
            </a:r>
            <a:br>
              <a:rPr lang="en-US" altLang="zh-CN" sz="4000" dirty="0" smtClean="0">
                <a:ea typeface="宋体" charset="-122"/>
                <a:cs typeface="Arial" charset="0"/>
              </a:rPr>
            </a:br>
            <a:r>
              <a:rPr lang="en-US" altLang="zh-CN" sz="4000" dirty="0" smtClean="0">
                <a:ea typeface="宋体" charset="-122"/>
                <a:cs typeface="Arial" charset="0"/>
              </a:rPr>
              <a:t> </a:t>
            </a: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05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876800"/>
          </a:xfrm>
        </p:spPr>
        <p:txBody>
          <a:bodyPr/>
          <a:lstStyle/>
          <a:p>
            <a:pPr marL="463550" indent="-463550">
              <a:buFontTx/>
              <a:buAutoNum type="arabicPeriod" startAt="6"/>
            </a:pPr>
            <a:r>
              <a:rPr lang="en-US" sz="2200" smtClean="0">
                <a:sym typeface="Symbol" pitchFamily="18" charset="2"/>
              </a:rPr>
              <a:t>({q1},.) = {q2} </a:t>
            </a:r>
            <a:r>
              <a:rPr lang="en-US" sz="2200" smtClean="0">
                <a:sym typeface="Wingdings" pitchFamily="2" charset="2"/>
              </a:rPr>
              <a:t> ECLOSE(q2) = {q2}</a:t>
            </a:r>
          </a:p>
          <a:p>
            <a:pPr marL="463550" indent="-463550">
              <a:buNone/>
            </a:pPr>
            <a:r>
              <a:rPr lang="en-US" sz="2200" smtClean="0">
                <a:sym typeface="Symbol" pitchFamily="18" charset="2"/>
              </a:rPr>
              <a:t>	({q1},.) = {q2}</a:t>
            </a:r>
          </a:p>
          <a:p>
            <a:pPr marL="463550" indent="-463550">
              <a:buNone/>
            </a:pPr>
            <a:endParaRPr lang="en-US" sz="2200" smtClean="0">
              <a:sym typeface="Symbol" pitchFamily="18" charset="2"/>
            </a:endParaRPr>
          </a:p>
          <a:p>
            <a:pPr marL="463550" indent="-463550">
              <a:buAutoNum type="arabicPeriod" startAt="7"/>
            </a:pPr>
            <a:r>
              <a:rPr lang="en-US" sz="2200" smtClean="0">
                <a:sym typeface="Symbol" pitchFamily="18" charset="2"/>
              </a:rPr>
              <a:t>({q1},0,1,...,9) = {q1,q4} </a:t>
            </a:r>
            <a:r>
              <a:rPr lang="en-US" sz="2200" smtClean="0">
                <a:sym typeface="Wingdings" pitchFamily="2" charset="2"/>
              </a:rPr>
              <a:t> ECLOSE(q1,q4) = {q1,q4}</a:t>
            </a:r>
          </a:p>
          <a:p>
            <a:pPr marL="463550" indent="-463550">
              <a:buNone/>
            </a:pPr>
            <a:r>
              <a:rPr lang="en-US" sz="2200" smtClean="0">
                <a:sym typeface="Wingdings" pitchFamily="2" charset="2"/>
              </a:rPr>
              <a:t>	</a:t>
            </a:r>
            <a:r>
              <a:rPr lang="en-US" sz="2200" smtClean="0">
                <a:sym typeface="Symbol" pitchFamily="18" charset="2"/>
              </a:rPr>
              <a:t>({q1},0,1,...,9) = {q1,q4}</a:t>
            </a:r>
          </a:p>
          <a:p>
            <a:pPr marL="463550" indent="-463550">
              <a:buNone/>
            </a:pPr>
            <a:endParaRPr lang="en-US" sz="2200" smtClean="0">
              <a:sym typeface="Symbol" pitchFamily="18" charset="2"/>
            </a:endParaRPr>
          </a:p>
          <a:p>
            <a:pPr marL="463550" indent="-463550">
              <a:buFontTx/>
              <a:buNone/>
            </a:pPr>
            <a:r>
              <a:rPr lang="en-US" sz="2200" smtClean="0">
                <a:sym typeface="Symbol" pitchFamily="18" charset="2"/>
              </a:rPr>
              <a:t>8.	({q2},0,1,...,9) = {q3} </a:t>
            </a:r>
            <a:r>
              <a:rPr lang="en-US" sz="2200" smtClean="0">
                <a:sym typeface="Wingdings" pitchFamily="2" charset="2"/>
              </a:rPr>
              <a:t> ECLOSE(q3) = {q3,q5}</a:t>
            </a:r>
          </a:p>
          <a:p>
            <a:pPr marL="463550" indent="-463550">
              <a:buFontTx/>
              <a:buNone/>
            </a:pPr>
            <a:r>
              <a:rPr lang="en-US" sz="2200" smtClean="0">
                <a:sym typeface="Wingdings" pitchFamily="2" charset="2"/>
              </a:rPr>
              <a:t>	</a:t>
            </a:r>
            <a:r>
              <a:rPr lang="en-US" sz="2200" smtClean="0">
                <a:sym typeface="Symbol" pitchFamily="18" charset="2"/>
              </a:rPr>
              <a:t>({q2},0,1,...,9) = </a:t>
            </a:r>
            <a:r>
              <a:rPr lang="en-US" sz="2200" u="sng" smtClean="0">
                <a:sym typeface="Symbol" pitchFamily="18" charset="2"/>
              </a:rPr>
              <a:t>{q3,q5}</a:t>
            </a:r>
          </a:p>
          <a:p>
            <a:pPr marL="463550" indent="-463550">
              <a:buFontTx/>
              <a:buNone/>
            </a:pPr>
            <a:endParaRPr lang="en-US" sz="2200" u="sng" smtClean="0">
              <a:sym typeface="Symbol" pitchFamily="18" charset="2"/>
            </a:endParaRPr>
          </a:p>
          <a:p>
            <a:pPr marL="463550" indent="-463550">
              <a:buFontTx/>
              <a:buAutoNum type="arabicPeriod" startAt="9"/>
            </a:pPr>
            <a:r>
              <a:rPr lang="en-US" sz="2200" smtClean="0">
                <a:sym typeface="Symbol" pitchFamily="18" charset="2"/>
              </a:rPr>
              <a:t>({q1,q4},0,1,...,9) = {q1,q4} </a:t>
            </a:r>
            <a:r>
              <a:rPr lang="en-US" sz="2200" smtClean="0">
                <a:sym typeface="Wingdings" pitchFamily="2" charset="2"/>
              </a:rPr>
              <a:t> ECLOSE(q1,q4) = {q1,q4}</a:t>
            </a:r>
          </a:p>
          <a:p>
            <a:pPr marL="463550" indent="-463550">
              <a:buFontTx/>
              <a:buNone/>
            </a:pPr>
            <a:r>
              <a:rPr lang="en-US" sz="2200" smtClean="0">
                <a:sym typeface="Wingdings" pitchFamily="2" charset="2"/>
              </a:rPr>
              <a:t>	</a:t>
            </a:r>
            <a:r>
              <a:rPr lang="en-US" sz="2200" smtClean="0">
                <a:sym typeface="Symbol" pitchFamily="18" charset="2"/>
              </a:rPr>
              <a:t>({q1,q4},0,1,...,9) = {q1,q4}</a:t>
            </a:r>
          </a:p>
          <a:p>
            <a:pPr marL="463550" indent="-463550">
              <a:buNone/>
            </a:pPr>
            <a:endParaRPr lang="en-US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endParaRPr lang="en-US" smtClean="0">
              <a:sym typeface="Symbol" pitchFamily="18" charset="2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6000750" cy="609600"/>
          </a:xfrm>
        </p:spPr>
        <p:txBody>
          <a:bodyPr>
            <a:normAutofit fontScale="90000"/>
          </a:bodyPr>
          <a:lstStyle/>
          <a:p>
            <a:r>
              <a:rPr lang="en-US" altLang="zh-CN" sz="3300" smtClean="0"/>
              <a:t>Converting</a:t>
            </a:r>
            <a:r>
              <a:rPr lang="en-US" altLang="zh-CN" sz="360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l-GR" sz="3200" smtClean="0"/>
              <a:t>ε - </a:t>
            </a:r>
            <a:r>
              <a:rPr lang="en-US" sz="3200" smtClean="0"/>
              <a:t>NFA</a:t>
            </a:r>
            <a:r>
              <a:rPr lang="en-US" altLang="zh-CN" sz="3300" smtClean="0"/>
              <a:t> to 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670425"/>
          </a:xfrm>
        </p:spPr>
        <p:txBody>
          <a:bodyPr>
            <a:normAutofit/>
          </a:bodyPr>
          <a:lstStyle/>
          <a:p>
            <a:pPr marL="463550" indent="-463550">
              <a:buFontTx/>
              <a:buNone/>
            </a:pPr>
            <a:r>
              <a:rPr lang="en-US" sz="2200" smtClean="0">
                <a:sym typeface="Symbol" pitchFamily="18" charset="2"/>
              </a:rPr>
              <a:t>10.	({q1,q4},.) = {q2,q3} </a:t>
            </a:r>
            <a:r>
              <a:rPr lang="en-US" sz="2200" smtClean="0">
                <a:sym typeface="Wingdings" pitchFamily="2" charset="2"/>
              </a:rPr>
              <a:t> ECLOSE(q2,q3) = {q2,q3,q5}</a:t>
            </a:r>
          </a:p>
          <a:p>
            <a:pPr marL="463550" indent="-463550">
              <a:buFontTx/>
              <a:buNone/>
            </a:pPr>
            <a:r>
              <a:rPr lang="en-US" sz="2200" smtClean="0">
                <a:sym typeface="Wingdings" pitchFamily="2" charset="2"/>
              </a:rPr>
              <a:t>	</a:t>
            </a:r>
            <a:r>
              <a:rPr lang="en-US" sz="2200" smtClean="0">
                <a:sym typeface="Symbol" pitchFamily="18" charset="2"/>
              </a:rPr>
              <a:t>({q1,q4},.) = </a:t>
            </a:r>
            <a:r>
              <a:rPr lang="en-US" sz="2200" u="sng" smtClean="0">
                <a:sym typeface="Symbol" pitchFamily="18" charset="2"/>
              </a:rPr>
              <a:t>{q2,q3,q5}</a:t>
            </a:r>
          </a:p>
          <a:p>
            <a:pPr marL="463550" indent="-463550">
              <a:buFontTx/>
              <a:buNone/>
            </a:pPr>
            <a:endParaRPr lang="en-US" sz="2200" u="sng" smtClean="0">
              <a:sym typeface="Symbol" pitchFamily="18" charset="2"/>
            </a:endParaRPr>
          </a:p>
          <a:p>
            <a:pPr marL="463550" indent="-463550">
              <a:buFontTx/>
              <a:buNone/>
            </a:pPr>
            <a:r>
              <a:rPr lang="en-US" sz="2200" smtClean="0">
                <a:sym typeface="Symbol" pitchFamily="18" charset="2"/>
              </a:rPr>
              <a:t>11.	({q3,q5},0,1,…,9) = {q3} </a:t>
            </a:r>
            <a:r>
              <a:rPr lang="en-US" sz="2200" smtClean="0">
                <a:sym typeface="Wingdings" pitchFamily="2" charset="2"/>
              </a:rPr>
              <a:t> ECLOSE(q3) = {q3,q5}</a:t>
            </a:r>
          </a:p>
          <a:p>
            <a:pPr marL="463550" indent="-463550">
              <a:buFontTx/>
              <a:buNone/>
            </a:pPr>
            <a:r>
              <a:rPr lang="en-US" sz="2200" smtClean="0">
                <a:sym typeface="Wingdings" pitchFamily="2" charset="2"/>
              </a:rPr>
              <a:t>	</a:t>
            </a:r>
            <a:r>
              <a:rPr lang="en-US" sz="2200" smtClean="0">
                <a:sym typeface="Symbol" pitchFamily="18" charset="2"/>
              </a:rPr>
              <a:t>({q3,q5},0,1,…,9) = {q3,q5}</a:t>
            </a:r>
          </a:p>
          <a:p>
            <a:pPr marL="609600" indent="-609600"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 marL="463550" indent="-463550">
              <a:buFontTx/>
              <a:buNone/>
            </a:pPr>
            <a:r>
              <a:rPr lang="en-US" sz="2200" smtClean="0">
                <a:sym typeface="Symbol" pitchFamily="18" charset="2"/>
              </a:rPr>
              <a:t>12.	({q2,q3,q5},0,1,...,9) = {q3} </a:t>
            </a:r>
            <a:r>
              <a:rPr lang="en-US" sz="2200" smtClean="0">
                <a:sym typeface="Wingdings" pitchFamily="2" charset="2"/>
              </a:rPr>
              <a:t> ECLOSE(q3) = {q3,q5}</a:t>
            </a:r>
          </a:p>
          <a:p>
            <a:pPr marL="463550" indent="-463550">
              <a:buFontTx/>
              <a:buNone/>
            </a:pPr>
            <a:r>
              <a:rPr lang="en-US" sz="2200" smtClean="0">
                <a:sym typeface="Wingdings" pitchFamily="2" charset="2"/>
              </a:rPr>
              <a:t>	</a:t>
            </a:r>
            <a:r>
              <a:rPr lang="en-US" sz="2200" smtClean="0">
                <a:sym typeface="Symbol" pitchFamily="18" charset="2"/>
              </a:rPr>
              <a:t>({q2,q3,q5},0,1,...,9) = {q3,q5}</a:t>
            </a:r>
          </a:p>
          <a:p>
            <a:pPr marL="463550" indent="-463550">
              <a:buFontTx/>
              <a:buNone/>
            </a:pPr>
            <a:endParaRPr lang="en-US" sz="2200" smtClean="0">
              <a:sym typeface="Symbol" pitchFamily="18" charset="2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971800" y="152400"/>
            <a:ext cx="60007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Converting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宋体" charset="-122"/>
                <a:cs typeface="+mj-cs"/>
              </a:rPr>
              <a:t> </a:t>
            </a:r>
            <a:r>
              <a:rPr kumimoji="0" lang="el-GR" sz="32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ε -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NFA</a:t>
            </a:r>
            <a:r>
              <a:rPr kumimoji="0" lang="en-US" altLang="zh-CN" sz="33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to 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81000" y="609600"/>
            <a:ext cx="8534400" cy="5243513"/>
            <a:chOff x="0" y="0"/>
            <a:chExt cx="5520" cy="3255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15366" name="Oval 7"/>
            <p:cNvSpPr>
              <a:spLocks noChangeArrowheads="1"/>
            </p:cNvSpPr>
            <p:nvPr/>
          </p:nvSpPr>
          <p:spPr bwMode="auto">
            <a:xfrm>
              <a:off x="720" y="1488"/>
              <a:ext cx="52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{q0,q1}</a:t>
              </a:r>
            </a:p>
          </p:txBody>
        </p:sp>
        <p:sp>
          <p:nvSpPr>
            <p:cNvPr id="15367" name="Oval 8"/>
            <p:cNvSpPr>
              <a:spLocks noChangeArrowheads="1"/>
            </p:cNvSpPr>
            <p:nvPr/>
          </p:nvSpPr>
          <p:spPr bwMode="auto">
            <a:xfrm>
              <a:off x="1968" y="1488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{q1}</a:t>
              </a:r>
            </a:p>
          </p:txBody>
        </p:sp>
        <p:sp>
          <p:nvSpPr>
            <p:cNvPr id="15368" name="Oval 10"/>
            <p:cNvSpPr>
              <a:spLocks noChangeArrowheads="1"/>
            </p:cNvSpPr>
            <p:nvPr/>
          </p:nvSpPr>
          <p:spPr bwMode="auto">
            <a:xfrm>
              <a:off x="3408" y="1488"/>
              <a:ext cx="62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{q1,q4}</a:t>
              </a:r>
            </a:p>
          </p:txBody>
        </p:sp>
        <p:sp>
          <p:nvSpPr>
            <p:cNvPr id="15369" name="Oval 11"/>
            <p:cNvSpPr>
              <a:spLocks noChangeArrowheads="1"/>
            </p:cNvSpPr>
            <p:nvPr/>
          </p:nvSpPr>
          <p:spPr bwMode="auto">
            <a:xfrm>
              <a:off x="4704" y="1488"/>
              <a:ext cx="72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{q2,q3,q5}</a:t>
              </a:r>
            </a:p>
          </p:txBody>
        </p:sp>
        <p:sp>
          <p:nvSpPr>
            <p:cNvPr id="15370" name="Oval 12"/>
            <p:cNvSpPr>
              <a:spLocks noChangeArrowheads="1"/>
            </p:cNvSpPr>
            <p:nvPr/>
          </p:nvSpPr>
          <p:spPr bwMode="auto">
            <a:xfrm>
              <a:off x="4656" y="1440"/>
              <a:ext cx="8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5371" name="Oval 13"/>
            <p:cNvSpPr>
              <a:spLocks noChangeArrowheads="1"/>
            </p:cNvSpPr>
            <p:nvPr/>
          </p:nvSpPr>
          <p:spPr bwMode="auto">
            <a:xfrm>
              <a:off x="2832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{q2}</a:t>
              </a:r>
            </a:p>
          </p:txBody>
        </p:sp>
        <p:sp>
          <p:nvSpPr>
            <p:cNvPr id="15372" name="Line 14"/>
            <p:cNvSpPr>
              <a:spLocks noChangeShapeType="1"/>
            </p:cNvSpPr>
            <p:nvPr/>
          </p:nvSpPr>
          <p:spPr bwMode="auto">
            <a:xfrm>
              <a:off x="43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5"/>
            <p:cNvSpPr>
              <a:spLocks noChangeShapeType="1"/>
            </p:cNvSpPr>
            <p:nvPr/>
          </p:nvSpPr>
          <p:spPr bwMode="auto">
            <a:xfrm flipV="1">
              <a:off x="1296" y="16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7"/>
            <p:cNvSpPr>
              <a:spLocks noChangeShapeType="1"/>
            </p:cNvSpPr>
            <p:nvPr/>
          </p:nvSpPr>
          <p:spPr bwMode="auto">
            <a:xfrm>
              <a:off x="240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8"/>
            <p:cNvSpPr>
              <a:spLocks noChangeShapeType="1"/>
            </p:cNvSpPr>
            <p:nvPr/>
          </p:nvSpPr>
          <p:spPr bwMode="auto">
            <a:xfrm>
              <a:off x="40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9"/>
            <p:cNvSpPr>
              <a:spLocks noChangeShapeType="1"/>
            </p:cNvSpPr>
            <p:nvPr/>
          </p:nvSpPr>
          <p:spPr bwMode="auto">
            <a:xfrm>
              <a:off x="2256" y="1872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20"/>
            <p:cNvSpPr>
              <a:spLocks noChangeShapeType="1"/>
            </p:cNvSpPr>
            <p:nvPr/>
          </p:nvSpPr>
          <p:spPr bwMode="auto">
            <a:xfrm flipV="1">
              <a:off x="3216" y="26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378" name="AutoShape 21"/>
            <p:cNvCxnSpPr>
              <a:cxnSpLocks noChangeShapeType="1"/>
              <a:stCxn id="15366" idx="0"/>
              <a:endCxn id="15368" idx="1"/>
            </p:cNvCxnSpPr>
            <p:nvPr/>
          </p:nvCxnSpPr>
          <p:spPr bwMode="auto">
            <a:xfrm rot="5400000" flipV="1">
              <a:off x="2214" y="258"/>
              <a:ext cx="56" cy="2515"/>
            </a:xfrm>
            <a:prstGeom prst="curvedConnector3">
              <a:avLst>
                <a:gd name="adj1" fmla="val -2571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9" name="AutoShape 22"/>
            <p:cNvCxnSpPr>
              <a:cxnSpLocks noChangeShapeType="1"/>
            </p:cNvCxnSpPr>
            <p:nvPr/>
          </p:nvCxnSpPr>
          <p:spPr bwMode="auto">
            <a:xfrm flipH="1" flipV="1">
              <a:off x="3600" y="1392"/>
              <a:ext cx="328" cy="136"/>
            </a:xfrm>
            <a:prstGeom prst="curvedConnector4">
              <a:avLst>
                <a:gd name="adj1" fmla="val -35977"/>
                <a:gd name="adj2" fmla="val 3139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80" name="Text Box 23"/>
            <p:cNvSpPr txBox="1">
              <a:spLocks noChangeArrowheads="1"/>
            </p:cNvSpPr>
            <p:nvPr/>
          </p:nvSpPr>
          <p:spPr bwMode="auto">
            <a:xfrm>
              <a:off x="240" y="148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  <p:sp>
          <p:nvSpPr>
            <p:cNvPr id="15381" name="Text Box 24"/>
            <p:cNvSpPr txBox="1">
              <a:spLocks noChangeArrowheads="1"/>
            </p:cNvSpPr>
            <p:nvPr/>
          </p:nvSpPr>
          <p:spPr bwMode="auto">
            <a:xfrm>
              <a:off x="1344" y="1440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+, -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15382" name="Text Box 25"/>
            <p:cNvSpPr txBox="1">
              <a:spLocks noChangeArrowheads="1"/>
            </p:cNvSpPr>
            <p:nvPr/>
          </p:nvSpPr>
          <p:spPr bwMode="auto">
            <a:xfrm>
              <a:off x="4416" y="1440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.</a:t>
              </a:r>
              <a:endParaRPr lang="el-GR" sz="1800" b="1">
                <a:cs typeface="Arial" charset="0"/>
              </a:endParaRPr>
            </a:p>
          </p:txBody>
        </p:sp>
        <p:sp>
          <p:nvSpPr>
            <p:cNvPr id="15383" name="Text Box 26"/>
            <p:cNvSpPr txBox="1">
              <a:spLocks noChangeArrowheads="1"/>
            </p:cNvSpPr>
            <p:nvPr/>
          </p:nvSpPr>
          <p:spPr bwMode="auto">
            <a:xfrm>
              <a:off x="2352" y="2016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.</a:t>
              </a:r>
              <a:endParaRPr lang="el-GR" sz="1800" b="1">
                <a:cs typeface="Arial" charset="0"/>
              </a:endParaRPr>
            </a:p>
          </p:txBody>
        </p:sp>
        <p:sp>
          <p:nvSpPr>
            <p:cNvPr id="15384" name="Text Box 27"/>
            <p:cNvSpPr txBox="1">
              <a:spLocks noChangeArrowheads="1"/>
            </p:cNvSpPr>
            <p:nvPr/>
          </p:nvSpPr>
          <p:spPr bwMode="auto">
            <a:xfrm>
              <a:off x="2736" y="1680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0,1,…,9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15385" name="Text Box 28"/>
            <p:cNvSpPr txBox="1">
              <a:spLocks noChangeArrowheads="1"/>
            </p:cNvSpPr>
            <p:nvPr/>
          </p:nvSpPr>
          <p:spPr bwMode="auto">
            <a:xfrm>
              <a:off x="2112" y="110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0,1,…,9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15386" name="Text Box 29"/>
            <p:cNvSpPr txBox="1">
              <a:spLocks noChangeArrowheads="1"/>
            </p:cNvSpPr>
            <p:nvPr/>
          </p:nvSpPr>
          <p:spPr bwMode="auto">
            <a:xfrm>
              <a:off x="3792" y="8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0,1,…,9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15387" name="Text Box 32"/>
            <p:cNvSpPr txBox="1">
              <a:spLocks noChangeArrowheads="1"/>
            </p:cNvSpPr>
            <p:nvPr/>
          </p:nvSpPr>
          <p:spPr bwMode="auto">
            <a:xfrm>
              <a:off x="1680" y="2160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.</a:t>
              </a:r>
              <a:endParaRPr lang="el-GR" sz="1800" b="1">
                <a:cs typeface="Arial" charset="0"/>
              </a:endParaRPr>
            </a:p>
          </p:txBody>
        </p:sp>
        <p:sp>
          <p:nvSpPr>
            <p:cNvPr id="15388" name="Line 33"/>
            <p:cNvSpPr>
              <a:spLocks noChangeShapeType="1"/>
            </p:cNvSpPr>
            <p:nvPr/>
          </p:nvSpPr>
          <p:spPr bwMode="auto">
            <a:xfrm>
              <a:off x="1104" y="1872"/>
              <a:ext cx="172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Oval 34"/>
            <p:cNvSpPr>
              <a:spLocks noChangeArrowheads="1"/>
            </p:cNvSpPr>
            <p:nvPr/>
          </p:nvSpPr>
          <p:spPr bwMode="auto">
            <a:xfrm>
              <a:off x="4128" y="2448"/>
              <a:ext cx="67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{q3,q5}</a:t>
              </a:r>
            </a:p>
          </p:txBody>
        </p:sp>
        <p:sp>
          <p:nvSpPr>
            <p:cNvPr id="15390" name="Oval 35"/>
            <p:cNvSpPr>
              <a:spLocks noChangeArrowheads="1"/>
            </p:cNvSpPr>
            <p:nvPr/>
          </p:nvSpPr>
          <p:spPr bwMode="auto">
            <a:xfrm>
              <a:off x="4080" y="2400"/>
              <a:ext cx="8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5391" name="Line 36"/>
            <p:cNvSpPr>
              <a:spLocks noChangeShapeType="1"/>
            </p:cNvSpPr>
            <p:nvPr/>
          </p:nvSpPr>
          <p:spPr bwMode="auto">
            <a:xfrm flipH="1">
              <a:off x="4560" y="1920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Text Box 37"/>
            <p:cNvSpPr txBox="1">
              <a:spLocks noChangeArrowheads="1"/>
            </p:cNvSpPr>
            <p:nvPr/>
          </p:nvSpPr>
          <p:spPr bwMode="auto">
            <a:xfrm>
              <a:off x="3312" y="244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0,1,…,9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15393" name="Text Box 38"/>
            <p:cNvSpPr txBox="1">
              <a:spLocks noChangeArrowheads="1"/>
            </p:cNvSpPr>
            <p:nvPr/>
          </p:nvSpPr>
          <p:spPr bwMode="auto">
            <a:xfrm>
              <a:off x="4800" y="20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0,1,…,9</a:t>
              </a:r>
              <a:endParaRPr lang="el-GR" sz="1800">
                <a:cs typeface="Arial" charset="0"/>
              </a:endParaRPr>
            </a:p>
          </p:txBody>
        </p:sp>
        <p:cxnSp>
          <p:nvCxnSpPr>
            <p:cNvPr id="15394" name="AutoShape 39"/>
            <p:cNvCxnSpPr>
              <a:cxnSpLocks noChangeShapeType="1"/>
              <a:stCxn id="15390" idx="3"/>
              <a:endCxn id="15390" idx="5"/>
            </p:cNvCxnSpPr>
            <p:nvPr/>
          </p:nvCxnSpPr>
          <p:spPr bwMode="auto">
            <a:xfrm rot="16200000" flipH="1">
              <a:off x="4487" y="2522"/>
              <a:ext cx="1" cy="578"/>
            </a:xfrm>
            <a:prstGeom prst="curvedConnector3">
              <a:avLst>
                <a:gd name="adj1" fmla="val 54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95" name="Text Box 40"/>
            <p:cNvSpPr txBox="1">
              <a:spLocks noChangeArrowheads="1"/>
            </p:cNvSpPr>
            <p:nvPr/>
          </p:nvSpPr>
          <p:spPr bwMode="auto">
            <a:xfrm>
              <a:off x="3696" y="302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0,1,…,9</a:t>
              </a:r>
              <a:endParaRPr lang="el-GR" sz="1800">
                <a:cs typeface="Arial" charset="0"/>
              </a:endParaRPr>
            </a:p>
          </p:txBody>
        </p:sp>
      </p:grpSp>
      <p:sp>
        <p:nvSpPr>
          <p:cNvPr id="15363" name="Date Placeholder 3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2971800" y="152400"/>
            <a:ext cx="60007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Converting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宋体" charset="-122"/>
                <a:cs typeface="+mj-cs"/>
              </a:rPr>
              <a:t> </a:t>
            </a:r>
            <a:r>
              <a:rPr kumimoji="0" lang="el-GR" sz="32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ε -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NFA</a:t>
            </a:r>
            <a:r>
              <a:rPr kumimoji="0" lang="en-US" altLang="zh-CN" sz="33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to 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260850" y="762000"/>
            <a:ext cx="4502150" cy="1447800"/>
            <a:chOff x="1136650" y="1371600"/>
            <a:chExt cx="4502150" cy="1447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136650" y="1371600"/>
              <a:ext cx="4502150" cy="1447800"/>
              <a:chOff x="1680" y="3168"/>
              <a:chExt cx="3072" cy="912"/>
            </a:xfrm>
          </p:grpSpPr>
          <p:sp>
            <p:nvSpPr>
              <p:cNvPr id="16400" name="Oval 4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" name="Group 5"/>
              <p:cNvGrpSpPr>
                <a:grpSpLocks/>
              </p:cNvGrpSpPr>
              <p:nvPr/>
            </p:nvGrpSpPr>
            <p:grpSpPr bwMode="auto">
              <a:xfrm>
                <a:off x="4464" y="3408"/>
                <a:ext cx="288" cy="288"/>
                <a:chOff x="1296" y="1056"/>
                <a:chExt cx="288" cy="288"/>
              </a:xfrm>
            </p:grpSpPr>
            <p:sp>
              <p:nvSpPr>
                <p:cNvPr id="16431" name="Oval 6"/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2" name="Oval 7"/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02" name="Oval 8"/>
              <p:cNvSpPr>
                <a:spLocks noChangeArrowheads="1"/>
              </p:cNvSpPr>
              <p:nvPr/>
            </p:nvSpPr>
            <p:spPr bwMode="auto">
              <a:xfrm>
                <a:off x="3216" y="369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Oval 9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4" name="Oval 10"/>
              <p:cNvSpPr>
                <a:spLocks noChangeArrowheads="1"/>
              </p:cNvSpPr>
              <p:nvPr/>
            </p:nvSpPr>
            <p:spPr bwMode="auto">
              <a:xfrm>
                <a:off x="2688" y="369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Oval 1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Oval 12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Line 13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19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Line 14"/>
              <p:cNvSpPr>
                <a:spLocks noChangeShapeType="1"/>
              </p:cNvSpPr>
              <p:nvPr/>
            </p:nvSpPr>
            <p:spPr bwMode="auto">
              <a:xfrm flipV="1">
                <a:off x="2400" y="3360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Line 15"/>
              <p:cNvSpPr>
                <a:spLocks noChangeShapeType="1"/>
              </p:cNvSpPr>
              <p:nvPr/>
            </p:nvSpPr>
            <p:spPr bwMode="auto">
              <a:xfrm>
                <a:off x="2400" y="355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Line 16"/>
              <p:cNvSpPr>
                <a:spLocks noChangeShapeType="1"/>
              </p:cNvSpPr>
              <p:nvPr/>
            </p:nvSpPr>
            <p:spPr bwMode="auto">
              <a:xfrm>
                <a:off x="2880" y="3312"/>
                <a:ext cx="3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Line 17"/>
              <p:cNvSpPr>
                <a:spLocks noChangeShapeType="1"/>
              </p:cNvSpPr>
              <p:nvPr/>
            </p:nvSpPr>
            <p:spPr bwMode="auto">
              <a:xfrm>
                <a:off x="2880" y="3792"/>
                <a:ext cx="3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Line 18"/>
              <p:cNvSpPr>
                <a:spLocks noChangeShapeType="1"/>
              </p:cNvSpPr>
              <p:nvPr/>
            </p:nvSpPr>
            <p:spPr bwMode="auto">
              <a:xfrm>
                <a:off x="3408" y="3360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Line 19"/>
              <p:cNvSpPr>
                <a:spLocks noChangeShapeType="1"/>
              </p:cNvSpPr>
              <p:nvPr/>
            </p:nvSpPr>
            <p:spPr bwMode="auto">
              <a:xfrm flipV="1">
                <a:off x="3408" y="3648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Text Box 20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16415" name="Text Box 21"/>
              <p:cNvSpPr txBox="1">
                <a:spLocks noChangeArrowheads="1"/>
              </p:cNvSpPr>
              <p:nvPr/>
            </p:nvSpPr>
            <p:spPr bwMode="auto">
              <a:xfrm>
                <a:off x="3408" y="3552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6416" name="Text Box 22"/>
              <p:cNvSpPr txBox="1">
                <a:spLocks noChangeArrowheads="1"/>
              </p:cNvSpPr>
              <p:nvPr/>
            </p:nvSpPr>
            <p:spPr bwMode="auto">
              <a:xfrm>
                <a:off x="3408" y="3216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6417" name="Text Box 23"/>
              <p:cNvSpPr txBox="1">
                <a:spLocks noChangeArrowheads="1"/>
              </p:cNvSpPr>
              <p:nvPr/>
            </p:nvSpPr>
            <p:spPr bwMode="auto">
              <a:xfrm>
                <a:off x="2448" y="3504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6418" name="Text Box 24"/>
              <p:cNvSpPr txBox="1">
                <a:spLocks noChangeArrowheads="1"/>
              </p:cNvSpPr>
              <p:nvPr/>
            </p:nvSpPr>
            <p:spPr bwMode="auto">
              <a:xfrm>
                <a:off x="2400" y="3264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6419" name="Text Box 25"/>
              <p:cNvSpPr txBox="1">
                <a:spLocks noChangeArrowheads="1"/>
              </p:cNvSpPr>
              <p:nvPr/>
            </p:nvSpPr>
            <p:spPr bwMode="auto">
              <a:xfrm>
                <a:off x="2928" y="3168"/>
                <a:ext cx="1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16420" name="Oval 26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1" name="Oval 27"/>
              <p:cNvSpPr>
                <a:spLocks noChangeArrowheads="1"/>
              </p:cNvSpPr>
              <p:nvPr/>
            </p:nvSpPr>
            <p:spPr bwMode="auto">
              <a:xfrm>
                <a:off x="3600" y="345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2" name="Line 28"/>
              <p:cNvSpPr>
                <a:spLocks noChangeShapeType="1"/>
              </p:cNvSpPr>
              <p:nvPr/>
            </p:nvSpPr>
            <p:spPr bwMode="auto">
              <a:xfrm>
                <a:off x="3792" y="35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Text Box 29"/>
              <p:cNvSpPr txBox="1">
                <a:spLocks noChangeArrowheads="1"/>
              </p:cNvSpPr>
              <p:nvPr/>
            </p:nvSpPr>
            <p:spPr bwMode="auto">
              <a:xfrm>
                <a:off x="2016" y="3360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6424" name="Text Box 30"/>
              <p:cNvSpPr txBox="1">
                <a:spLocks noChangeArrowheads="1"/>
              </p:cNvSpPr>
              <p:nvPr/>
            </p:nvSpPr>
            <p:spPr bwMode="auto">
              <a:xfrm>
                <a:off x="3792" y="3408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cxnSp>
            <p:nvCxnSpPr>
              <p:cNvPr id="16425" name="AutoShape 31"/>
              <p:cNvCxnSpPr>
                <a:cxnSpLocks noChangeShapeType="1"/>
                <a:stCxn id="16421" idx="0"/>
                <a:endCxn id="16406" idx="0"/>
              </p:cNvCxnSpPr>
              <p:nvPr/>
            </p:nvCxnSpPr>
            <p:spPr bwMode="auto">
              <a:xfrm rot="5400000" flipH="1">
                <a:off x="2976" y="2736"/>
                <a:ext cx="48" cy="1392"/>
              </a:xfrm>
              <a:prstGeom prst="curvedConnector3">
                <a:avLst>
                  <a:gd name="adj1" fmla="val 74791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26" name="Line 32"/>
              <p:cNvSpPr>
                <a:spLocks noChangeShapeType="1"/>
              </p:cNvSpPr>
              <p:nvPr/>
            </p:nvSpPr>
            <p:spPr bwMode="auto">
              <a:xfrm>
                <a:off x="1680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Text Box 33"/>
              <p:cNvSpPr txBox="1">
                <a:spLocks noChangeArrowheads="1"/>
              </p:cNvSpPr>
              <p:nvPr/>
            </p:nvSpPr>
            <p:spPr bwMode="auto">
              <a:xfrm>
                <a:off x="2928" y="3888"/>
                <a:ext cx="26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cxnSp>
            <p:nvCxnSpPr>
              <p:cNvPr id="16428" name="AutoShape 34"/>
              <p:cNvCxnSpPr>
                <a:cxnSpLocks noChangeShapeType="1"/>
                <a:stCxn id="16420" idx="4"/>
                <a:endCxn id="16400" idx="4"/>
              </p:cNvCxnSpPr>
              <p:nvPr/>
            </p:nvCxnSpPr>
            <p:spPr bwMode="auto">
              <a:xfrm rot="16200000" flipH="1">
                <a:off x="3000" y="2520"/>
                <a:ext cx="48" cy="2208"/>
              </a:xfrm>
              <a:prstGeom prst="curvedConnector3">
                <a:avLst>
                  <a:gd name="adj1" fmla="val 89791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29" name="Line 35"/>
              <p:cNvSpPr>
                <a:spLocks noChangeShapeType="1"/>
              </p:cNvSpPr>
              <p:nvPr/>
            </p:nvSpPr>
            <p:spPr bwMode="auto">
              <a:xfrm>
                <a:off x="4224" y="35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Text Box 36"/>
              <p:cNvSpPr txBox="1">
                <a:spLocks noChangeArrowheads="1"/>
              </p:cNvSpPr>
              <p:nvPr/>
            </p:nvSpPr>
            <p:spPr bwMode="auto">
              <a:xfrm>
                <a:off x="4224" y="3408"/>
                <a:ext cx="1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a</a:t>
                </a:r>
              </a:p>
            </p:txBody>
          </p:sp>
        </p:grpSp>
        <p:sp>
          <p:nvSpPr>
            <p:cNvPr id="16388" name="Text Box 37"/>
            <p:cNvSpPr txBox="1">
              <a:spLocks noChangeArrowheads="1"/>
            </p:cNvSpPr>
            <p:nvPr/>
          </p:nvSpPr>
          <p:spPr bwMode="auto">
            <a:xfrm>
              <a:off x="1354138" y="1752600"/>
              <a:ext cx="2524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389" name="Text Box 38"/>
            <p:cNvSpPr txBox="1">
              <a:spLocks noChangeArrowheads="1"/>
            </p:cNvSpPr>
            <p:nvPr/>
          </p:nvSpPr>
          <p:spPr bwMode="auto">
            <a:xfrm>
              <a:off x="1917700" y="1752600"/>
              <a:ext cx="2508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90" name="Text Box 39"/>
            <p:cNvSpPr txBox="1">
              <a:spLocks noChangeArrowheads="1"/>
            </p:cNvSpPr>
            <p:nvPr/>
          </p:nvSpPr>
          <p:spPr bwMode="auto">
            <a:xfrm>
              <a:off x="3394075" y="1447800"/>
              <a:ext cx="2524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391" name="Text Box 40"/>
            <p:cNvSpPr txBox="1">
              <a:spLocks noChangeArrowheads="1"/>
            </p:cNvSpPr>
            <p:nvPr/>
          </p:nvSpPr>
          <p:spPr bwMode="auto">
            <a:xfrm>
              <a:off x="2620963" y="2209800"/>
              <a:ext cx="2508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392" name="Text Box 41"/>
            <p:cNvSpPr txBox="1">
              <a:spLocks noChangeArrowheads="1"/>
            </p:cNvSpPr>
            <p:nvPr/>
          </p:nvSpPr>
          <p:spPr bwMode="auto">
            <a:xfrm>
              <a:off x="3394075" y="2209800"/>
              <a:ext cx="2524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6393" name="Text Box 42"/>
            <p:cNvSpPr txBox="1">
              <a:spLocks noChangeArrowheads="1"/>
            </p:cNvSpPr>
            <p:nvPr/>
          </p:nvSpPr>
          <p:spPr bwMode="auto">
            <a:xfrm>
              <a:off x="2620963" y="1447800"/>
              <a:ext cx="2508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394" name="Text Box 43"/>
            <p:cNvSpPr txBox="1">
              <a:spLocks noChangeArrowheads="1"/>
            </p:cNvSpPr>
            <p:nvPr/>
          </p:nvSpPr>
          <p:spPr bwMode="auto">
            <a:xfrm>
              <a:off x="4589463" y="1828800"/>
              <a:ext cx="2524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6395" name="Text Box 44"/>
            <p:cNvSpPr txBox="1">
              <a:spLocks noChangeArrowheads="1"/>
            </p:cNvSpPr>
            <p:nvPr/>
          </p:nvSpPr>
          <p:spPr bwMode="auto">
            <a:xfrm>
              <a:off x="5292725" y="1828800"/>
              <a:ext cx="2524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6396" name="Text Box 45"/>
            <p:cNvSpPr txBox="1">
              <a:spLocks noChangeArrowheads="1"/>
            </p:cNvSpPr>
            <p:nvPr/>
          </p:nvSpPr>
          <p:spPr bwMode="auto">
            <a:xfrm>
              <a:off x="3957638" y="1828800"/>
              <a:ext cx="2508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16397" name="Text Box 46"/>
          <p:cNvSpPr txBox="1">
            <a:spLocks noChangeArrowheads="1"/>
          </p:cNvSpPr>
          <p:nvPr/>
        </p:nvSpPr>
        <p:spPr bwMode="auto">
          <a:xfrm>
            <a:off x="477838" y="2095500"/>
            <a:ext cx="16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6398" name="Text Box 47"/>
          <p:cNvSpPr txBox="1">
            <a:spLocks noChangeArrowheads="1"/>
          </p:cNvSpPr>
          <p:nvPr/>
        </p:nvSpPr>
        <p:spPr bwMode="auto">
          <a:xfrm>
            <a:off x="990600" y="2286000"/>
            <a:ext cx="81248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= 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-closure({0}) = {0,1,2,4,7} 	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0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 into DS as an unmarked state</a:t>
            </a:r>
          </a:p>
          <a:p>
            <a:pPr eaLnBrk="0" hangingPunct="0"/>
            <a:r>
              <a:rPr lang="en-US" sz="2000">
                <a:latin typeface="Times New Roman" pitchFamily="18" charset="0"/>
                <a:sym typeface="Wingdings" pitchFamily="2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 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mark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0</a:t>
            </a:r>
            <a:endParaRPr lang="en-US" sz="200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en-US" sz="200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smtClean="0">
                <a:latin typeface="Times New Roman" pitchFamily="18" charset="0"/>
                <a:sym typeface="Wingdings" pitchFamily="2" charset="2"/>
              </a:rPr>
              <a:t>-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closure(move(S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0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,a)) =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-closure({3,8}) = {1,2,3,4,6,7,8} =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   </a:t>
            </a:r>
            <a:r>
              <a:rPr lang="en-US" sz="2000" smtClean="0">
                <a:latin typeface="Times New Roman" pitchFamily="18" charset="0"/>
                <a:sym typeface="Wingdings" pitchFamily="2" charset="2"/>
              </a:rPr>
              <a:t>S</a:t>
            </a:r>
            <a:r>
              <a:rPr lang="en-US" sz="2000" baseline="-25000" smtClean="0">
                <a:latin typeface="Times New Roman" pitchFamily="18" charset="0"/>
                <a:sym typeface="Wingdings" pitchFamily="2" charset="2"/>
              </a:rPr>
              <a:t>1 </a:t>
            </a:r>
            <a:r>
              <a:rPr lang="en-US" sz="200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into DS</a:t>
            </a:r>
          </a:p>
          <a:p>
            <a:pPr eaLnBrk="0" hangingPunct="0"/>
            <a:r>
              <a:rPr lang="en-US" sz="20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-closure(move(S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0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,b)) =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-closure({5}) = {1,2,4,5,6,7} =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         </a:t>
            </a:r>
            <a:r>
              <a:rPr lang="en-US" sz="2000" smtClean="0">
                <a:latin typeface="Times New Roman" pitchFamily="18" charset="0"/>
                <a:sym typeface="Wingdings" pitchFamily="2" charset="2"/>
              </a:rPr>
              <a:t>S</a:t>
            </a:r>
            <a:r>
              <a:rPr lang="en-US" sz="2000" baseline="-25000" smtClean="0">
                <a:latin typeface="Times New Roman" pitchFamily="18" charset="0"/>
                <a:sym typeface="Wingdings" pitchFamily="2" charset="2"/>
              </a:rPr>
              <a:t>2 </a:t>
            </a:r>
            <a:r>
              <a:rPr lang="en-US" sz="200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into DS</a:t>
            </a:r>
          </a:p>
          <a:p>
            <a:pPr eaLnBrk="0" hangingPunct="0"/>
            <a:r>
              <a:rPr lang="en-US" sz="2000">
                <a:latin typeface="Times New Roman" pitchFamily="18" charset="0"/>
                <a:sym typeface="Wingdings" pitchFamily="2" charset="2"/>
              </a:rPr>
              <a:t>	transfunc[S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0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,a] 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1 	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transfunc[S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0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,b] 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2</a:t>
            </a:r>
            <a:endParaRPr lang="en-US" sz="200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en-US" sz="2000">
                <a:latin typeface="Times New Roman" pitchFamily="18" charset="0"/>
                <a:sym typeface="Wingdings" pitchFamily="2" charset="2"/>
              </a:rPr>
              <a:t>		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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 mark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1</a:t>
            </a:r>
            <a:endParaRPr lang="en-US" sz="200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en-US" sz="20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-closure(move(S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,a)) =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-closure({3,8}) = {1,2,3,4,6,7,8} =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       	</a:t>
            </a:r>
          </a:p>
          <a:p>
            <a:pPr eaLnBrk="0" hangingPunct="0"/>
            <a:r>
              <a:rPr lang="en-US" sz="20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-closure(move(S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,b)) =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-closure({5}) = {1,2,4,5,6,7} =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         	</a:t>
            </a:r>
          </a:p>
          <a:p>
            <a:pPr eaLnBrk="0" hangingPunct="0"/>
            <a:r>
              <a:rPr lang="en-US" sz="2000">
                <a:latin typeface="Times New Roman" pitchFamily="18" charset="0"/>
                <a:sym typeface="Wingdings" pitchFamily="2" charset="2"/>
              </a:rPr>
              <a:t>	transfunc[S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,a] 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1 	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transfunc[S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,b] 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2</a:t>
            </a:r>
            <a:endParaRPr lang="en-US" sz="200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en-US" sz="2000">
                <a:latin typeface="Times New Roman" pitchFamily="18" charset="0"/>
                <a:sym typeface="Wingdings" pitchFamily="2" charset="2"/>
              </a:rPr>
              <a:t>		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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 mark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2</a:t>
            </a:r>
            <a:endParaRPr lang="en-US" sz="200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en-US" sz="20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-closure(move(S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,a)) =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-closure({3,8}) = {1,2,3,4,6,7,8} =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       	</a:t>
            </a:r>
          </a:p>
          <a:p>
            <a:pPr eaLnBrk="0" hangingPunct="0"/>
            <a:r>
              <a:rPr lang="en-US" sz="20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-closure(move(S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,b)) =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-closure({5}) = {1,2,4,5,6,7} =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         	</a:t>
            </a:r>
          </a:p>
          <a:p>
            <a:pPr eaLnBrk="0" hangingPunct="0"/>
            <a:r>
              <a:rPr lang="en-US" sz="2000">
                <a:latin typeface="Times New Roman" pitchFamily="18" charset="0"/>
                <a:sym typeface="Wingdings" pitchFamily="2" charset="2"/>
              </a:rPr>
              <a:t>	transfunc[S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,a] 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1 	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transfunc[S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,b]  S</a:t>
            </a:r>
            <a:r>
              <a:rPr lang="en-US" sz="2000" baseline="-25000">
                <a:latin typeface="Times New Roman" pitchFamily="18" charset="0"/>
                <a:sym typeface="Wingdings" pitchFamily="2" charset="2"/>
              </a:rPr>
              <a:t>2</a:t>
            </a:r>
            <a:endParaRPr lang="en-US" sz="200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endParaRPr lang="en-US" sz="200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3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E73742-D856-46C6-AFB1-8D5430B1BE7C}" type="slidenum">
              <a:rPr lang="en-US" smtClean="0">
                <a:latin typeface="Interstate" charset="0"/>
              </a:rPr>
              <a:pPr/>
              <a:t>13</a:t>
            </a:fld>
            <a:endParaRPr lang="en-US" smtClean="0">
              <a:latin typeface="Interstate" charset="0"/>
            </a:endParaRP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2971800" y="152400"/>
            <a:ext cx="60007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33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Converting a NFA into a DFA (Example)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838200"/>
          </a:xfrm>
        </p:spPr>
        <p:txBody>
          <a:bodyPr/>
          <a:lstStyle/>
          <a:p>
            <a:r>
              <a:rPr lang="en-US" sz="2000" smtClean="0"/>
              <a:t>Converting a NFA into a DFA (Example – cont.)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772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4488" indent="-344488" algn="just" eaLnBrk="0" hangingPunct="0">
              <a:buFont typeface="Arial" pitchFamily="34" charset="0"/>
              <a:buChar char="•"/>
            </a:pPr>
            <a:r>
              <a:rPr lang="en-US" sz="2200">
                <a:latin typeface="Open Sans"/>
              </a:rPr>
              <a:t>S</a:t>
            </a:r>
            <a:r>
              <a:rPr lang="en-US" sz="2200" baseline="-25000">
                <a:latin typeface="Open Sans"/>
              </a:rPr>
              <a:t>0 </a:t>
            </a:r>
            <a:r>
              <a:rPr lang="en-US" sz="2200">
                <a:latin typeface="Open Sans"/>
              </a:rPr>
              <a:t> is the start state of DFA since 0 is a member of S</a:t>
            </a:r>
            <a:r>
              <a:rPr lang="en-US" sz="2200" baseline="-25000">
                <a:latin typeface="Open Sans"/>
              </a:rPr>
              <a:t>0</a:t>
            </a:r>
            <a:r>
              <a:rPr lang="en-US" sz="2200">
                <a:latin typeface="Open Sans"/>
              </a:rPr>
              <a:t>={0,1,2,4,7}</a:t>
            </a:r>
          </a:p>
          <a:p>
            <a:pPr marL="344488" indent="-344488" algn="just" eaLnBrk="0" hangingPunct="0">
              <a:buFont typeface="Arial" pitchFamily="34" charset="0"/>
              <a:buChar char="•"/>
            </a:pPr>
            <a:r>
              <a:rPr lang="en-US" sz="2200">
                <a:latin typeface="Open Sans"/>
              </a:rPr>
              <a:t>S</a:t>
            </a:r>
            <a:r>
              <a:rPr lang="en-US" sz="2200" baseline="-25000">
                <a:latin typeface="Open Sans"/>
              </a:rPr>
              <a:t>1</a:t>
            </a:r>
            <a:r>
              <a:rPr lang="en-US" sz="2200">
                <a:latin typeface="Open Sans"/>
              </a:rPr>
              <a:t> is an accepting state of DFA since 8 is a member of S</a:t>
            </a:r>
            <a:r>
              <a:rPr lang="en-US" sz="2200" baseline="-25000">
                <a:latin typeface="Open Sans"/>
              </a:rPr>
              <a:t>1 </a:t>
            </a:r>
            <a:r>
              <a:rPr lang="en-US" sz="2200">
                <a:latin typeface="Open Sans"/>
              </a:rPr>
              <a:t>= </a:t>
            </a:r>
            <a:r>
              <a:rPr lang="en-US" sz="2200">
                <a:latin typeface="Open Sans"/>
                <a:sym typeface="Wingdings" pitchFamily="2" charset="2"/>
              </a:rPr>
              <a:t>{1,2,3,4,6,7,8}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3200400"/>
            <a:ext cx="3471609" cy="3260928"/>
            <a:chOff x="2039938" y="2819400"/>
            <a:chExt cx="2539243" cy="2805914"/>
          </a:xfrm>
        </p:grpSpPr>
        <p:sp>
          <p:nvSpPr>
            <p:cNvPr id="17412" name="Oval 4"/>
            <p:cNvSpPr>
              <a:spLocks noChangeArrowheads="1"/>
            </p:cNvSpPr>
            <p:nvPr/>
          </p:nvSpPr>
          <p:spPr bwMode="auto">
            <a:xfrm>
              <a:off x="2390775" y="4038600"/>
              <a:ext cx="282575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Open Sans"/>
              </a:endParaRP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3798888" y="3200400"/>
              <a:ext cx="420687" cy="457200"/>
              <a:chOff x="1296" y="1056"/>
              <a:chExt cx="288" cy="288"/>
            </a:xfrm>
          </p:grpSpPr>
          <p:sp>
            <p:nvSpPr>
              <p:cNvPr id="17433" name="Oval 6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Open Sans"/>
                </a:endParaRPr>
              </a:p>
            </p:txBody>
          </p:sp>
          <p:sp>
            <p:nvSpPr>
              <p:cNvPr id="17434" name="Oval 7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Open Sans"/>
                </a:endParaRPr>
              </a:p>
            </p:txBody>
          </p:sp>
        </p:grpSp>
        <p:sp>
          <p:nvSpPr>
            <p:cNvPr id="17414" name="Oval 8"/>
            <p:cNvSpPr>
              <a:spLocks noChangeArrowheads="1"/>
            </p:cNvSpPr>
            <p:nvPr/>
          </p:nvSpPr>
          <p:spPr bwMode="auto">
            <a:xfrm>
              <a:off x="3868738" y="4876800"/>
              <a:ext cx="280987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Open Sans"/>
              </a:endParaRPr>
            </a:p>
          </p:txBody>
        </p:sp>
        <p:sp>
          <p:nvSpPr>
            <p:cNvPr id="17415" name="Line 9"/>
            <p:cNvSpPr>
              <a:spLocks noChangeShapeType="1"/>
            </p:cNvSpPr>
            <p:nvPr/>
          </p:nvSpPr>
          <p:spPr bwMode="auto">
            <a:xfrm>
              <a:off x="2039938" y="4191000"/>
              <a:ext cx="350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>
                <a:latin typeface="Open Sans"/>
              </a:endParaRPr>
            </a:p>
          </p:txBody>
        </p:sp>
        <p:sp>
          <p:nvSpPr>
            <p:cNvPr id="17416" name="Line 10"/>
            <p:cNvSpPr>
              <a:spLocks noChangeShapeType="1"/>
            </p:cNvSpPr>
            <p:nvPr/>
          </p:nvSpPr>
          <p:spPr bwMode="auto">
            <a:xfrm flipV="1">
              <a:off x="2673350" y="3581400"/>
              <a:ext cx="112553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>
                <a:latin typeface="Open Sans"/>
              </a:endParaRPr>
            </a:p>
          </p:txBody>
        </p:sp>
        <p:sp>
          <p:nvSpPr>
            <p:cNvPr id="17417" name="Line 11"/>
            <p:cNvSpPr>
              <a:spLocks noChangeShapeType="1"/>
            </p:cNvSpPr>
            <p:nvPr/>
          </p:nvSpPr>
          <p:spPr bwMode="auto">
            <a:xfrm>
              <a:off x="2673350" y="4267200"/>
              <a:ext cx="1195388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>
                <a:latin typeface="Open Sans"/>
              </a:endParaRPr>
            </a:p>
          </p:txBody>
        </p:sp>
        <p:sp>
          <p:nvSpPr>
            <p:cNvPr id="17418" name="Line 12"/>
            <p:cNvSpPr>
              <a:spLocks noChangeShapeType="1"/>
            </p:cNvSpPr>
            <p:nvPr/>
          </p:nvSpPr>
          <p:spPr bwMode="auto">
            <a:xfrm>
              <a:off x="4010025" y="36576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>
                <a:latin typeface="Open Sans"/>
              </a:endParaRPr>
            </a:p>
          </p:txBody>
        </p:sp>
        <p:cxnSp>
          <p:nvCxnSpPr>
            <p:cNvPr id="17419" name="AutoShape 13"/>
            <p:cNvCxnSpPr>
              <a:cxnSpLocks noChangeShapeType="1"/>
            </p:cNvCxnSpPr>
            <p:nvPr/>
          </p:nvCxnSpPr>
          <p:spPr bwMode="auto">
            <a:xfrm rot="-5400000" flipH="1" flipV="1">
              <a:off x="3971131" y="3105944"/>
              <a:ext cx="1588" cy="323850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20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4006056" y="5029994"/>
              <a:ext cx="1588" cy="215900"/>
            </a:xfrm>
            <a:prstGeom prst="curvedConnector3">
              <a:avLst>
                <a:gd name="adj1" fmla="val 172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21" name="AutoShape 15"/>
            <p:cNvCxnSpPr>
              <a:cxnSpLocks noChangeShapeType="1"/>
              <a:stCxn id="17429" idx="3"/>
              <a:endCxn id="17433" idx="6"/>
            </p:cNvCxnSpPr>
            <p:nvPr/>
          </p:nvCxnSpPr>
          <p:spPr bwMode="auto">
            <a:xfrm flipV="1">
              <a:off x="4158577" y="3429001"/>
              <a:ext cx="60998" cy="1593455"/>
            </a:xfrm>
            <a:prstGeom prst="curvedConnector3">
              <a:avLst>
                <a:gd name="adj1" fmla="val 3741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422" name="Text Box 16"/>
            <p:cNvSpPr txBox="1">
              <a:spLocks noChangeArrowheads="1"/>
            </p:cNvSpPr>
            <p:nvPr/>
          </p:nvSpPr>
          <p:spPr bwMode="auto">
            <a:xfrm>
              <a:off x="3165475" y="4343400"/>
              <a:ext cx="21831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  <p:sp>
          <p:nvSpPr>
            <p:cNvPr id="17423" name="Text Box 17"/>
            <p:cNvSpPr txBox="1">
              <a:spLocks noChangeArrowheads="1"/>
            </p:cNvSpPr>
            <p:nvPr/>
          </p:nvSpPr>
          <p:spPr bwMode="auto">
            <a:xfrm>
              <a:off x="4360863" y="3962400"/>
              <a:ext cx="21831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7424" name="Text Box 18"/>
            <p:cNvSpPr txBox="1">
              <a:spLocks noChangeArrowheads="1"/>
            </p:cNvSpPr>
            <p:nvPr/>
          </p:nvSpPr>
          <p:spPr bwMode="auto">
            <a:xfrm>
              <a:off x="4010025" y="2819400"/>
              <a:ext cx="21831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7425" name="Text Box 19"/>
            <p:cNvSpPr txBox="1">
              <a:spLocks noChangeArrowheads="1"/>
            </p:cNvSpPr>
            <p:nvPr/>
          </p:nvSpPr>
          <p:spPr bwMode="auto">
            <a:xfrm>
              <a:off x="3868738" y="5334000"/>
              <a:ext cx="21831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  <p:sp>
          <p:nvSpPr>
            <p:cNvPr id="17426" name="Text Box 20"/>
            <p:cNvSpPr txBox="1">
              <a:spLocks noChangeArrowheads="1"/>
            </p:cNvSpPr>
            <p:nvPr/>
          </p:nvSpPr>
          <p:spPr bwMode="auto">
            <a:xfrm>
              <a:off x="3798888" y="4038600"/>
              <a:ext cx="21831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  <p:sp>
          <p:nvSpPr>
            <p:cNvPr id="17427" name="Text Box 21"/>
            <p:cNvSpPr txBox="1">
              <a:spLocks noChangeArrowheads="1"/>
            </p:cNvSpPr>
            <p:nvPr/>
          </p:nvSpPr>
          <p:spPr bwMode="auto">
            <a:xfrm>
              <a:off x="3024188" y="3657599"/>
              <a:ext cx="21831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7428" name="Text Box 22"/>
            <p:cNvSpPr txBox="1">
              <a:spLocks noChangeArrowheads="1"/>
            </p:cNvSpPr>
            <p:nvPr/>
          </p:nvSpPr>
          <p:spPr bwMode="auto">
            <a:xfrm>
              <a:off x="3868738" y="3276600"/>
              <a:ext cx="28983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S</a:t>
              </a:r>
              <a:r>
                <a:rPr lang="en-US" sz="1600" baseline="-25000">
                  <a:latin typeface="Open Sans"/>
                </a:rPr>
                <a:t>1</a:t>
              </a:r>
              <a:endParaRPr lang="en-US" sz="1600">
                <a:latin typeface="Open Sans"/>
              </a:endParaRPr>
            </a:p>
          </p:txBody>
        </p:sp>
        <p:sp>
          <p:nvSpPr>
            <p:cNvPr id="17429" name="Text Box 23"/>
            <p:cNvSpPr txBox="1">
              <a:spLocks noChangeArrowheads="1"/>
            </p:cNvSpPr>
            <p:nvPr/>
          </p:nvSpPr>
          <p:spPr bwMode="auto">
            <a:xfrm>
              <a:off x="3868738" y="4876799"/>
              <a:ext cx="28983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S</a:t>
              </a:r>
              <a:r>
                <a:rPr lang="en-US" sz="1600" baseline="-25000">
                  <a:latin typeface="Open Sans"/>
                </a:rPr>
                <a:t>2</a:t>
              </a:r>
              <a:endParaRPr lang="en-US" sz="1600">
                <a:latin typeface="Open Sans"/>
              </a:endParaRPr>
            </a:p>
          </p:txBody>
        </p:sp>
        <p:sp>
          <p:nvSpPr>
            <p:cNvPr id="17430" name="Text Box 24"/>
            <p:cNvSpPr txBox="1">
              <a:spLocks noChangeArrowheads="1"/>
            </p:cNvSpPr>
            <p:nvPr/>
          </p:nvSpPr>
          <p:spPr bwMode="auto">
            <a:xfrm>
              <a:off x="2390775" y="4038600"/>
              <a:ext cx="28983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S</a:t>
              </a:r>
              <a:r>
                <a:rPr lang="en-US" sz="1600" baseline="-25000">
                  <a:latin typeface="Open Sans"/>
                </a:rPr>
                <a:t>0</a:t>
              </a:r>
              <a:endParaRPr lang="en-US" sz="1600">
                <a:latin typeface="Open Sans"/>
              </a:endParaRPr>
            </a:p>
          </p:txBody>
        </p:sp>
      </p:grpSp>
      <p:sp>
        <p:nvSpPr>
          <p:cNvPr id="174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174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B0CC7-3779-4976-980A-24F9A100334A}" type="slidenum">
              <a:rPr lang="en-US" smtClean="0">
                <a:latin typeface="Interstate" charset="0"/>
              </a:rPr>
              <a:pPr/>
              <a:t>14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347E83-8738-42EE-835C-8C40D79F7B72}" type="slidenum">
              <a:rPr lang="en-US"/>
              <a:pPr/>
              <a:t>15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Konversi NFA ke DFA</a:t>
            </a:r>
          </a:p>
        </p:txBody>
      </p:sp>
      <p:pic>
        <p:nvPicPr>
          <p:cNvPr id="4100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67056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381000" y="3195638"/>
            <a:ext cx="2932113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>
                <a:latin typeface="Times New Roman" pitchFamily="18" charset="0"/>
                <a:sym typeface="Wingdings" pitchFamily="2" charset="2"/>
              </a:rPr>
              <a:t>-closure (0) = {0,1,2,4,7} 	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(1) = {1,2,4,}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(2) = {2,}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(3) = {1,2,3,4,6,7}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(4) = {4}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(5) = {1,2,4,5,6,7}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(6) = {1,2,4,6,7}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(7) = {7,}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(8) = {8}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(9) = {9,}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(10) = {10,}</a:t>
            </a:r>
          </a:p>
          <a:p>
            <a:pPr eaLnBrk="0" hangingPunct="0"/>
            <a:endParaRPr lang="en-US">
              <a:sym typeface="Wingdings" pitchFamily="2" charset="2"/>
            </a:endParaRPr>
          </a:p>
          <a:p>
            <a:pPr eaLnBrk="0" hangingPunct="0"/>
            <a:endParaRPr lang="en-US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4102" name="Text Box 43"/>
          <p:cNvSpPr txBox="1">
            <a:spLocks noChangeArrowheads="1"/>
          </p:cNvSpPr>
          <p:nvPr/>
        </p:nvSpPr>
        <p:spPr bwMode="auto">
          <a:xfrm>
            <a:off x="3429000" y="3195638"/>
            <a:ext cx="571500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  <a:sym typeface="Symbol" pitchFamily="18" charset="2"/>
              </a:rPr>
              <a:t>State DFA hasil konversi :</a:t>
            </a:r>
          </a:p>
          <a:p>
            <a:pPr eaLnBrk="0" hangingPunct="0"/>
            <a:r>
              <a:rPr lang="en-US" b="1">
                <a:latin typeface="Times New Roman" pitchFamily="18" charset="0"/>
                <a:sym typeface="Symbol" pitchFamily="18" charset="2"/>
              </a:rPr>
              <a:t>Start state = </a:t>
            </a:r>
            <a:r>
              <a:rPr lang="en-US" b="1">
                <a:latin typeface="Times New Roman" pitchFamily="18" charset="0"/>
                <a:sym typeface="Wingdings" pitchFamily="2" charset="2"/>
              </a:rPr>
              <a:t>-closure (0) = {0,1,2,4,7} = state 0 	</a:t>
            </a:r>
          </a:p>
          <a:p>
            <a:pPr eaLnBrk="0" hangingPunct="0"/>
            <a:r>
              <a:rPr lang="en-US">
                <a:latin typeface="Times New Roman" pitchFamily="18" charset="0"/>
                <a:sym typeface="Wingdings" pitchFamily="2" charset="2"/>
              </a:rPr>
              <a:t>Yang bisa diinputkan a dari state 0 = {2,7}</a:t>
            </a:r>
          </a:p>
          <a:p>
            <a:pPr eaLnBrk="0" hangingPunct="0">
              <a:buFont typeface="Symbol" pitchFamily="18" charset="2"/>
              <a:buChar char="d"/>
            </a:pPr>
            <a:r>
              <a:rPr lang="en-US">
                <a:latin typeface="Times New Roman" pitchFamily="18" charset="0"/>
                <a:sym typeface="Symbol" pitchFamily="18" charset="2"/>
              </a:rPr>
              <a:t>(0,a) = </a:t>
            </a:r>
            <a:r>
              <a:rPr lang="en-US">
                <a:latin typeface="Times New Roman" pitchFamily="18" charset="0"/>
                <a:sym typeface="Wingdings" pitchFamily="2" charset="2"/>
              </a:rPr>
              <a:t>-closure ({3,8}) = {1,2,3,4,6,7,8} = </a:t>
            </a:r>
            <a:r>
              <a:rPr lang="en-US" b="1">
                <a:latin typeface="Times New Roman" pitchFamily="18" charset="0"/>
                <a:sym typeface="Wingdings" pitchFamily="2" charset="2"/>
              </a:rPr>
              <a:t>state 1</a:t>
            </a:r>
            <a:r>
              <a:rPr lang="en-US"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eaLnBrk="0" hangingPunct="0">
              <a:buFont typeface="Symbol" pitchFamily="18" charset="2"/>
              <a:buNone/>
            </a:pPr>
            <a:r>
              <a:rPr lang="en-US">
                <a:latin typeface="Times New Roman" pitchFamily="18" charset="0"/>
                <a:sym typeface="Wingdings" pitchFamily="2" charset="2"/>
              </a:rPr>
              <a:t>Yang bisa diinputkan b dari stae 0 = {4}</a:t>
            </a:r>
          </a:p>
          <a:p>
            <a:pPr eaLnBrk="0" hangingPunct="0">
              <a:buFont typeface="Symbol" pitchFamily="18" charset="2"/>
              <a:buChar char="d"/>
            </a:pPr>
            <a:r>
              <a:rPr lang="en-US">
                <a:latin typeface="Times New Roman" pitchFamily="18" charset="0"/>
                <a:sym typeface="Wingdings" pitchFamily="2" charset="2"/>
              </a:rPr>
              <a:t>(0,b) =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</a:t>
            </a:r>
            <a:r>
              <a:rPr lang="en-US">
                <a:latin typeface="Times New Roman" pitchFamily="18" charset="0"/>
                <a:sym typeface="Wingdings" pitchFamily="2" charset="2"/>
              </a:rPr>
              <a:t>closure ({5}) = {1,2,4,5,6,7} = </a:t>
            </a:r>
            <a:r>
              <a:rPr lang="en-US" b="1">
                <a:latin typeface="Times New Roman" pitchFamily="18" charset="0"/>
                <a:sym typeface="Wingdings" pitchFamily="2" charset="2"/>
              </a:rPr>
              <a:t>state 2</a:t>
            </a:r>
          </a:p>
          <a:p>
            <a:pPr eaLnBrk="0" hangingPunct="0">
              <a:buFont typeface="Symbol" pitchFamily="18" charset="2"/>
              <a:buNone/>
            </a:pPr>
            <a:r>
              <a:rPr lang="en-US" b="1">
                <a:latin typeface="Times New Roman" pitchFamily="18" charset="0"/>
                <a:sym typeface="Wingdings" pitchFamily="2" charset="2"/>
              </a:rPr>
              <a:t>State 1 = {1,2,3,4,6,7,8}</a:t>
            </a:r>
            <a:r>
              <a:rPr lang="en-US">
                <a:sym typeface="Wingdings" pitchFamily="2" charset="2"/>
              </a:rPr>
              <a:t> </a:t>
            </a:r>
          </a:p>
          <a:p>
            <a:pPr eaLnBrk="0" hangingPunct="0">
              <a:buFont typeface="Symbol" pitchFamily="18" charset="2"/>
              <a:buNone/>
            </a:pPr>
            <a:r>
              <a:rPr lang="en-US">
                <a:latin typeface="Times New Roman" pitchFamily="18" charset="0"/>
                <a:sym typeface="Wingdings" pitchFamily="2" charset="2"/>
              </a:rPr>
              <a:t>Yang bisa diinputkan a dari state 1 = {2,7}</a:t>
            </a:r>
          </a:p>
          <a:p>
            <a:pPr eaLnBrk="0" hangingPunct="0">
              <a:buFont typeface="Symbol" pitchFamily="18" charset="2"/>
              <a:buChar char="d"/>
            </a:pPr>
            <a:r>
              <a:rPr lang="en-US">
                <a:latin typeface="Times New Roman" pitchFamily="18" charset="0"/>
                <a:sym typeface="Symbol" pitchFamily="18" charset="2"/>
              </a:rPr>
              <a:t>(1,a) = </a:t>
            </a:r>
            <a:r>
              <a:rPr lang="en-US">
                <a:latin typeface="Times New Roman" pitchFamily="18" charset="0"/>
                <a:sym typeface="Wingdings" pitchFamily="2" charset="2"/>
              </a:rPr>
              <a:t>-closure ({3,8}) = {1,2,3,4,6,7,8} = </a:t>
            </a:r>
            <a:r>
              <a:rPr lang="en-US" b="1">
                <a:latin typeface="Times New Roman" pitchFamily="18" charset="0"/>
                <a:sym typeface="Wingdings" pitchFamily="2" charset="2"/>
              </a:rPr>
              <a:t>state 1</a:t>
            </a:r>
            <a:r>
              <a:rPr lang="en-US"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eaLnBrk="0" hangingPunct="0">
              <a:buFont typeface="Symbol" pitchFamily="18" charset="2"/>
              <a:buNone/>
            </a:pPr>
            <a:r>
              <a:rPr lang="en-US">
                <a:latin typeface="Times New Roman" pitchFamily="18" charset="0"/>
                <a:sym typeface="Wingdings" pitchFamily="2" charset="2"/>
              </a:rPr>
              <a:t>Yang bisa diinputkan b dari state 1 = {4,8}</a:t>
            </a:r>
          </a:p>
          <a:p>
            <a:pPr eaLnBrk="0" hangingPunct="0">
              <a:buFont typeface="Symbol" pitchFamily="18" charset="2"/>
              <a:buChar char="d"/>
            </a:pPr>
            <a:r>
              <a:rPr lang="en-US">
                <a:latin typeface="Times New Roman" pitchFamily="18" charset="0"/>
                <a:sym typeface="Symbol" pitchFamily="18" charset="2"/>
              </a:rPr>
              <a:t>(1,b) = </a:t>
            </a:r>
            <a:r>
              <a:rPr lang="en-US">
                <a:latin typeface="Times New Roman" pitchFamily="18" charset="0"/>
                <a:sym typeface="Wingdings" pitchFamily="2" charset="2"/>
              </a:rPr>
              <a:t>-closure ({5,9}) = {1,2,4,5,6,7,9} = </a:t>
            </a:r>
            <a:r>
              <a:rPr lang="en-US" b="1">
                <a:latin typeface="Times New Roman" pitchFamily="18" charset="0"/>
                <a:sym typeface="Wingdings" pitchFamily="2" charset="2"/>
              </a:rPr>
              <a:t>state 3</a:t>
            </a:r>
            <a:r>
              <a:rPr lang="en-US"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eaLnBrk="0" hangingPunct="0">
              <a:buFont typeface="Symbol" pitchFamily="18" charset="2"/>
              <a:buNone/>
            </a:pPr>
            <a:endParaRPr lang="en-US">
              <a:latin typeface="Times New Roman" pitchFamily="18" charset="0"/>
              <a:sym typeface="Wingdings" pitchFamily="2" charset="2"/>
            </a:endParaRPr>
          </a:p>
          <a:p>
            <a:pPr eaLnBrk="0" hangingPunct="0">
              <a:buFont typeface="Symbol" pitchFamily="18" charset="2"/>
              <a:buNone/>
            </a:pPr>
            <a:endParaRPr lang="en-US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971800" y="152400"/>
            <a:ext cx="60007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Converting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宋体" charset="-122"/>
                <a:cs typeface="+mj-cs"/>
              </a:rPr>
              <a:t> </a:t>
            </a:r>
            <a:r>
              <a:rPr kumimoji="0" lang="el-GR" sz="32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ε -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NFA</a:t>
            </a:r>
            <a:r>
              <a:rPr kumimoji="0" lang="en-US" altLang="zh-CN" sz="33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to DFA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E03D80-0AEC-4B7E-8793-2AFCA109B503}" type="slidenum">
              <a:rPr lang="en-US"/>
              <a:pPr/>
              <a:t>16</a:t>
            </a:fld>
            <a:endParaRPr lang="en-US"/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7056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228600" y="2743200"/>
            <a:ext cx="293211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>
                <a:latin typeface="Times New Roman" pitchFamily="18" charset="0"/>
                <a:sym typeface="Wingdings" pitchFamily="2" charset="2"/>
              </a:rPr>
              <a:t>-closure (0) = {0,1,2,4,7} 	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(1) = {1,2,4,}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(2) = {2,}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(3) = {1,2,3,4,6,7}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(4) = {4}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(5) = {1,2,4,5,6,7}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(6) = {1,2,4,6,7}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(7) = {7,}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(8) = {8}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(9) = {9,}</a:t>
            </a:r>
          </a:p>
          <a:p>
            <a:pPr eaLnBrk="0" hangingPunct="0"/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 (10) = {10,}</a:t>
            </a:r>
          </a:p>
          <a:p>
            <a:pPr eaLnBrk="0" hangingPunct="0"/>
            <a:endParaRPr lang="en-US">
              <a:sym typeface="Wingdings" pitchFamily="2" charset="2"/>
            </a:endParaRPr>
          </a:p>
          <a:p>
            <a:pPr eaLnBrk="0" hangingPunct="0"/>
            <a:endParaRPr lang="en-US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429000" y="2057400"/>
            <a:ext cx="57150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  <a:sym typeface="Symbol" pitchFamily="18" charset="2"/>
              </a:rPr>
              <a:t>State DFA hasil konversi :</a:t>
            </a:r>
          </a:p>
          <a:p>
            <a:pPr eaLnBrk="0" hangingPunct="0">
              <a:buFont typeface="Symbol" pitchFamily="18" charset="2"/>
              <a:buNone/>
            </a:pPr>
            <a:r>
              <a:rPr lang="en-US" b="1">
                <a:latin typeface="Times New Roman" pitchFamily="18" charset="0"/>
                <a:sym typeface="Wingdings" pitchFamily="2" charset="2"/>
              </a:rPr>
              <a:t>State 2 = {1,2,4,5,6,7}</a:t>
            </a:r>
            <a:r>
              <a:rPr lang="en-US"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eaLnBrk="0" hangingPunct="0">
              <a:buFont typeface="Symbol" pitchFamily="18" charset="2"/>
              <a:buNone/>
            </a:pPr>
            <a:r>
              <a:rPr lang="en-US">
                <a:latin typeface="Times New Roman" pitchFamily="18" charset="0"/>
                <a:sym typeface="Wingdings" pitchFamily="2" charset="2"/>
              </a:rPr>
              <a:t>Yang bisa diinputkan a dari state 2 = {2,7}</a:t>
            </a:r>
          </a:p>
          <a:p>
            <a:pPr eaLnBrk="0" hangingPunct="0">
              <a:buFont typeface="Symbol" pitchFamily="18" charset="2"/>
              <a:buChar char="d"/>
            </a:pPr>
            <a:r>
              <a:rPr lang="en-US">
                <a:latin typeface="Times New Roman" pitchFamily="18" charset="0"/>
                <a:sym typeface="Symbol" pitchFamily="18" charset="2"/>
              </a:rPr>
              <a:t>(2,a) = </a:t>
            </a:r>
            <a:r>
              <a:rPr lang="en-US">
                <a:latin typeface="Times New Roman" pitchFamily="18" charset="0"/>
                <a:sym typeface="Wingdings" pitchFamily="2" charset="2"/>
              </a:rPr>
              <a:t>-closure ({3,8}) = {1,2,3,4,6,7,8} = </a:t>
            </a:r>
            <a:r>
              <a:rPr lang="en-US" b="1">
                <a:latin typeface="Times New Roman" pitchFamily="18" charset="0"/>
                <a:sym typeface="Wingdings" pitchFamily="2" charset="2"/>
              </a:rPr>
              <a:t>state 1</a:t>
            </a:r>
            <a:r>
              <a:rPr lang="en-US">
                <a:latin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Yang bisa diinputkan b dari stae 2 = {4}</a:t>
            </a:r>
          </a:p>
          <a:p>
            <a:pPr>
              <a:buFont typeface="Symbol" pitchFamily="18" charset="2"/>
              <a:buChar char="d"/>
            </a:pPr>
            <a:r>
              <a:rPr lang="en-US">
                <a:latin typeface="Times New Roman" pitchFamily="18" charset="0"/>
                <a:sym typeface="Wingdings" pitchFamily="2" charset="2"/>
              </a:rPr>
              <a:t>(2,b) = </a:t>
            </a:r>
            <a:r>
              <a:rPr lang="en-US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>
                <a:latin typeface="Times New Roman" pitchFamily="18" charset="0"/>
                <a:sym typeface="Wingdings" pitchFamily="2" charset="2"/>
              </a:rPr>
              <a:t>-closure ({5}) = {1,2,4,5,6,7} = </a:t>
            </a:r>
            <a:r>
              <a:rPr lang="en-US" b="1">
                <a:latin typeface="Times New Roman" pitchFamily="18" charset="0"/>
                <a:sym typeface="Wingdings" pitchFamily="2" charset="2"/>
              </a:rPr>
              <a:t>state 2</a:t>
            </a:r>
          </a:p>
          <a:p>
            <a:r>
              <a:rPr lang="en-US" b="1">
                <a:latin typeface="Times New Roman" pitchFamily="18" charset="0"/>
                <a:sym typeface="Wingdings" pitchFamily="2" charset="2"/>
              </a:rPr>
              <a:t>State 3 = {1,2,4,5,6,7,9}</a:t>
            </a:r>
            <a:r>
              <a:rPr lang="en-US">
                <a:latin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Yang bisa diinputkan a dari state 3 = {2,7}</a:t>
            </a:r>
          </a:p>
          <a:p>
            <a:r>
              <a:rPr lang="en-US">
                <a:latin typeface="Times New Roman" pitchFamily="18" charset="0"/>
                <a:sym typeface="Symbol" pitchFamily="18" charset="2"/>
              </a:rPr>
              <a:t>(3,a) = </a:t>
            </a:r>
            <a:r>
              <a:rPr lang="en-US">
                <a:latin typeface="Times New Roman" pitchFamily="18" charset="0"/>
                <a:sym typeface="Wingdings" pitchFamily="2" charset="2"/>
              </a:rPr>
              <a:t>-closure ({3,8}) = {1,2,3,4,6,7,8} = </a:t>
            </a:r>
            <a:r>
              <a:rPr lang="en-US" b="1">
                <a:latin typeface="Times New Roman" pitchFamily="18" charset="0"/>
                <a:sym typeface="Wingdings" pitchFamily="2" charset="2"/>
              </a:rPr>
              <a:t>state 1</a:t>
            </a:r>
            <a:r>
              <a:rPr lang="en-US">
                <a:latin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Yang bisa diinputkan b dari stae 3 = {4,9}</a:t>
            </a:r>
          </a:p>
          <a:p>
            <a:r>
              <a:rPr lang="en-US">
                <a:latin typeface="Times New Roman" pitchFamily="18" charset="0"/>
                <a:sym typeface="Symbol" pitchFamily="18" charset="2"/>
              </a:rPr>
              <a:t></a:t>
            </a:r>
            <a:r>
              <a:rPr lang="en-US">
                <a:latin typeface="Times New Roman" pitchFamily="18" charset="0"/>
                <a:sym typeface="Wingdings" pitchFamily="2" charset="2"/>
              </a:rPr>
              <a:t>(3,b) = </a:t>
            </a:r>
            <a:r>
              <a:rPr lang="en-US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>
                <a:latin typeface="Times New Roman" pitchFamily="18" charset="0"/>
                <a:sym typeface="Wingdings" pitchFamily="2" charset="2"/>
              </a:rPr>
              <a:t>-closure ({5,10}) = {1,2,4,5,6,7,10} = </a:t>
            </a:r>
            <a:r>
              <a:rPr lang="en-US" b="1">
                <a:latin typeface="Times New Roman" pitchFamily="18" charset="0"/>
                <a:sym typeface="Wingdings" pitchFamily="2" charset="2"/>
              </a:rPr>
              <a:t>state 4</a:t>
            </a:r>
          </a:p>
          <a:p>
            <a:r>
              <a:rPr lang="en-US" b="1">
                <a:latin typeface="Times New Roman" pitchFamily="18" charset="0"/>
                <a:sym typeface="Wingdings" pitchFamily="2" charset="2"/>
              </a:rPr>
              <a:t>State 4 = {1,2,4,5,6,7,10}</a:t>
            </a:r>
            <a:r>
              <a:rPr lang="en-US">
                <a:latin typeface="Times New Roman" pitchFamily="18" charset="0"/>
                <a:sym typeface="Wingdings" pitchFamily="2" charset="2"/>
              </a:rPr>
              <a:t> = finalnya krn mengandung state 10 yang merupakan final state NFA asalnya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Yang bisa diinputkan a dari state 4 = {2,7}</a:t>
            </a:r>
          </a:p>
          <a:p>
            <a:r>
              <a:rPr lang="en-US">
                <a:latin typeface="Times New Roman" pitchFamily="18" charset="0"/>
                <a:sym typeface="Symbol" pitchFamily="18" charset="2"/>
              </a:rPr>
              <a:t>(4,a) = </a:t>
            </a:r>
            <a:r>
              <a:rPr lang="en-US">
                <a:latin typeface="Times New Roman" pitchFamily="18" charset="0"/>
                <a:sym typeface="Wingdings" pitchFamily="2" charset="2"/>
              </a:rPr>
              <a:t>-closure ({3,8}) = {1,2,3,4,6,7,8} = </a:t>
            </a:r>
            <a:r>
              <a:rPr lang="en-US" b="1">
                <a:latin typeface="Times New Roman" pitchFamily="18" charset="0"/>
                <a:sym typeface="Wingdings" pitchFamily="2" charset="2"/>
              </a:rPr>
              <a:t>state 1</a:t>
            </a:r>
            <a:r>
              <a:rPr lang="en-US">
                <a:latin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Yang bisa diinputkan b dari stae 4 = {4}</a:t>
            </a:r>
          </a:p>
          <a:p>
            <a:r>
              <a:rPr lang="en-US">
                <a:latin typeface="Times New Roman" pitchFamily="18" charset="0"/>
                <a:sym typeface="Symbol" pitchFamily="18" charset="2"/>
              </a:rPr>
              <a:t></a:t>
            </a:r>
            <a:r>
              <a:rPr lang="en-US">
                <a:latin typeface="Times New Roman" pitchFamily="18" charset="0"/>
                <a:sym typeface="Wingdings" pitchFamily="2" charset="2"/>
              </a:rPr>
              <a:t>(4,b) = </a:t>
            </a:r>
            <a:r>
              <a:rPr lang="en-US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>
                <a:latin typeface="Times New Roman" pitchFamily="18" charset="0"/>
                <a:sym typeface="Wingdings" pitchFamily="2" charset="2"/>
              </a:rPr>
              <a:t>-closure ({5}) = {1,2,4,5,6,7} = </a:t>
            </a:r>
            <a:r>
              <a:rPr lang="en-US" b="1">
                <a:latin typeface="Times New Roman" pitchFamily="18" charset="0"/>
                <a:sym typeface="Wingdings" pitchFamily="2" charset="2"/>
              </a:rPr>
              <a:t>state 2</a:t>
            </a:r>
          </a:p>
          <a:p>
            <a:pPr>
              <a:buFont typeface="Symbol" pitchFamily="18" charset="2"/>
              <a:buChar char="d"/>
            </a:pPr>
            <a:endParaRPr lang="en-US" b="1">
              <a:latin typeface="Times New Roman" pitchFamily="18" charset="0"/>
              <a:sym typeface="Wingdings" pitchFamily="2" charset="2"/>
            </a:endParaRPr>
          </a:p>
          <a:p>
            <a:pPr>
              <a:buFont typeface="Symbol" pitchFamily="18" charset="2"/>
              <a:buChar char="d"/>
            </a:pPr>
            <a:endParaRPr lang="en-US" b="1">
              <a:sym typeface="Wingdings" pitchFamily="2" charset="2"/>
            </a:endParaRPr>
          </a:p>
          <a:p>
            <a:pPr eaLnBrk="0" hangingPunct="0">
              <a:buFont typeface="Symbol" pitchFamily="18" charset="2"/>
              <a:buNone/>
            </a:pPr>
            <a:endParaRPr lang="en-US">
              <a:latin typeface="Times New Roman" pitchFamily="18" charset="0"/>
              <a:sym typeface="Wingdings" pitchFamily="2" charset="2"/>
            </a:endParaRPr>
          </a:p>
          <a:p>
            <a:pPr eaLnBrk="0" hangingPunct="0">
              <a:buFont typeface="Symbol" pitchFamily="18" charset="2"/>
              <a:buNone/>
            </a:pPr>
            <a:endParaRPr lang="en-US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143250" y="0"/>
            <a:ext cx="60007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Converting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宋体" charset="-122"/>
                <a:cs typeface="+mj-cs"/>
              </a:rPr>
              <a:t> </a:t>
            </a:r>
            <a:r>
              <a:rPr kumimoji="0" lang="el-GR" sz="32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ε -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NFA</a:t>
            </a:r>
            <a:r>
              <a:rPr kumimoji="0" lang="en-US" altLang="zh-CN" sz="33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to DFA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6D672E-AEED-483C-8D68-74F84CA9A28A}" type="slidenum">
              <a:rPr lang="en-US"/>
              <a:pPr/>
              <a:t>17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Tabel Transisi  &amp; diagram DFA</a:t>
            </a:r>
          </a:p>
        </p:txBody>
      </p:sp>
      <p:pic>
        <p:nvPicPr>
          <p:cNvPr id="6148" name="Picture 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038600"/>
            <a:ext cx="32766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0"/>
            <a:ext cx="44196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762000"/>
            <a:ext cx="434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5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3886200"/>
            <a:ext cx="54292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990850" y="76200"/>
            <a:ext cx="60007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Converting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宋体" charset="-122"/>
                <a:cs typeface="+mj-cs"/>
              </a:rPr>
              <a:t> </a:t>
            </a:r>
            <a:r>
              <a:rPr kumimoji="0" lang="el-GR" sz="32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ε -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NFA</a:t>
            </a:r>
            <a:r>
              <a:rPr kumimoji="0" lang="en-US" altLang="zh-CN" sz="33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to DFA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847928" cy="1066800"/>
          </a:xfrm>
        </p:spPr>
        <p:txBody>
          <a:bodyPr/>
          <a:lstStyle/>
          <a:p>
            <a:r>
              <a:rPr lang="id-ID" sz="2800" smtClean="0"/>
              <a:t>C</a:t>
            </a:r>
            <a:r>
              <a:rPr lang="en-US" sz="2800" smtClean="0"/>
              <a:t>onversi</a:t>
            </a:r>
            <a:r>
              <a:rPr lang="id-ID" sz="2800" smtClean="0"/>
              <a:t>on</a:t>
            </a:r>
            <a:r>
              <a:rPr lang="en-US" sz="2800" smtClean="0"/>
              <a:t> </a:t>
            </a:r>
            <a:r>
              <a:rPr lang="id-ID" sz="2800" smtClean="0"/>
              <a:t>of</a:t>
            </a:r>
            <a:r>
              <a:rPr lang="en-US" sz="2800" smtClean="0"/>
              <a:t> RE </a:t>
            </a:r>
            <a:r>
              <a:rPr lang="id-ID" sz="2800" smtClean="0"/>
              <a:t>to</a:t>
            </a:r>
            <a:r>
              <a:rPr lang="en-US" sz="2800" smtClean="0"/>
              <a:t> NFA-Epsilon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200" smtClean="0"/>
              <a:t>T</a:t>
            </a:r>
            <a:r>
              <a:rPr lang="id-ID" sz="2200" smtClean="0"/>
              <a:t>h</a:t>
            </a:r>
            <a:r>
              <a:rPr lang="en-US" sz="2200" smtClean="0"/>
              <a:t>eorem :</a:t>
            </a:r>
          </a:p>
          <a:p>
            <a:pPr algn="just">
              <a:buFontTx/>
              <a:buNone/>
            </a:pPr>
            <a:r>
              <a:rPr lang="en-US" sz="2200" smtClean="0"/>
              <a:t>	</a:t>
            </a:r>
            <a:r>
              <a:rPr lang="id-ID" sz="2200" smtClean="0"/>
              <a:t>Every</a:t>
            </a:r>
            <a:r>
              <a:rPr lang="en-US" sz="2200" smtClean="0"/>
              <a:t> Regular Expression R </a:t>
            </a:r>
            <a:r>
              <a:rPr lang="id-ID" sz="2200" smtClean="0"/>
              <a:t>can be made</a:t>
            </a:r>
            <a:r>
              <a:rPr lang="en-US" sz="2200" smtClean="0"/>
              <a:t> NFA-</a:t>
            </a:r>
            <a:r>
              <a:rPr lang="en-US" sz="2200" smtClean="0">
                <a:sym typeface="Symbol" pitchFamily="18" charset="2"/>
              </a:rPr>
              <a:t>  M</a:t>
            </a:r>
            <a:r>
              <a:rPr lang="id-ID" sz="2200" smtClean="0">
                <a:sym typeface="Symbol" pitchFamily="18" charset="2"/>
              </a:rPr>
              <a:t>achine</a:t>
            </a:r>
            <a:r>
              <a:rPr lang="en-US" sz="2200" smtClean="0">
                <a:sym typeface="Symbol" pitchFamily="18" charset="2"/>
              </a:rPr>
              <a:t>, s</a:t>
            </a:r>
            <a:r>
              <a:rPr lang="id-ID" sz="2200" smtClean="0">
                <a:sym typeface="Symbol" pitchFamily="18" charset="2"/>
              </a:rPr>
              <a:t>o that </a:t>
            </a:r>
            <a:r>
              <a:rPr lang="en-US" sz="2200" smtClean="0">
                <a:sym typeface="Symbol" pitchFamily="18" charset="2"/>
              </a:rPr>
              <a:t> L(M) = L(R).</a:t>
            </a:r>
          </a:p>
          <a:p>
            <a:pPr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id-ID" sz="2200" smtClean="0">
                <a:sym typeface="Symbol" pitchFamily="18" charset="2"/>
              </a:rPr>
              <a:t>Evidence :</a:t>
            </a:r>
            <a:endParaRPr lang="en-US" sz="2200" smtClean="0">
              <a:sym typeface="Symbol" pitchFamily="18" charset="2"/>
            </a:endParaRPr>
          </a:p>
          <a:p>
            <a:pPr>
              <a:buFontTx/>
              <a:buAutoNum type="arabicPeriod"/>
            </a:pPr>
            <a:r>
              <a:rPr lang="en-US" sz="2200" smtClean="0">
                <a:sym typeface="Symbol" pitchFamily="18" charset="2"/>
              </a:rPr>
              <a:t>R = </a:t>
            </a:r>
          </a:p>
          <a:p>
            <a:pPr>
              <a:buFontTx/>
              <a:buNone/>
            </a:pPr>
            <a:r>
              <a:rPr lang="en-US" sz="2200" smtClean="0">
                <a:sym typeface="Symbol" pitchFamily="18" charset="2"/>
              </a:rPr>
              <a:t>    </a:t>
            </a:r>
          </a:p>
          <a:p>
            <a:pPr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200" smtClean="0">
                <a:sym typeface="Symbol" pitchFamily="18" charset="2"/>
              </a:rPr>
              <a:t>2. R = </a:t>
            </a:r>
          </a:p>
          <a:p>
            <a:pPr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200" smtClean="0">
                <a:sym typeface="Symbol" pitchFamily="18" charset="2"/>
              </a:rPr>
              <a:t>3. R = a</a:t>
            </a:r>
            <a:endParaRPr lang="en-US" sz="2200" smtClean="0"/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3276600"/>
            <a:ext cx="2228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267200"/>
            <a:ext cx="2501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5410200"/>
            <a:ext cx="2600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18440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FB98E0-3827-4603-9CB3-3BFFFEC608BF}" type="slidenum">
              <a:rPr lang="en-US" smtClean="0">
                <a:latin typeface="Interstate" charset="0"/>
              </a:rPr>
              <a:pPr/>
              <a:t>18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543800" cy="40513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200" smtClean="0"/>
              <a:t>3. RE : R+S</a:t>
            </a:r>
          </a:p>
          <a:p>
            <a:pPr>
              <a:buFontTx/>
              <a:buNone/>
            </a:pPr>
            <a:endParaRPr lang="id-ID" sz="2200" smtClean="0"/>
          </a:p>
          <a:p>
            <a:pPr>
              <a:buFontTx/>
              <a:buNone/>
            </a:pPr>
            <a:endParaRPr lang="en-US" sz="2200" smtClean="0"/>
          </a:p>
          <a:p>
            <a:pPr>
              <a:buFontTx/>
              <a:buNone/>
            </a:pPr>
            <a:endParaRPr lang="en-US" sz="2200" smtClean="0"/>
          </a:p>
          <a:p>
            <a:pPr>
              <a:buFontTx/>
              <a:buNone/>
            </a:pPr>
            <a:r>
              <a:rPr lang="en-US" sz="2200" smtClean="0"/>
              <a:t>4. RE : R.S</a:t>
            </a:r>
          </a:p>
          <a:p>
            <a:pPr>
              <a:buFontTx/>
              <a:buNone/>
            </a:pPr>
            <a:endParaRPr lang="id-ID" sz="2200" smtClean="0"/>
          </a:p>
          <a:p>
            <a:pPr>
              <a:buFontTx/>
              <a:buNone/>
            </a:pPr>
            <a:endParaRPr lang="en-US" sz="2200" smtClean="0"/>
          </a:p>
          <a:p>
            <a:pPr>
              <a:buFontTx/>
              <a:buNone/>
            </a:pPr>
            <a:endParaRPr lang="id-ID" sz="2200" smtClean="0"/>
          </a:p>
          <a:p>
            <a:pPr>
              <a:buFontTx/>
              <a:buNone/>
            </a:pPr>
            <a:endParaRPr lang="en-US" sz="2200" smtClean="0"/>
          </a:p>
          <a:p>
            <a:pPr>
              <a:buFontTx/>
              <a:buNone/>
            </a:pPr>
            <a:r>
              <a:rPr lang="en-US" sz="2200" smtClean="0"/>
              <a:t>5. RE : R*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447800"/>
            <a:ext cx="34512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476625"/>
            <a:ext cx="44577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4714875"/>
            <a:ext cx="4659313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19464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9D78C3-560B-425E-A1D8-59A26F809944}" type="slidenum">
              <a:rPr lang="en-US" smtClean="0">
                <a:latin typeface="Interstate" charset="0"/>
              </a:rPr>
              <a:pPr/>
              <a:t>19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472" y="1524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Learning 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7391400" cy="4221163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2400" smtClean="0"/>
              <a:t>At the end of this Session, the student will be expected to:</a:t>
            </a:r>
          </a:p>
          <a:p>
            <a:pPr algn="just" eaLnBrk="1" hangingPunct="1"/>
            <a:r>
              <a:rPr lang="id-ID" sz="2400" smtClean="0"/>
              <a:t>Identify or define </a:t>
            </a:r>
            <a:r>
              <a:rPr lang="en-US" altLang="zh-CN" sz="2400" smtClean="0">
                <a:ea typeface="宋体" pitchFamily="2" charset="-122"/>
                <a:cs typeface="Arial" pitchFamily="34" charset="0"/>
              </a:rPr>
              <a:t>NFA with </a:t>
            </a:r>
            <a:r>
              <a:rPr lang="en-US" sz="2400" b="1" i="1" smtClean="0">
                <a:cs typeface="Arial" pitchFamily="34" charset="0"/>
                <a:sym typeface="Symbol" pitchFamily="18" charset="2"/>
              </a:rPr>
              <a:t></a:t>
            </a:r>
            <a:r>
              <a:rPr lang="en-US" sz="2400" smtClean="0">
                <a:cs typeface="Arial" pitchFamily="34" charset="0"/>
              </a:rPr>
              <a:t>-transition</a:t>
            </a:r>
            <a:r>
              <a:rPr lang="en-US" altLang="zh-CN" sz="2400" smtClean="0">
                <a:ea typeface="宋体" pitchFamily="2" charset="-122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id-ID" sz="2400" smtClean="0">
                <a:cs typeface="Arial" pitchFamily="34" charset="0"/>
              </a:rPr>
              <a:t>C</a:t>
            </a:r>
            <a:r>
              <a:rPr lang="en-US" sz="2400" smtClean="0">
                <a:cs typeface="Arial" pitchFamily="34" charset="0"/>
              </a:rPr>
              <a:t>onverting </a:t>
            </a:r>
            <a:r>
              <a:rPr lang="id-ID" sz="2400" smtClean="0">
                <a:cs typeface="Arial" pitchFamily="34" charset="0"/>
              </a:rPr>
              <a:t>of</a:t>
            </a:r>
            <a:r>
              <a:rPr lang="en-US" sz="2400" smtClean="0">
                <a:cs typeface="Arial" pitchFamily="34" charset="0"/>
              </a:rPr>
              <a:t> RE </a:t>
            </a:r>
            <a:r>
              <a:rPr lang="id-ID" sz="2400" smtClean="0">
                <a:cs typeface="Arial" pitchFamily="34" charset="0"/>
              </a:rPr>
              <a:t>to</a:t>
            </a:r>
            <a:r>
              <a:rPr lang="en-US" sz="2400" smtClean="0">
                <a:cs typeface="Arial" pitchFamily="34" charset="0"/>
              </a:rPr>
              <a:t> NFA-Epsilon with T</a:t>
            </a:r>
            <a:r>
              <a:rPr lang="en-US" sz="2400" smtClean="0"/>
              <a:t>homson’s Construction  and </a:t>
            </a:r>
            <a:r>
              <a:rPr lang="en-AU" sz="2400" smtClean="0">
                <a:cs typeface="Times New Roman" pitchFamily="18" charset="0"/>
              </a:rPr>
              <a:t>Converting NFA-Epsilon to DFA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id-ID" smtClean="0">
                <a:latin typeface="Interstate" charset="0"/>
              </a:rPr>
              <a:t>Bina Nusantara University</a:t>
            </a:r>
            <a:endParaRPr lang="en-US" smtClean="0">
              <a:latin typeface="Interstate" charset="0"/>
            </a:endParaRPr>
          </a:p>
        </p:txBody>
      </p:sp>
      <p:sp>
        <p:nvSpPr>
          <p:cNvPr id="41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3FAD9E-446F-4826-A41A-69546B39B933}" type="slidenum">
              <a:rPr lang="en-US" smtClean="0">
                <a:latin typeface="Interstate" charset="0"/>
              </a:rPr>
              <a:pPr/>
              <a:t>2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543800" cy="46021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id-ID" sz="2200" smtClean="0"/>
              <a:t>Example</a:t>
            </a:r>
            <a:r>
              <a:rPr lang="en-US" sz="2200" smtClean="0"/>
              <a:t> : </a:t>
            </a:r>
            <a:r>
              <a:rPr lang="id-ID" sz="2200" smtClean="0"/>
              <a:t>Make </a:t>
            </a:r>
            <a:r>
              <a:rPr lang="en-US" sz="2200" smtClean="0"/>
              <a:t> NFA-</a:t>
            </a:r>
            <a:r>
              <a:rPr lang="en-US" sz="2200" smtClean="0">
                <a:sym typeface="Symbol" pitchFamily="18" charset="2"/>
              </a:rPr>
              <a:t>  </a:t>
            </a:r>
            <a:r>
              <a:rPr lang="id-ID" sz="2200" smtClean="0">
                <a:sym typeface="Symbol" pitchFamily="18" charset="2"/>
              </a:rPr>
              <a:t>for </a:t>
            </a:r>
            <a:r>
              <a:rPr lang="en-US" sz="2200" smtClean="0">
                <a:sym typeface="Symbol" pitchFamily="18" charset="2"/>
              </a:rPr>
              <a:t> RE : (0+1)*1(0+1)</a:t>
            </a:r>
            <a:endParaRPr lang="id-ID" sz="2200" smtClean="0">
              <a:sym typeface="Symbol" pitchFamily="18" charset="2"/>
            </a:endParaRPr>
          </a:p>
          <a:p>
            <a:pPr>
              <a:buFontTx/>
              <a:buNone/>
            </a:pPr>
            <a:endParaRPr lang="id-ID" sz="22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id-ID" sz="2200" smtClean="0">
                <a:sym typeface="Symbol" pitchFamily="18" charset="2"/>
              </a:rPr>
              <a:t>answer</a:t>
            </a:r>
            <a:r>
              <a:rPr lang="en-US" sz="2200" smtClean="0">
                <a:sym typeface="Symbol" pitchFamily="18" charset="2"/>
              </a:rPr>
              <a:t>:</a:t>
            </a:r>
          </a:p>
          <a:p>
            <a:pPr>
              <a:buFontTx/>
              <a:buNone/>
            </a:pPr>
            <a:endParaRPr lang="en-US" sz="220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09800" y="2590799"/>
            <a:ext cx="6570345" cy="395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204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47EE7-86BC-4AE4-A865-A1008A22509E}" type="slidenum">
              <a:rPr lang="en-US" smtClean="0">
                <a:latin typeface="Interstate" charset="0"/>
              </a:rPr>
              <a:pPr/>
              <a:t>20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91200" cy="990600"/>
          </a:xfrm>
        </p:spPr>
        <p:txBody>
          <a:bodyPr/>
          <a:lstStyle/>
          <a:p>
            <a:r>
              <a:rPr lang="en-US" sz="2800" smtClean="0"/>
              <a:t>Thomson’s Construction (Example : </a:t>
            </a:r>
            <a:r>
              <a:rPr lang="en-US" sz="2800" b="1" smtClean="0">
                <a:solidFill>
                  <a:schemeClr val="tx1"/>
                </a:solidFill>
              </a:rPr>
              <a:t>(a|b) </a:t>
            </a:r>
            <a:r>
              <a:rPr lang="en-US" sz="2800" b="1" baseline="30000" smtClean="0">
                <a:solidFill>
                  <a:schemeClr val="tx1"/>
                </a:solidFill>
              </a:rPr>
              <a:t>* </a:t>
            </a:r>
            <a:r>
              <a:rPr lang="en-US" sz="2800" b="1" smtClean="0">
                <a:solidFill>
                  <a:schemeClr val="tx1"/>
                </a:solidFill>
              </a:rPr>
              <a:t>a  </a:t>
            </a:r>
            <a:r>
              <a:rPr lang="en-US" sz="280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752600"/>
            <a:ext cx="1828800" cy="533400"/>
            <a:chOff x="1584" y="768"/>
            <a:chExt cx="1248" cy="33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20" y="816"/>
              <a:ext cx="912" cy="288"/>
              <a:chOff x="1920" y="816"/>
              <a:chExt cx="912" cy="288"/>
            </a:xfrm>
          </p:grpSpPr>
          <p:sp>
            <p:nvSpPr>
              <p:cNvPr id="21617" name="Oval 5"/>
              <p:cNvSpPr>
                <a:spLocks noChangeArrowheads="1"/>
              </p:cNvSpPr>
              <p:nvPr/>
            </p:nvSpPr>
            <p:spPr bwMode="auto">
              <a:xfrm>
                <a:off x="2064" y="86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544" y="816"/>
                <a:ext cx="288" cy="288"/>
                <a:chOff x="1296" y="1056"/>
                <a:chExt cx="288" cy="288"/>
              </a:xfrm>
            </p:grpSpPr>
            <p:sp>
              <p:nvSpPr>
                <p:cNvPr id="21621" name="Oval 7"/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622" name="Oval 8"/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619" name="Line 9"/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0" name="Line 10"/>
              <p:cNvSpPr>
                <a:spLocks noChangeShapeType="1"/>
              </p:cNvSpPr>
              <p:nvPr/>
            </p:nvSpPr>
            <p:spPr bwMode="auto">
              <a:xfrm>
                <a:off x="2256" y="9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15" name="Text Box 11"/>
            <p:cNvSpPr txBox="1">
              <a:spLocks noChangeArrowheads="1"/>
            </p:cNvSpPr>
            <p:nvPr/>
          </p:nvSpPr>
          <p:spPr bwMode="auto">
            <a:xfrm>
              <a:off x="1584" y="816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a:</a:t>
              </a:r>
            </a:p>
          </p:txBody>
        </p:sp>
        <p:sp>
          <p:nvSpPr>
            <p:cNvPr id="21616" name="Text Box 12"/>
            <p:cNvSpPr txBox="1">
              <a:spLocks noChangeArrowheads="1"/>
            </p:cNvSpPr>
            <p:nvPr/>
          </p:nvSpPr>
          <p:spPr bwMode="auto">
            <a:xfrm>
              <a:off x="2304" y="768"/>
              <a:ext cx="1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062038" y="2514600"/>
            <a:ext cx="1757362" cy="533400"/>
            <a:chOff x="4176" y="768"/>
            <a:chExt cx="1200" cy="336"/>
          </a:xfrm>
        </p:grpSpPr>
        <p:sp>
          <p:nvSpPr>
            <p:cNvPr id="21605" name="Text Box 14"/>
            <p:cNvSpPr txBox="1">
              <a:spLocks noChangeArrowheads="1"/>
            </p:cNvSpPr>
            <p:nvPr/>
          </p:nvSpPr>
          <p:spPr bwMode="auto">
            <a:xfrm>
              <a:off x="4848" y="768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464" y="816"/>
              <a:ext cx="912" cy="288"/>
              <a:chOff x="1920" y="816"/>
              <a:chExt cx="912" cy="288"/>
            </a:xfrm>
          </p:grpSpPr>
          <p:sp>
            <p:nvSpPr>
              <p:cNvPr id="21608" name="Oval 16"/>
              <p:cNvSpPr>
                <a:spLocks noChangeArrowheads="1"/>
              </p:cNvSpPr>
              <p:nvPr/>
            </p:nvSpPr>
            <p:spPr bwMode="auto">
              <a:xfrm>
                <a:off x="2064" y="86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2544" y="816"/>
                <a:ext cx="288" cy="288"/>
                <a:chOff x="1296" y="1056"/>
                <a:chExt cx="288" cy="288"/>
              </a:xfrm>
            </p:grpSpPr>
            <p:sp>
              <p:nvSpPr>
                <p:cNvPr id="21612" name="Oval 18"/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613" name="Oval 19"/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610" name="Line 20"/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Line 21"/>
              <p:cNvSpPr>
                <a:spLocks noChangeShapeType="1"/>
              </p:cNvSpPr>
              <p:nvPr/>
            </p:nvSpPr>
            <p:spPr bwMode="auto">
              <a:xfrm>
                <a:off x="2256" y="9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07" name="Text Box 22"/>
            <p:cNvSpPr txBox="1">
              <a:spLocks noChangeArrowheads="1"/>
            </p:cNvSpPr>
            <p:nvPr/>
          </p:nvSpPr>
          <p:spPr bwMode="auto">
            <a:xfrm>
              <a:off x="4176" y="81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b:</a:t>
              </a:r>
            </a:p>
          </p:txBody>
        </p:sp>
      </p:grpSp>
      <p:sp>
        <p:nvSpPr>
          <p:cNvPr id="21509" name="Text Box 23"/>
          <p:cNvSpPr txBox="1">
            <a:spLocks noChangeArrowheads="1"/>
          </p:cNvSpPr>
          <p:nvPr/>
        </p:nvSpPr>
        <p:spPr bwMode="auto">
          <a:xfrm>
            <a:off x="4514850" y="2133600"/>
            <a:ext cx="81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(a | b)</a:t>
            </a:r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645150" y="1905000"/>
            <a:ext cx="2813050" cy="1143000"/>
            <a:chOff x="1488" y="1392"/>
            <a:chExt cx="1920" cy="720"/>
          </a:xfrm>
        </p:grpSpPr>
        <p:sp>
          <p:nvSpPr>
            <p:cNvPr id="21583" name="Text Box 25"/>
            <p:cNvSpPr txBox="1">
              <a:spLocks noChangeArrowheads="1"/>
            </p:cNvSpPr>
            <p:nvPr/>
          </p:nvSpPr>
          <p:spPr bwMode="auto">
            <a:xfrm>
              <a:off x="2400" y="1392"/>
              <a:ext cx="1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488" y="1440"/>
              <a:ext cx="1920" cy="672"/>
              <a:chOff x="1392" y="1344"/>
              <a:chExt cx="1920" cy="672"/>
            </a:xfrm>
          </p:grpSpPr>
          <p:sp>
            <p:nvSpPr>
              <p:cNvPr id="21585" name="Oval 27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6" name="Oval 28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Oval 29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Oval 30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9" name="Oval 31"/>
              <p:cNvSpPr>
                <a:spLocks noChangeArrowheads="1"/>
              </p:cNvSpPr>
              <p:nvPr/>
            </p:nvSpPr>
            <p:spPr bwMode="auto">
              <a:xfrm>
                <a:off x="1584" y="153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3024" y="1536"/>
                <a:ext cx="288" cy="288"/>
                <a:chOff x="1296" y="1056"/>
                <a:chExt cx="288" cy="288"/>
              </a:xfrm>
            </p:grpSpPr>
            <p:sp>
              <p:nvSpPr>
                <p:cNvPr id="21603" name="Oval 33"/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604" name="Oval 34"/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591" name="Line 35"/>
              <p:cNvSpPr>
                <a:spLocks noChangeShapeType="1"/>
              </p:cNvSpPr>
              <p:nvPr/>
            </p:nvSpPr>
            <p:spPr bwMode="auto">
              <a:xfrm>
                <a:off x="1392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2" name="Line 36"/>
              <p:cNvSpPr>
                <a:spLocks noChangeShapeType="1"/>
              </p:cNvSpPr>
              <p:nvPr/>
            </p:nvSpPr>
            <p:spPr bwMode="auto">
              <a:xfrm flipV="1">
                <a:off x="1776" y="1488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3" name="Line 37"/>
              <p:cNvSpPr>
                <a:spLocks noChangeShapeType="1"/>
              </p:cNvSpPr>
              <p:nvPr/>
            </p:nvSpPr>
            <p:spPr bwMode="auto">
              <a:xfrm>
                <a:off x="1776" y="1680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4" name="Line 38"/>
              <p:cNvSpPr>
                <a:spLocks noChangeShapeType="1"/>
              </p:cNvSpPr>
              <p:nvPr/>
            </p:nvSpPr>
            <p:spPr bwMode="auto">
              <a:xfrm>
                <a:off x="2256" y="14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5" name="Line 39"/>
              <p:cNvSpPr>
                <a:spLocks noChangeShapeType="1"/>
              </p:cNvSpPr>
              <p:nvPr/>
            </p:nvSpPr>
            <p:spPr bwMode="auto">
              <a:xfrm>
                <a:off x="2256" y="192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6" name="Line 40"/>
              <p:cNvSpPr>
                <a:spLocks noChangeShapeType="1"/>
              </p:cNvSpPr>
              <p:nvPr/>
            </p:nvSpPr>
            <p:spPr bwMode="auto">
              <a:xfrm>
                <a:off x="2784" y="1488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7" name="Line 41"/>
              <p:cNvSpPr>
                <a:spLocks noChangeShapeType="1"/>
              </p:cNvSpPr>
              <p:nvPr/>
            </p:nvSpPr>
            <p:spPr bwMode="auto">
              <a:xfrm flipV="1">
                <a:off x="2784" y="177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8" name="Text Box 42"/>
              <p:cNvSpPr txBox="1">
                <a:spLocks noChangeArrowheads="1"/>
              </p:cNvSpPr>
              <p:nvPr/>
            </p:nvSpPr>
            <p:spPr bwMode="auto">
              <a:xfrm>
                <a:off x="2304" y="1776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21599" name="Text Box 43"/>
              <p:cNvSpPr txBox="1">
                <a:spLocks noChangeArrowheads="1"/>
              </p:cNvSpPr>
              <p:nvPr/>
            </p:nvSpPr>
            <p:spPr bwMode="auto">
              <a:xfrm>
                <a:off x="2784" y="1680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21600" name="Text Box 44"/>
              <p:cNvSpPr txBox="1">
                <a:spLocks noChangeArrowheads="1"/>
              </p:cNvSpPr>
              <p:nvPr/>
            </p:nvSpPr>
            <p:spPr bwMode="auto">
              <a:xfrm>
                <a:off x="2784" y="1344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21601" name="Text Box 45"/>
              <p:cNvSpPr txBox="1">
                <a:spLocks noChangeArrowheads="1"/>
              </p:cNvSpPr>
              <p:nvPr/>
            </p:nvSpPr>
            <p:spPr bwMode="auto">
              <a:xfrm>
                <a:off x="1824" y="1632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21602" name="Text Box 46"/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</p:grp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2462213" y="3124200"/>
            <a:ext cx="3868737" cy="1524000"/>
            <a:chOff x="912" y="2352"/>
            <a:chExt cx="2640" cy="960"/>
          </a:xfrm>
        </p:grpSpPr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3264" y="2832"/>
              <a:ext cx="288" cy="288"/>
              <a:chOff x="1296" y="1056"/>
              <a:chExt cx="288" cy="288"/>
            </a:xfrm>
          </p:grpSpPr>
          <p:sp>
            <p:nvSpPr>
              <p:cNvPr id="21581" name="Oval 49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Oval 50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55" name="Oval 51"/>
            <p:cNvSpPr>
              <a:spLocks noChangeArrowheads="1"/>
            </p:cNvSpPr>
            <p:nvPr/>
          </p:nvSpPr>
          <p:spPr bwMode="auto">
            <a:xfrm>
              <a:off x="2448" y="31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Oval 52"/>
            <p:cNvSpPr>
              <a:spLocks noChangeArrowheads="1"/>
            </p:cNvSpPr>
            <p:nvPr/>
          </p:nvSpPr>
          <p:spPr bwMode="auto">
            <a:xfrm>
              <a:off x="2448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53"/>
            <p:cNvSpPr>
              <a:spLocks noChangeArrowheads="1"/>
            </p:cNvSpPr>
            <p:nvPr/>
          </p:nvSpPr>
          <p:spPr bwMode="auto">
            <a:xfrm>
              <a:off x="1920" y="31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Oval 54"/>
            <p:cNvSpPr>
              <a:spLocks noChangeArrowheads="1"/>
            </p:cNvSpPr>
            <p:nvPr/>
          </p:nvSpPr>
          <p:spPr bwMode="auto">
            <a:xfrm>
              <a:off x="1920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Oval 55"/>
            <p:cNvSpPr>
              <a:spLocks noChangeArrowheads="1"/>
            </p:cNvSpPr>
            <p:nvPr/>
          </p:nvSpPr>
          <p:spPr bwMode="auto">
            <a:xfrm>
              <a:off x="1440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Line 56"/>
            <p:cNvSpPr>
              <a:spLocks noChangeShapeType="1"/>
            </p:cNvSpPr>
            <p:nvPr/>
          </p:nvSpPr>
          <p:spPr bwMode="auto">
            <a:xfrm>
              <a:off x="1248" y="292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Line 57"/>
            <p:cNvSpPr>
              <a:spLocks noChangeShapeType="1"/>
            </p:cNvSpPr>
            <p:nvPr/>
          </p:nvSpPr>
          <p:spPr bwMode="auto">
            <a:xfrm flipV="1">
              <a:off x="1632" y="2784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Line 58"/>
            <p:cNvSpPr>
              <a:spLocks noChangeShapeType="1"/>
            </p:cNvSpPr>
            <p:nvPr/>
          </p:nvSpPr>
          <p:spPr bwMode="auto">
            <a:xfrm>
              <a:off x="1632" y="297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Line 59"/>
            <p:cNvSpPr>
              <a:spLocks noChangeShapeType="1"/>
            </p:cNvSpPr>
            <p:nvPr/>
          </p:nvSpPr>
          <p:spPr bwMode="auto">
            <a:xfrm>
              <a:off x="2112" y="273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Line 60"/>
            <p:cNvSpPr>
              <a:spLocks noChangeShapeType="1"/>
            </p:cNvSpPr>
            <p:nvPr/>
          </p:nvSpPr>
          <p:spPr bwMode="auto">
            <a:xfrm>
              <a:off x="2112" y="321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Line 61"/>
            <p:cNvSpPr>
              <a:spLocks noChangeShapeType="1"/>
            </p:cNvSpPr>
            <p:nvPr/>
          </p:nvSpPr>
          <p:spPr bwMode="auto">
            <a:xfrm>
              <a:off x="2640" y="278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Line 62"/>
            <p:cNvSpPr>
              <a:spLocks noChangeShapeType="1"/>
            </p:cNvSpPr>
            <p:nvPr/>
          </p:nvSpPr>
          <p:spPr bwMode="auto">
            <a:xfrm flipV="1">
              <a:off x="2640" y="30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Text Box 63"/>
            <p:cNvSpPr txBox="1">
              <a:spLocks noChangeArrowheads="1"/>
            </p:cNvSpPr>
            <p:nvPr/>
          </p:nvSpPr>
          <p:spPr bwMode="auto">
            <a:xfrm>
              <a:off x="2160" y="3072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1568" name="Text Box 64"/>
            <p:cNvSpPr txBox="1">
              <a:spLocks noChangeArrowheads="1"/>
            </p:cNvSpPr>
            <p:nvPr/>
          </p:nvSpPr>
          <p:spPr bwMode="auto">
            <a:xfrm>
              <a:off x="2640" y="2976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69" name="Text Box 65"/>
            <p:cNvSpPr txBox="1">
              <a:spLocks noChangeArrowheads="1"/>
            </p:cNvSpPr>
            <p:nvPr/>
          </p:nvSpPr>
          <p:spPr bwMode="auto">
            <a:xfrm>
              <a:off x="2640" y="2640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70" name="Text Box 66"/>
            <p:cNvSpPr txBox="1">
              <a:spLocks noChangeArrowheads="1"/>
            </p:cNvSpPr>
            <p:nvPr/>
          </p:nvSpPr>
          <p:spPr bwMode="auto">
            <a:xfrm>
              <a:off x="1680" y="2928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71" name="Text Box 67"/>
            <p:cNvSpPr txBox="1">
              <a:spLocks noChangeArrowheads="1"/>
            </p:cNvSpPr>
            <p:nvPr/>
          </p:nvSpPr>
          <p:spPr bwMode="auto">
            <a:xfrm>
              <a:off x="1632" y="2688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72" name="Text Box 68"/>
            <p:cNvSpPr txBox="1">
              <a:spLocks noChangeArrowheads="1"/>
            </p:cNvSpPr>
            <p:nvPr/>
          </p:nvSpPr>
          <p:spPr bwMode="auto">
            <a:xfrm>
              <a:off x="2160" y="2592"/>
              <a:ext cx="1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21573" name="Oval 69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4" name="Oval 70"/>
            <p:cNvSpPr>
              <a:spLocks noChangeArrowheads="1"/>
            </p:cNvSpPr>
            <p:nvPr/>
          </p:nvSpPr>
          <p:spPr bwMode="auto">
            <a:xfrm>
              <a:off x="2832" y="28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Line 71"/>
            <p:cNvSpPr>
              <a:spLocks noChangeShapeType="1"/>
            </p:cNvSpPr>
            <p:nvPr/>
          </p:nvSpPr>
          <p:spPr bwMode="auto">
            <a:xfrm>
              <a:off x="3024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Text Box 72"/>
            <p:cNvSpPr txBox="1">
              <a:spLocks noChangeArrowheads="1"/>
            </p:cNvSpPr>
            <p:nvPr/>
          </p:nvSpPr>
          <p:spPr bwMode="auto">
            <a:xfrm>
              <a:off x="2160" y="2352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77" name="Text Box 73"/>
            <p:cNvSpPr txBox="1">
              <a:spLocks noChangeArrowheads="1"/>
            </p:cNvSpPr>
            <p:nvPr/>
          </p:nvSpPr>
          <p:spPr bwMode="auto">
            <a:xfrm>
              <a:off x="1248" y="2784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78" name="Text Box 74"/>
            <p:cNvSpPr txBox="1">
              <a:spLocks noChangeArrowheads="1"/>
            </p:cNvSpPr>
            <p:nvPr/>
          </p:nvSpPr>
          <p:spPr bwMode="auto">
            <a:xfrm>
              <a:off x="3024" y="2832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cxnSp>
          <p:nvCxnSpPr>
            <p:cNvPr id="21579" name="AutoShape 75"/>
            <p:cNvCxnSpPr>
              <a:cxnSpLocks noChangeShapeType="1"/>
              <a:stCxn id="21574" idx="0"/>
              <a:endCxn id="21559" idx="0"/>
            </p:cNvCxnSpPr>
            <p:nvPr/>
          </p:nvCxnSpPr>
          <p:spPr bwMode="auto">
            <a:xfrm rot="5400000" flipH="1">
              <a:off x="2208" y="2160"/>
              <a:ext cx="48" cy="1392"/>
            </a:xfrm>
            <a:prstGeom prst="curvedConnector3">
              <a:avLst>
                <a:gd name="adj1" fmla="val 7479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80" name="Line 76"/>
            <p:cNvSpPr>
              <a:spLocks noChangeShapeType="1"/>
            </p:cNvSpPr>
            <p:nvPr/>
          </p:nvSpPr>
          <p:spPr bwMode="auto">
            <a:xfrm>
              <a:off x="912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2" name="Text Box 77"/>
          <p:cNvSpPr txBox="1">
            <a:spLocks noChangeArrowheads="1"/>
          </p:cNvSpPr>
          <p:nvPr/>
        </p:nvSpPr>
        <p:spPr bwMode="auto">
          <a:xfrm>
            <a:off x="1397000" y="3810000"/>
            <a:ext cx="88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(a|b) </a:t>
            </a:r>
            <a:r>
              <a:rPr lang="en-US" sz="2400" baseline="30000">
                <a:latin typeface="Times New Roman" pitchFamily="18" charset="0"/>
              </a:rPr>
              <a:t>* 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3" name="Group 78"/>
          <p:cNvGrpSpPr>
            <a:grpSpLocks/>
          </p:cNvGrpSpPr>
          <p:nvPr/>
        </p:nvGrpSpPr>
        <p:grpSpPr bwMode="auto">
          <a:xfrm>
            <a:off x="2813050" y="4267206"/>
            <a:ext cx="3305175" cy="609601"/>
            <a:chOff x="1920" y="2304"/>
            <a:chExt cx="2255" cy="384"/>
          </a:xfrm>
        </p:grpSpPr>
        <p:sp>
          <p:nvSpPr>
            <p:cNvPr id="21552" name="Text Box 79"/>
            <p:cNvSpPr txBox="1">
              <a:spLocks noChangeArrowheads="1"/>
            </p:cNvSpPr>
            <p:nvPr/>
          </p:nvSpPr>
          <p:spPr bwMode="auto">
            <a:xfrm>
              <a:off x="2976" y="2496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cxnSp>
          <p:nvCxnSpPr>
            <p:cNvPr id="21553" name="AutoShape 80"/>
            <p:cNvCxnSpPr>
              <a:cxnSpLocks noChangeShapeType="1"/>
              <a:stCxn id="21573" idx="4"/>
              <a:endCxn id="21581" idx="4"/>
            </p:cNvCxnSpPr>
            <p:nvPr/>
          </p:nvCxnSpPr>
          <p:spPr bwMode="auto">
            <a:xfrm rot="16200000" flipH="1">
              <a:off x="3000" y="1224"/>
              <a:ext cx="96" cy="2255"/>
            </a:xfrm>
            <a:prstGeom prst="curvedConnector3">
              <a:avLst>
                <a:gd name="adj1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1514" name="Text Box 81"/>
          <p:cNvSpPr txBox="1">
            <a:spLocks noChangeArrowheads="1"/>
          </p:cNvSpPr>
          <p:nvPr/>
        </p:nvSpPr>
        <p:spPr bwMode="auto">
          <a:xfrm>
            <a:off x="4291013" y="5257800"/>
            <a:ext cx="24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  <a:sym typeface="Symbol" pitchFamily="18" charset="2"/>
              </a:rPr>
              <a:t></a:t>
            </a:r>
          </a:p>
        </p:txBody>
      </p:sp>
      <p:grpSp>
        <p:nvGrpSpPr>
          <p:cNvPr id="14" name="Group 82"/>
          <p:cNvGrpSpPr>
            <a:grpSpLocks/>
          </p:cNvGrpSpPr>
          <p:nvPr/>
        </p:nvGrpSpPr>
        <p:grpSpPr bwMode="auto">
          <a:xfrm>
            <a:off x="2590800" y="5181600"/>
            <a:ext cx="4500563" cy="1447800"/>
            <a:chOff x="1680" y="3168"/>
            <a:chExt cx="3072" cy="912"/>
          </a:xfrm>
        </p:grpSpPr>
        <p:sp>
          <p:nvSpPr>
            <p:cNvPr id="21519" name="Oval 83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84"/>
            <p:cNvGrpSpPr>
              <a:grpSpLocks/>
            </p:cNvGrpSpPr>
            <p:nvPr/>
          </p:nvGrpSpPr>
          <p:grpSpPr bwMode="auto">
            <a:xfrm>
              <a:off x="4464" y="3408"/>
              <a:ext cx="288" cy="288"/>
              <a:chOff x="1296" y="1056"/>
              <a:chExt cx="288" cy="288"/>
            </a:xfrm>
          </p:grpSpPr>
          <p:sp>
            <p:nvSpPr>
              <p:cNvPr id="21550" name="Oval 85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Oval 86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21" name="Oval 87"/>
            <p:cNvSpPr>
              <a:spLocks noChangeArrowheads="1"/>
            </p:cNvSpPr>
            <p:nvPr/>
          </p:nvSpPr>
          <p:spPr bwMode="auto">
            <a:xfrm>
              <a:off x="3216" y="36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88"/>
            <p:cNvSpPr>
              <a:spLocks noChangeArrowheads="1"/>
            </p:cNvSpPr>
            <p:nvPr/>
          </p:nvSpPr>
          <p:spPr bwMode="auto">
            <a:xfrm>
              <a:off x="3216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89"/>
            <p:cNvSpPr>
              <a:spLocks noChangeArrowheads="1"/>
            </p:cNvSpPr>
            <p:nvPr/>
          </p:nvSpPr>
          <p:spPr bwMode="auto">
            <a:xfrm>
              <a:off x="2688" y="36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Oval 90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Oval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92"/>
            <p:cNvSpPr>
              <a:spLocks noChangeShapeType="1"/>
            </p:cNvSpPr>
            <p:nvPr/>
          </p:nvSpPr>
          <p:spPr bwMode="auto">
            <a:xfrm>
              <a:off x="2016" y="3504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93"/>
            <p:cNvSpPr>
              <a:spLocks noChangeShapeType="1"/>
            </p:cNvSpPr>
            <p:nvPr/>
          </p:nvSpPr>
          <p:spPr bwMode="auto">
            <a:xfrm flipV="1">
              <a:off x="2400" y="33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94"/>
            <p:cNvSpPr>
              <a:spLocks noChangeShapeType="1"/>
            </p:cNvSpPr>
            <p:nvPr/>
          </p:nvSpPr>
          <p:spPr bwMode="auto">
            <a:xfrm>
              <a:off x="2400" y="355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95"/>
            <p:cNvSpPr>
              <a:spLocks noChangeShapeType="1"/>
            </p:cNvSpPr>
            <p:nvPr/>
          </p:nvSpPr>
          <p:spPr bwMode="auto">
            <a:xfrm>
              <a:off x="2880" y="3312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96"/>
            <p:cNvSpPr>
              <a:spLocks noChangeShapeType="1"/>
            </p:cNvSpPr>
            <p:nvPr/>
          </p:nvSpPr>
          <p:spPr bwMode="auto">
            <a:xfrm>
              <a:off x="2880" y="3792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97"/>
            <p:cNvSpPr>
              <a:spLocks noChangeShapeType="1"/>
            </p:cNvSpPr>
            <p:nvPr/>
          </p:nvSpPr>
          <p:spPr bwMode="auto">
            <a:xfrm>
              <a:off x="3408" y="336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98"/>
            <p:cNvSpPr>
              <a:spLocks noChangeShapeType="1"/>
            </p:cNvSpPr>
            <p:nvPr/>
          </p:nvSpPr>
          <p:spPr bwMode="auto">
            <a:xfrm flipV="1">
              <a:off x="3408" y="36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Text Box 99"/>
            <p:cNvSpPr txBox="1">
              <a:spLocks noChangeArrowheads="1"/>
            </p:cNvSpPr>
            <p:nvPr/>
          </p:nvSpPr>
          <p:spPr bwMode="auto">
            <a:xfrm>
              <a:off x="2928" y="3648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1534" name="Text Box 100"/>
            <p:cNvSpPr txBox="1">
              <a:spLocks noChangeArrowheads="1"/>
            </p:cNvSpPr>
            <p:nvPr/>
          </p:nvSpPr>
          <p:spPr bwMode="auto">
            <a:xfrm>
              <a:off x="3408" y="3552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35" name="Text Box 101"/>
            <p:cNvSpPr txBox="1">
              <a:spLocks noChangeArrowheads="1"/>
            </p:cNvSpPr>
            <p:nvPr/>
          </p:nvSpPr>
          <p:spPr bwMode="auto">
            <a:xfrm>
              <a:off x="3408" y="3216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36" name="Text Box 102"/>
            <p:cNvSpPr txBox="1">
              <a:spLocks noChangeArrowheads="1"/>
            </p:cNvSpPr>
            <p:nvPr/>
          </p:nvSpPr>
          <p:spPr bwMode="auto">
            <a:xfrm>
              <a:off x="2448" y="3504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37" name="Text Box 103"/>
            <p:cNvSpPr txBox="1">
              <a:spLocks noChangeArrowheads="1"/>
            </p:cNvSpPr>
            <p:nvPr/>
          </p:nvSpPr>
          <p:spPr bwMode="auto">
            <a:xfrm>
              <a:off x="2400" y="3264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38" name="Text Box 104"/>
            <p:cNvSpPr txBox="1">
              <a:spLocks noChangeArrowheads="1"/>
            </p:cNvSpPr>
            <p:nvPr/>
          </p:nvSpPr>
          <p:spPr bwMode="auto">
            <a:xfrm>
              <a:off x="2928" y="3168"/>
              <a:ext cx="1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21539" name="Oval 105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Oval 106"/>
            <p:cNvSpPr>
              <a:spLocks noChangeArrowheads="1"/>
            </p:cNvSpPr>
            <p:nvPr/>
          </p:nvSpPr>
          <p:spPr bwMode="auto">
            <a:xfrm>
              <a:off x="3600" y="34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Line 107"/>
            <p:cNvSpPr>
              <a:spLocks noChangeShapeType="1"/>
            </p:cNvSpPr>
            <p:nvPr/>
          </p:nvSpPr>
          <p:spPr bwMode="auto">
            <a:xfrm>
              <a:off x="3792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Text Box 108"/>
            <p:cNvSpPr txBox="1">
              <a:spLocks noChangeArrowheads="1"/>
            </p:cNvSpPr>
            <p:nvPr/>
          </p:nvSpPr>
          <p:spPr bwMode="auto">
            <a:xfrm>
              <a:off x="2016" y="3360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43" name="Text Box 109"/>
            <p:cNvSpPr txBox="1">
              <a:spLocks noChangeArrowheads="1"/>
            </p:cNvSpPr>
            <p:nvPr/>
          </p:nvSpPr>
          <p:spPr bwMode="auto">
            <a:xfrm>
              <a:off x="3792" y="3408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cxnSp>
          <p:nvCxnSpPr>
            <p:cNvPr id="21544" name="AutoShape 110"/>
            <p:cNvCxnSpPr>
              <a:cxnSpLocks noChangeShapeType="1"/>
              <a:stCxn id="21540" idx="0"/>
              <a:endCxn id="21525" idx="0"/>
            </p:cNvCxnSpPr>
            <p:nvPr/>
          </p:nvCxnSpPr>
          <p:spPr bwMode="auto">
            <a:xfrm rot="5400000" flipH="1">
              <a:off x="2976" y="2736"/>
              <a:ext cx="48" cy="1392"/>
            </a:xfrm>
            <a:prstGeom prst="curvedConnector3">
              <a:avLst>
                <a:gd name="adj1" fmla="val 7479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45" name="Line 111"/>
            <p:cNvSpPr>
              <a:spLocks noChangeShapeType="1"/>
            </p:cNvSpPr>
            <p:nvPr/>
          </p:nvSpPr>
          <p:spPr bwMode="auto">
            <a:xfrm>
              <a:off x="1680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Text Box 112"/>
            <p:cNvSpPr txBox="1">
              <a:spLocks noChangeArrowheads="1"/>
            </p:cNvSpPr>
            <p:nvPr/>
          </p:nvSpPr>
          <p:spPr bwMode="auto">
            <a:xfrm>
              <a:off x="2928" y="3888"/>
              <a:ext cx="2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cxnSp>
          <p:nvCxnSpPr>
            <p:cNvPr id="21547" name="AutoShape 113"/>
            <p:cNvCxnSpPr>
              <a:cxnSpLocks noChangeShapeType="1"/>
              <a:stCxn id="21539" idx="4"/>
              <a:endCxn id="21519" idx="4"/>
            </p:cNvCxnSpPr>
            <p:nvPr/>
          </p:nvCxnSpPr>
          <p:spPr bwMode="auto">
            <a:xfrm rot="16200000" flipH="1">
              <a:off x="3000" y="2520"/>
              <a:ext cx="48" cy="2208"/>
            </a:xfrm>
            <a:prstGeom prst="curvedConnector3">
              <a:avLst>
                <a:gd name="adj1" fmla="val 8979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48" name="Line 114"/>
            <p:cNvSpPr>
              <a:spLocks noChangeShapeType="1"/>
            </p:cNvSpPr>
            <p:nvPr/>
          </p:nvSpPr>
          <p:spPr bwMode="auto">
            <a:xfrm>
              <a:off x="4224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Text Box 115"/>
            <p:cNvSpPr txBox="1">
              <a:spLocks noChangeArrowheads="1"/>
            </p:cNvSpPr>
            <p:nvPr/>
          </p:nvSpPr>
          <p:spPr bwMode="auto">
            <a:xfrm>
              <a:off x="4224" y="3408"/>
              <a:ext cx="1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</p:grpSp>
      <p:sp>
        <p:nvSpPr>
          <p:cNvPr id="21516" name="Text Box 116"/>
          <p:cNvSpPr txBox="1">
            <a:spLocks noChangeArrowheads="1"/>
          </p:cNvSpPr>
          <p:nvPr/>
        </p:nvSpPr>
        <p:spPr bwMode="auto">
          <a:xfrm>
            <a:off x="1295400" y="5486400"/>
            <a:ext cx="106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(a|b) </a:t>
            </a:r>
            <a:r>
              <a:rPr lang="en-US" sz="2400" baseline="30000">
                <a:latin typeface="Times New Roman" pitchFamily="18" charset="0"/>
              </a:rPr>
              <a:t>* </a:t>
            </a:r>
            <a:r>
              <a:rPr lang="en-US" sz="2400">
                <a:latin typeface="Times New Roman" pitchFamily="18" charset="0"/>
              </a:rPr>
              <a:t>a</a:t>
            </a:r>
            <a:r>
              <a:rPr lang="en-US" sz="2400" baseline="30000"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151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215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484A1-BF02-4444-831F-B44A5941467E}" type="slidenum">
              <a:rPr lang="en-US" smtClean="0">
                <a:latin typeface="Interstate" charset="0"/>
              </a:rPr>
              <a:pPr/>
              <a:t>21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5029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200" dirty="0" smtClean="0"/>
              <a:t>We may convert a regular expression into a DFA (without creating a NFA first).</a:t>
            </a:r>
          </a:p>
          <a:p>
            <a:pPr algn="just">
              <a:lnSpc>
                <a:spcPct val="90000"/>
              </a:lnSpc>
            </a:pPr>
            <a:r>
              <a:rPr lang="en-US" sz="2200" dirty="0" smtClean="0"/>
              <a:t>First we augment the given regular expression by concatenating it with  a special symbol #.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dirty="0" smtClean="0"/>
              <a:t>		r  </a:t>
            </a:r>
            <a:r>
              <a:rPr lang="en-US" sz="2200" dirty="0" smtClean="0">
                <a:sym typeface="Wingdings" pitchFamily="2" charset="2"/>
              </a:rPr>
              <a:t>  (r)#   	augmented regular expression</a:t>
            </a:r>
          </a:p>
          <a:p>
            <a:pPr algn="just">
              <a:lnSpc>
                <a:spcPct val="90000"/>
              </a:lnSpc>
            </a:pPr>
            <a:endParaRPr lang="en-US" sz="2200" dirty="0" smtClean="0"/>
          </a:p>
          <a:p>
            <a:pPr algn="just">
              <a:lnSpc>
                <a:spcPct val="90000"/>
              </a:lnSpc>
            </a:pPr>
            <a:r>
              <a:rPr lang="en-US" sz="2200" dirty="0" smtClean="0"/>
              <a:t>Then, we create a syntax tree for this augmented regular expression. </a:t>
            </a:r>
          </a:p>
          <a:p>
            <a:pPr algn="just">
              <a:lnSpc>
                <a:spcPct val="90000"/>
              </a:lnSpc>
            </a:pPr>
            <a:r>
              <a:rPr lang="en-US" sz="2200" dirty="0" smtClean="0"/>
              <a:t>In this syntax tree, all alphabet symbols (plus # and the empty string) in the augmented regular expression will be on the leaves, and all inner nodes will be the operators in that augmented regular expression. </a:t>
            </a:r>
          </a:p>
          <a:p>
            <a:pPr algn="just">
              <a:lnSpc>
                <a:spcPct val="90000"/>
              </a:lnSpc>
            </a:pPr>
            <a:r>
              <a:rPr lang="en-US" sz="2200" dirty="0" smtClean="0"/>
              <a:t>Then each alphabet symbol (plus #) will  be numbered (position numbers).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CA207E-08DC-4A8E-8705-231B70F665E0}" type="slidenum">
              <a:rPr lang="en-US" smtClean="0">
                <a:latin typeface="Interstate" charset="0"/>
              </a:rPr>
              <a:pPr/>
              <a:t>22</a:t>
            </a:fld>
            <a:endParaRPr lang="en-US" smtClean="0">
              <a:latin typeface="Interstat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00400" y="228600"/>
            <a:ext cx="5791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Converting Regular Expressions </a:t>
            </a:r>
            <a:br>
              <a:rPr lang="en-US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Directly to DFAs</a:t>
            </a: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91200" cy="9144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Regular Expression </a:t>
            </a:r>
            <a:r>
              <a:rPr lang="en-US" sz="2800" smtClean="0">
                <a:sym typeface="Wingdings" pitchFamily="2" charset="2"/>
              </a:rPr>
              <a:t> DFA (cont.)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>
                <a:latin typeface="Open Sans"/>
              </a:rPr>
              <a:t>(a|b)</a:t>
            </a:r>
            <a:r>
              <a:rPr lang="en-US" sz="2400" baseline="30000">
                <a:latin typeface="Open Sans"/>
              </a:rPr>
              <a:t> *</a:t>
            </a:r>
            <a:r>
              <a:rPr lang="en-US" sz="2400">
                <a:latin typeface="Open Sans"/>
              </a:rPr>
              <a:t> a   </a:t>
            </a:r>
            <a:r>
              <a:rPr lang="en-US" sz="2400">
                <a:latin typeface="Open Sans"/>
                <a:sym typeface="Wingdings" pitchFamily="2" charset="2"/>
              </a:rPr>
              <a:t>  </a:t>
            </a:r>
            <a:r>
              <a:rPr lang="en-US" sz="2400">
                <a:latin typeface="Open Sans"/>
              </a:rPr>
              <a:t>(a|b)</a:t>
            </a:r>
            <a:r>
              <a:rPr lang="en-US" sz="2400" baseline="30000">
                <a:latin typeface="Open Sans"/>
              </a:rPr>
              <a:t> *</a:t>
            </a:r>
            <a:r>
              <a:rPr lang="en-US" sz="2400">
                <a:latin typeface="Open Sans"/>
              </a:rPr>
              <a:t> a </a:t>
            </a:r>
            <a:r>
              <a:rPr lang="en-US" sz="2400" smtClean="0">
                <a:latin typeface="Open Sans"/>
              </a:rPr>
              <a:t>#  augmented </a:t>
            </a:r>
            <a:r>
              <a:rPr lang="en-US" sz="2400">
                <a:latin typeface="Open Sans"/>
              </a:rPr>
              <a:t>regular expression</a:t>
            </a:r>
            <a:r>
              <a:rPr lang="en-US" sz="2400">
                <a:latin typeface="Open Sans"/>
                <a:sym typeface="Wingdings" pitchFamily="2" charset="2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0462" y="2362200"/>
            <a:ext cx="1889009" cy="2716214"/>
            <a:chOff x="672" y="1488"/>
            <a:chExt cx="1289" cy="1711"/>
          </a:xfrm>
        </p:grpSpPr>
        <p:sp>
          <p:nvSpPr>
            <p:cNvPr id="23560" name="Line 5"/>
            <p:cNvSpPr>
              <a:spLocks noChangeShapeType="1"/>
            </p:cNvSpPr>
            <p:nvPr/>
          </p:nvSpPr>
          <p:spPr bwMode="auto">
            <a:xfrm flipH="1">
              <a:off x="129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1" name="Line 6"/>
            <p:cNvSpPr>
              <a:spLocks noChangeShapeType="1"/>
            </p:cNvSpPr>
            <p:nvPr/>
          </p:nvSpPr>
          <p:spPr bwMode="auto">
            <a:xfrm>
              <a:off x="1584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2" name="Line 7"/>
            <p:cNvSpPr>
              <a:spLocks noChangeShapeType="1"/>
            </p:cNvSpPr>
            <p:nvPr/>
          </p:nvSpPr>
          <p:spPr bwMode="auto">
            <a:xfrm flipH="1">
              <a:off x="1008" y="19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3" name="Line 8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4" name="Line 9"/>
            <p:cNvSpPr>
              <a:spLocks noChangeShapeType="1"/>
            </p:cNvSpPr>
            <p:nvPr/>
          </p:nvSpPr>
          <p:spPr bwMode="auto">
            <a:xfrm>
              <a:off x="1008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5" name="Line 10"/>
            <p:cNvSpPr>
              <a:spLocks noChangeShapeType="1"/>
            </p:cNvSpPr>
            <p:nvPr/>
          </p:nvSpPr>
          <p:spPr bwMode="auto">
            <a:xfrm flipH="1">
              <a:off x="768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6" name="Line 11"/>
            <p:cNvSpPr>
              <a:spLocks noChangeShapeType="1"/>
            </p:cNvSpPr>
            <p:nvPr/>
          </p:nvSpPr>
          <p:spPr bwMode="auto">
            <a:xfrm>
              <a:off x="105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7" name="Text Box 12"/>
            <p:cNvSpPr txBox="1">
              <a:spLocks noChangeArrowheads="1"/>
            </p:cNvSpPr>
            <p:nvPr/>
          </p:nvSpPr>
          <p:spPr bwMode="auto">
            <a:xfrm>
              <a:off x="1440" y="1488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</a:t>
              </a:r>
              <a:endParaRPr lang="en-US" sz="2200">
                <a:latin typeface="Open Sans"/>
              </a:endParaRPr>
            </a:p>
          </p:txBody>
        </p:sp>
        <p:sp>
          <p:nvSpPr>
            <p:cNvPr id="23568" name="Text Box 13"/>
            <p:cNvSpPr txBox="1">
              <a:spLocks noChangeArrowheads="1"/>
            </p:cNvSpPr>
            <p:nvPr/>
          </p:nvSpPr>
          <p:spPr bwMode="auto">
            <a:xfrm>
              <a:off x="912" y="2064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*</a:t>
              </a:r>
              <a:endParaRPr lang="en-US" sz="2200">
                <a:latin typeface="Open Sans"/>
              </a:endParaRPr>
            </a:p>
          </p:txBody>
        </p:sp>
        <p:sp>
          <p:nvSpPr>
            <p:cNvPr id="23569" name="Text Box 14"/>
            <p:cNvSpPr txBox="1">
              <a:spLocks noChangeArrowheads="1"/>
            </p:cNvSpPr>
            <p:nvPr/>
          </p:nvSpPr>
          <p:spPr bwMode="auto">
            <a:xfrm>
              <a:off x="1152" y="1776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</a:t>
              </a:r>
              <a:endParaRPr lang="en-US" sz="2200">
                <a:latin typeface="Open Sans"/>
              </a:endParaRPr>
            </a:p>
          </p:txBody>
        </p:sp>
        <p:sp>
          <p:nvSpPr>
            <p:cNvPr id="23570" name="Text Box 15"/>
            <p:cNvSpPr txBox="1">
              <a:spLocks noChangeArrowheads="1"/>
            </p:cNvSpPr>
            <p:nvPr/>
          </p:nvSpPr>
          <p:spPr bwMode="auto">
            <a:xfrm>
              <a:off x="912" y="2448"/>
              <a:ext cx="175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 |</a:t>
              </a:r>
              <a:endParaRPr lang="en-US" sz="2200">
                <a:latin typeface="Open Sans"/>
              </a:endParaRPr>
            </a:p>
          </p:txBody>
        </p:sp>
        <p:sp>
          <p:nvSpPr>
            <p:cNvPr id="23571" name="Text Box 16"/>
            <p:cNvSpPr txBox="1">
              <a:spLocks noChangeArrowheads="1"/>
            </p:cNvSpPr>
            <p:nvPr/>
          </p:nvSpPr>
          <p:spPr bwMode="auto">
            <a:xfrm>
              <a:off x="1200" y="2736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b</a:t>
              </a:r>
              <a:endParaRPr lang="en-US" sz="2200">
                <a:latin typeface="Open Sans"/>
              </a:endParaRPr>
            </a:p>
          </p:txBody>
        </p:sp>
        <p:sp>
          <p:nvSpPr>
            <p:cNvPr id="23572" name="Text Box 17"/>
            <p:cNvSpPr txBox="1">
              <a:spLocks noChangeArrowheads="1"/>
            </p:cNvSpPr>
            <p:nvPr/>
          </p:nvSpPr>
          <p:spPr bwMode="auto">
            <a:xfrm>
              <a:off x="1440" y="2064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a</a:t>
              </a:r>
              <a:endParaRPr lang="en-US" sz="2200">
                <a:latin typeface="Open Sans"/>
              </a:endParaRPr>
            </a:p>
          </p:txBody>
        </p:sp>
        <p:sp>
          <p:nvSpPr>
            <p:cNvPr id="23573" name="Text Box 18"/>
            <p:cNvSpPr txBox="1">
              <a:spLocks noChangeArrowheads="1"/>
            </p:cNvSpPr>
            <p:nvPr/>
          </p:nvSpPr>
          <p:spPr bwMode="auto">
            <a:xfrm>
              <a:off x="1728" y="1776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#</a:t>
              </a:r>
              <a:endParaRPr lang="en-US" sz="2200">
                <a:latin typeface="Open Sans"/>
              </a:endParaRPr>
            </a:p>
          </p:txBody>
        </p:sp>
        <p:sp>
          <p:nvSpPr>
            <p:cNvPr id="23574" name="Text Box 19"/>
            <p:cNvSpPr txBox="1">
              <a:spLocks noChangeArrowheads="1"/>
            </p:cNvSpPr>
            <p:nvPr/>
          </p:nvSpPr>
          <p:spPr bwMode="auto">
            <a:xfrm>
              <a:off x="672" y="2736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a</a:t>
              </a:r>
              <a:endParaRPr lang="en-US" sz="2200">
                <a:latin typeface="Open Sans"/>
              </a:endParaRPr>
            </a:p>
          </p:txBody>
        </p:sp>
        <p:sp>
          <p:nvSpPr>
            <p:cNvPr id="23575" name="Text Box 20"/>
            <p:cNvSpPr txBox="1">
              <a:spLocks noChangeArrowheads="1"/>
            </p:cNvSpPr>
            <p:nvPr/>
          </p:nvSpPr>
          <p:spPr bwMode="auto">
            <a:xfrm>
              <a:off x="672" y="2928"/>
              <a:ext cx="2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</a:rPr>
                <a:t>1</a:t>
              </a:r>
            </a:p>
          </p:txBody>
        </p:sp>
        <p:sp>
          <p:nvSpPr>
            <p:cNvPr id="23576" name="Text Box 21"/>
            <p:cNvSpPr txBox="1">
              <a:spLocks noChangeArrowheads="1"/>
            </p:cNvSpPr>
            <p:nvPr/>
          </p:nvSpPr>
          <p:spPr bwMode="auto">
            <a:xfrm>
              <a:off x="1728" y="1920"/>
              <a:ext cx="2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</a:rPr>
                <a:t>4</a:t>
              </a:r>
            </a:p>
          </p:txBody>
        </p:sp>
        <p:sp>
          <p:nvSpPr>
            <p:cNvPr id="23577" name="Text Box 22"/>
            <p:cNvSpPr txBox="1">
              <a:spLocks noChangeArrowheads="1"/>
            </p:cNvSpPr>
            <p:nvPr/>
          </p:nvSpPr>
          <p:spPr bwMode="auto">
            <a:xfrm>
              <a:off x="1440" y="2208"/>
              <a:ext cx="2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</a:rPr>
                <a:t>3</a:t>
              </a:r>
            </a:p>
          </p:txBody>
        </p:sp>
        <p:sp>
          <p:nvSpPr>
            <p:cNvPr id="23578" name="Text Box 23"/>
            <p:cNvSpPr txBox="1">
              <a:spLocks noChangeArrowheads="1"/>
            </p:cNvSpPr>
            <p:nvPr/>
          </p:nvSpPr>
          <p:spPr bwMode="auto">
            <a:xfrm>
              <a:off x="1200" y="2880"/>
              <a:ext cx="18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</a:rPr>
                <a:t>2</a:t>
              </a:r>
            </a:p>
          </p:txBody>
        </p:sp>
      </p:grpSp>
      <p:sp>
        <p:nvSpPr>
          <p:cNvPr id="23557" name="Text Box 24"/>
          <p:cNvSpPr txBox="1">
            <a:spLocks noChangeArrowheads="1"/>
          </p:cNvSpPr>
          <p:nvPr/>
        </p:nvSpPr>
        <p:spPr bwMode="auto">
          <a:xfrm>
            <a:off x="3454400" y="2362200"/>
            <a:ext cx="542969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0" hangingPunct="0"/>
            <a:r>
              <a:rPr lang="en-US" sz="2400">
                <a:latin typeface="Open Sans"/>
              </a:rPr>
              <a:t>Syntax tree of   (a|b)</a:t>
            </a:r>
            <a:r>
              <a:rPr lang="en-US" sz="2400" baseline="30000">
                <a:latin typeface="Open Sans"/>
              </a:rPr>
              <a:t> *</a:t>
            </a:r>
            <a:r>
              <a:rPr lang="en-US" sz="2400">
                <a:latin typeface="Open Sans"/>
              </a:rPr>
              <a:t> a # </a:t>
            </a:r>
          </a:p>
          <a:p>
            <a:pPr algn="just" eaLnBrk="0" hangingPunct="0"/>
            <a:endParaRPr lang="en-US" sz="2400">
              <a:latin typeface="Open Sans"/>
            </a:endParaRPr>
          </a:p>
          <a:p>
            <a:pPr algn="just" eaLnBrk="0" hangingPunct="0"/>
            <a:endParaRPr lang="en-US" sz="2400">
              <a:latin typeface="Open Sans"/>
            </a:endParaRPr>
          </a:p>
          <a:p>
            <a:pPr marL="225425" indent="-225425" algn="just" eaLnBrk="0" hangingPunct="0">
              <a:buFontTx/>
              <a:buChar char="•"/>
            </a:pPr>
            <a:r>
              <a:rPr lang="en-US" sz="2400" smtClean="0">
                <a:latin typeface="Open Sans"/>
              </a:rPr>
              <a:t>each </a:t>
            </a:r>
            <a:r>
              <a:rPr lang="en-US" sz="2400">
                <a:latin typeface="Open Sans"/>
              </a:rPr>
              <a:t>symbol is numbered (positions</a:t>
            </a:r>
            <a:r>
              <a:rPr lang="en-US" sz="2400" smtClean="0">
                <a:latin typeface="Open Sans"/>
              </a:rPr>
              <a:t>)</a:t>
            </a:r>
          </a:p>
          <a:p>
            <a:pPr marL="225425" indent="-225425" algn="just" eaLnBrk="0" hangingPunct="0">
              <a:buFontTx/>
              <a:buChar char="•"/>
            </a:pPr>
            <a:r>
              <a:rPr lang="en-US" sz="2400" smtClean="0">
                <a:latin typeface="Open Sans"/>
              </a:rPr>
              <a:t>each </a:t>
            </a:r>
            <a:r>
              <a:rPr lang="en-US" sz="2400">
                <a:latin typeface="Open Sans"/>
              </a:rPr>
              <a:t>symbol is at a </a:t>
            </a:r>
            <a:r>
              <a:rPr lang="en-US" sz="2400" smtClean="0">
                <a:latin typeface="Open Sans"/>
              </a:rPr>
              <a:t>leave</a:t>
            </a:r>
          </a:p>
          <a:p>
            <a:pPr marL="225425" indent="-225425" algn="just" eaLnBrk="0" hangingPunct="0">
              <a:buFontTx/>
              <a:buChar char="•"/>
            </a:pPr>
            <a:r>
              <a:rPr lang="en-US" sz="2400" smtClean="0">
                <a:latin typeface="Open Sans"/>
              </a:rPr>
              <a:t>inner </a:t>
            </a:r>
            <a:r>
              <a:rPr lang="en-US" sz="2400">
                <a:latin typeface="Open Sans"/>
              </a:rPr>
              <a:t>nodes are operators</a:t>
            </a:r>
          </a:p>
          <a:p>
            <a:pPr algn="just" eaLnBrk="0" hangingPunct="0"/>
            <a:endParaRPr lang="en-US" sz="2400">
              <a:latin typeface="Open Sans"/>
            </a:endParaRPr>
          </a:p>
        </p:txBody>
      </p:sp>
      <p:sp>
        <p:nvSpPr>
          <p:cNvPr id="235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235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798E37-CD8C-41E0-85A0-706ED5509DDF}" type="slidenum">
              <a:rPr lang="en-US" smtClean="0">
                <a:latin typeface="Interstate" charset="0"/>
              </a:rPr>
              <a:pPr/>
              <a:t>23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152728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firstpos, lastpos, nullable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924800" cy="4876800"/>
          </a:xfrm>
        </p:spPr>
        <p:txBody>
          <a:bodyPr>
            <a:noAutofit/>
          </a:bodyPr>
          <a:lstStyle/>
          <a:p>
            <a:pPr algn="just"/>
            <a:r>
              <a:rPr lang="en-US" sz="2200" smtClean="0"/>
              <a:t>To evaluate followpos, we need three more functions to be defined for the nodes (not just for leaves) of the syntax tree.</a:t>
            </a:r>
          </a:p>
          <a:p>
            <a:pPr algn="just"/>
            <a:endParaRPr lang="en-US" sz="2200" smtClean="0"/>
          </a:p>
          <a:p>
            <a:pPr algn="just"/>
            <a:r>
              <a:rPr lang="en-US" sz="2200" b="1" smtClean="0"/>
              <a:t>firstpos(n)</a:t>
            </a:r>
            <a:r>
              <a:rPr lang="en-US" sz="2200" smtClean="0"/>
              <a:t>  --  the set of the positions of the </a:t>
            </a:r>
            <a:r>
              <a:rPr lang="en-US" sz="2200" b="1" smtClean="0"/>
              <a:t>first</a:t>
            </a:r>
            <a:r>
              <a:rPr lang="en-US" sz="2200" smtClean="0"/>
              <a:t> symbols of strings generated by the sub-expression rooted by n.</a:t>
            </a:r>
          </a:p>
          <a:p>
            <a:pPr algn="just"/>
            <a:endParaRPr lang="en-US" sz="2200" smtClean="0"/>
          </a:p>
          <a:p>
            <a:pPr algn="just"/>
            <a:r>
              <a:rPr lang="en-US" sz="2200" b="1" smtClean="0"/>
              <a:t>lastpos(n)</a:t>
            </a:r>
            <a:r>
              <a:rPr lang="en-US" sz="2200" smtClean="0"/>
              <a:t>  --   the set of the positions of the </a:t>
            </a:r>
            <a:r>
              <a:rPr lang="en-US" sz="2200" b="1" smtClean="0"/>
              <a:t>last</a:t>
            </a:r>
            <a:r>
              <a:rPr lang="en-US" sz="2200" smtClean="0"/>
              <a:t> symbols of strings generated by the sub-expression rooted by n.</a:t>
            </a:r>
          </a:p>
          <a:p>
            <a:pPr algn="just"/>
            <a:endParaRPr lang="en-US" sz="2200" smtClean="0"/>
          </a:p>
          <a:p>
            <a:pPr algn="just"/>
            <a:r>
              <a:rPr lang="en-US" sz="2200" b="1" smtClean="0"/>
              <a:t>nullable(n)</a:t>
            </a:r>
            <a:r>
              <a:rPr lang="en-US" sz="2200" smtClean="0"/>
              <a:t>  --  </a:t>
            </a:r>
            <a:r>
              <a:rPr lang="en-US" sz="2200" i="1" smtClean="0"/>
              <a:t>true, </a:t>
            </a:r>
            <a:r>
              <a:rPr lang="en-US" sz="2200" smtClean="0"/>
              <a:t>if the empty string is a member of strings generated by the sub-expression rooted by n                           </a:t>
            </a:r>
            <a:r>
              <a:rPr lang="en-US" sz="2200" i="1" smtClean="0"/>
              <a:t>false</a:t>
            </a:r>
            <a:r>
              <a:rPr lang="en-US" sz="2200" smtClean="0"/>
              <a:t>  otherwise</a:t>
            </a:r>
          </a:p>
          <a:p>
            <a:pPr algn="just"/>
            <a:endParaRPr lang="en-US" sz="2200" smtClean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D37D6-DED5-4198-B6B0-9187C9AF0CDF}" type="slidenum">
              <a:rPr lang="en-US" smtClean="0">
                <a:latin typeface="Interstate" charset="0"/>
              </a:rPr>
              <a:pPr/>
              <a:t>24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838200"/>
          </a:xfrm>
        </p:spPr>
        <p:txBody>
          <a:bodyPr>
            <a:noAutofit/>
          </a:bodyPr>
          <a:lstStyle/>
          <a:p>
            <a:r>
              <a:rPr lang="en-US" sz="3200" smtClean="0"/>
              <a:t>How to evaluate  firstpos, lastpos, nullable</a:t>
            </a:r>
          </a:p>
        </p:txBody>
      </p:sp>
      <p:graphicFrame>
        <p:nvGraphicFramePr>
          <p:cNvPr id="51257" name="Group 57"/>
          <p:cNvGraphicFramePr>
            <a:graphicFrameLocks noGrp="1"/>
          </p:cNvGraphicFramePr>
          <p:nvPr/>
        </p:nvGraphicFramePr>
        <p:xfrm>
          <a:off x="914400" y="1116622"/>
          <a:ext cx="8001000" cy="543657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6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7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nullable(n)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firstpos(n)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lastpos(n)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leaf labeled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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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leaf labeled with position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{i}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{i}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nullable(c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or nullable(c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firstpos(c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 firstpos(c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lastpos(c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 lastpos(c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nullable(c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and nullable(c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if (nullable(c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 firstpos(c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 firstpos(c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else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firstpos(c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if (nullable(c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 lastpos(c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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lastpos(c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else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lastpos(c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8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firstpos(c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lastpos(c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64" name="Line 42"/>
          <p:cNvSpPr>
            <a:spLocks noChangeShapeType="1"/>
          </p:cNvSpPr>
          <p:nvPr/>
        </p:nvSpPr>
        <p:spPr bwMode="auto">
          <a:xfrm flipH="1">
            <a:off x="1600200" y="3505200"/>
            <a:ext cx="1412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5" name="Line 43"/>
          <p:cNvSpPr>
            <a:spLocks noChangeShapeType="1"/>
          </p:cNvSpPr>
          <p:nvPr/>
        </p:nvSpPr>
        <p:spPr bwMode="auto">
          <a:xfrm>
            <a:off x="2070100" y="3505200"/>
            <a:ext cx="1397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6" name="Line 44"/>
          <p:cNvSpPr>
            <a:spLocks noChangeShapeType="1"/>
          </p:cNvSpPr>
          <p:nvPr/>
        </p:nvSpPr>
        <p:spPr bwMode="auto">
          <a:xfrm flipH="1">
            <a:off x="1676400" y="4495800"/>
            <a:ext cx="1412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7" name="Line 45"/>
          <p:cNvSpPr>
            <a:spLocks noChangeShapeType="1"/>
          </p:cNvSpPr>
          <p:nvPr/>
        </p:nvSpPr>
        <p:spPr bwMode="auto">
          <a:xfrm>
            <a:off x="2057400" y="4495800"/>
            <a:ext cx="1397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8" name="Line 46"/>
          <p:cNvSpPr>
            <a:spLocks noChangeShapeType="1"/>
          </p:cNvSpPr>
          <p:nvPr/>
        </p:nvSpPr>
        <p:spPr bwMode="auto">
          <a:xfrm>
            <a:off x="9144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266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129F80-4F8D-4FBD-B2AF-73C887853EC2}" type="slidenum">
              <a:rPr lang="en-US" smtClean="0">
                <a:latin typeface="Interstate" charset="0"/>
              </a:rPr>
              <a:pPr/>
              <a:t>25</a:t>
            </a:fld>
            <a:endParaRPr lang="en-US" smtClean="0">
              <a:latin typeface="Interstat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319147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Open Sans"/>
              </a:rPr>
              <a:t>|</a:t>
            </a:r>
          </a:p>
          <a:p>
            <a:pPr algn="ctr"/>
            <a:endParaRPr lang="en-US" smtClean="0">
              <a:latin typeface="Open Sans"/>
            </a:endParaRPr>
          </a:p>
          <a:p>
            <a:pPr algn="ctr"/>
            <a:r>
              <a:rPr lang="en-US" smtClean="0">
                <a:latin typeface="Open Sans"/>
              </a:rPr>
              <a:t>C1    C2</a:t>
            </a:r>
            <a:endParaRPr lang="en-US">
              <a:latin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418207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Open Sans"/>
                <a:sym typeface="Symbol"/>
              </a:rPr>
              <a:t></a:t>
            </a:r>
            <a:endParaRPr lang="en-US" smtClean="0">
              <a:latin typeface="Open Sans"/>
            </a:endParaRPr>
          </a:p>
          <a:p>
            <a:pPr algn="ctr"/>
            <a:endParaRPr lang="en-US" smtClean="0">
              <a:latin typeface="Open Sans"/>
            </a:endParaRPr>
          </a:p>
          <a:p>
            <a:pPr algn="ctr"/>
            <a:r>
              <a:rPr lang="en-US" smtClean="0">
                <a:latin typeface="Open Sans"/>
              </a:rPr>
              <a:t>C1    C2</a:t>
            </a:r>
            <a:endParaRPr lang="en-US">
              <a:latin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0" y="56388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Open Sans"/>
                <a:sym typeface="Symbol"/>
              </a:rPr>
              <a:t>*</a:t>
            </a:r>
          </a:p>
          <a:p>
            <a:pPr algn="ctr"/>
            <a:r>
              <a:rPr lang="en-US" smtClean="0">
                <a:latin typeface="Open Sans"/>
                <a:sym typeface="Symbol"/>
              </a:rPr>
              <a:t>|</a:t>
            </a:r>
            <a:endParaRPr lang="en-US" smtClean="0">
              <a:latin typeface="Open Sans"/>
            </a:endParaRPr>
          </a:p>
          <a:p>
            <a:pPr algn="ctr"/>
            <a:r>
              <a:rPr lang="en-US" smtClean="0">
                <a:latin typeface="Open Sans"/>
              </a:rPr>
              <a:t>C1</a:t>
            </a:r>
            <a:endParaRPr lang="en-US">
              <a:latin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firstpost</a:t>
            </a:r>
            <a:r>
              <a:rPr lang="en-US" dirty="0" smtClean="0"/>
              <a:t> &amp; </a:t>
            </a:r>
            <a:r>
              <a:rPr lang="en-US" dirty="0" err="1" smtClean="0"/>
              <a:t>lastpos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76531" y="1372876"/>
            <a:ext cx="3194052" cy="3066448"/>
            <a:chOff x="768" y="1104"/>
            <a:chExt cx="1630" cy="163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1104"/>
              <a:ext cx="1231" cy="1637"/>
              <a:chOff x="672" y="1488"/>
              <a:chExt cx="1231" cy="1637"/>
            </a:xfrm>
          </p:grpSpPr>
          <p:sp>
            <p:nvSpPr>
              <p:cNvPr id="28698" name="Line 5"/>
              <p:cNvSpPr>
                <a:spLocks noChangeShapeType="1"/>
              </p:cNvSpPr>
              <p:nvPr/>
            </p:nvSpPr>
            <p:spPr bwMode="auto">
              <a:xfrm flipH="1">
                <a:off x="1296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699" name="Line 6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0" name="Line 7"/>
              <p:cNvSpPr>
                <a:spLocks noChangeShapeType="1"/>
              </p:cNvSpPr>
              <p:nvPr/>
            </p:nvSpPr>
            <p:spPr bwMode="auto">
              <a:xfrm flipH="1">
                <a:off x="1008" y="192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1" name="Line 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2" name="Line 9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3" name="Line 10"/>
              <p:cNvSpPr>
                <a:spLocks noChangeShapeType="1"/>
              </p:cNvSpPr>
              <p:nvPr/>
            </p:nvSpPr>
            <p:spPr bwMode="auto">
              <a:xfrm flipH="1">
                <a:off x="768" y="259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4" name="Line 11"/>
              <p:cNvSpPr>
                <a:spLocks noChangeShapeType="1"/>
              </p:cNvSpPr>
              <p:nvPr/>
            </p:nvSpPr>
            <p:spPr bwMode="auto">
              <a:xfrm>
                <a:off x="1056" y="259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5" name="Text Box 12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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06" name="Text Box 13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*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07" name="Text Box 14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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08" name="Text Box 15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 |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09" name="Text Box 16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b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10" name="Text Box 17"/>
              <p:cNvSpPr txBox="1">
                <a:spLocks noChangeArrowheads="1"/>
              </p:cNvSpPr>
              <p:nvPr/>
            </p:nvSpPr>
            <p:spPr bwMode="auto">
              <a:xfrm>
                <a:off x="1440" y="2064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a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11" name="Text Box 18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#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12" name="Text Box 19"/>
              <p:cNvSpPr txBox="1">
                <a:spLocks noChangeArrowheads="1"/>
              </p:cNvSpPr>
              <p:nvPr/>
            </p:nvSpPr>
            <p:spPr bwMode="auto">
              <a:xfrm>
                <a:off x="672" y="2736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a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13" name="Text Box 20"/>
              <p:cNvSpPr txBox="1">
                <a:spLocks noChangeArrowheads="1"/>
              </p:cNvSpPr>
              <p:nvPr/>
            </p:nvSpPr>
            <p:spPr bwMode="auto">
              <a:xfrm>
                <a:off x="672" y="2928"/>
                <a:ext cx="16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</a:rPr>
                  <a:t>1</a:t>
                </a:r>
              </a:p>
            </p:txBody>
          </p:sp>
          <p:sp>
            <p:nvSpPr>
              <p:cNvPr id="28714" name="Text Box 21"/>
              <p:cNvSpPr txBox="1">
                <a:spLocks noChangeArrowheads="1"/>
              </p:cNvSpPr>
              <p:nvPr/>
            </p:nvSpPr>
            <p:spPr bwMode="auto">
              <a:xfrm>
                <a:off x="1728" y="1920"/>
                <a:ext cx="16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</a:rPr>
                  <a:t>4</a:t>
                </a:r>
              </a:p>
            </p:txBody>
          </p:sp>
          <p:sp>
            <p:nvSpPr>
              <p:cNvPr id="28715" name="Text Box 22"/>
              <p:cNvSpPr txBox="1">
                <a:spLocks noChangeArrowheads="1"/>
              </p:cNvSpPr>
              <p:nvPr/>
            </p:nvSpPr>
            <p:spPr bwMode="auto">
              <a:xfrm>
                <a:off x="1440" y="2208"/>
                <a:ext cx="16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</a:rPr>
                  <a:t>3</a:t>
                </a:r>
              </a:p>
            </p:txBody>
          </p:sp>
          <p:sp>
            <p:nvSpPr>
              <p:cNvPr id="28716" name="Text Box 23"/>
              <p:cNvSpPr txBox="1">
                <a:spLocks noChangeArrowheads="1"/>
              </p:cNvSpPr>
              <p:nvPr/>
            </p:nvSpPr>
            <p:spPr bwMode="auto">
              <a:xfrm>
                <a:off x="1200" y="2880"/>
                <a:ext cx="18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</a:rPr>
                  <a:t>2</a:t>
                </a:r>
              </a:p>
            </p:txBody>
          </p:sp>
        </p:grpSp>
        <p:sp>
          <p:nvSpPr>
            <p:cNvPr id="28682" name="Text Box 24"/>
            <p:cNvSpPr txBox="1">
              <a:spLocks noChangeArrowheads="1"/>
            </p:cNvSpPr>
            <p:nvPr/>
          </p:nvSpPr>
          <p:spPr bwMode="auto">
            <a:xfrm>
              <a:off x="1104" y="235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  <a:latin typeface="Open Sans"/>
                </a:rPr>
                <a:t>{1}</a:t>
              </a:r>
            </a:p>
          </p:txBody>
        </p:sp>
        <p:sp>
          <p:nvSpPr>
            <p:cNvPr id="28683" name="Text Box 25"/>
            <p:cNvSpPr txBox="1">
              <a:spLocks noChangeArrowheads="1"/>
            </p:cNvSpPr>
            <p:nvPr/>
          </p:nvSpPr>
          <p:spPr bwMode="auto">
            <a:xfrm>
              <a:off x="768" y="235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{1}</a:t>
              </a:r>
            </a:p>
          </p:txBody>
        </p:sp>
        <p:sp>
          <p:nvSpPr>
            <p:cNvPr id="28684" name="Text Box 26"/>
            <p:cNvSpPr txBox="1">
              <a:spLocks noChangeArrowheads="1"/>
            </p:cNvSpPr>
            <p:nvPr/>
          </p:nvSpPr>
          <p:spPr bwMode="auto">
            <a:xfrm>
              <a:off x="1344" y="1104"/>
              <a:ext cx="57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{1,2,3}</a:t>
              </a:r>
            </a:p>
          </p:txBody>
        </p:sp>
        <p:sp>
          <p:nvSpPr>
            <p:cNvPr id="28685" name="Text Box 27"/>
            <p:cNvSpPr txBox="1">
              <a:spLocks noChangeArrowheads="1"/>
            </p:cNvSpPr>
            <p:nvPr/>
          </p:nvSpPr>
          <p:spPr bwMode="auto">
            <a:xfrm>
              <a:off x="1584" y="1680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hlink"/>
                  </a:solidFill>
                  <a:latin typeface="Open Sans"/>
                </a:rPr>
                <a:t>{3}</a:t>
              </a:r>
            </a:p>
          </p:txBody>
        </p:sp>
        <p:sp>
          <p:nvSpPr>
            <p:cNvPr id="28686" name="Text Box 28"/>
            <p:cNvSpPr txBox="1">
              <a:spLocks noChangeArrowheads="1"/>
            </p:cNvSpPr>
            <p:nvPr/>
          </p:nvSpPr>
          <p:spPr bwMode="auto">
            <a:xfrm>
              <a:off x="1104" y="1392"/>
              <a:ext cx="43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{1,2,3}</a:t>
              </a:r>
            </a:p>
          </p:txBody>
        </p:sp>
        <p:sp>
          <p:nvSpPr>
            <p:cNvPr id="28687" name="Text Box 29"/>
            <p:cNvSpPr txBox="1">
              <a:spLocks noChangeArrowheads="1"/>
            </p:cNvSpPr>
            <p:nvPr/>
          </p:nvSpPr>
          <p:spPr bwMode="auto">
            <a:xfrm>
              <a:off x="960" y="1632"/>
              <a:ext cx="33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88" name="Text Box 30"/>
            <p:cNvSpPr txBox="1">
              <a:spLocks noChangeArrowheads="1"/>
            </p:cNvSpPr>
            <p:nvPr/>
          </p:nvSpPr>
          <p:spPr bwMode="auto">
            <a:xfrm>
              <a:off x="960" y="2064"/>
              <a:ext cx="33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8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{2}</a:t>
              </a:r>
            </a:p>
          </p:txBody>
        </p:sp>
        <p:sp>
          <p:nvSpPr>
            <p:cNvPr id="28690" name="Text Box 32"/>
            <p:cNvSpPr txBox="1">
              <a:spLocks noChangeArrowheads="1"/>
            </p:cNvSpPr>
            <p:nvPr/>
          </p:nvSpPr>
          <p:spPr bwMode="auto">
            <a:xfrm>
              <a:off x="1872" y="139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{4}</a:t>
              </a:r>
            </a:p>
          </p:txBody>
        </p:sp>
        <p:sp>
          <p:nvSpPr>
            <p:cNvPr id="28691" name="Text Box 33"/>
            <p:cNvSpPr txBox="1">
              <a:spLocks noChangeArrowheads="1"/>
            </p:cNvSpPr>
            <p:nvPr/>
          </p:nvSpPr>
          <p:spPr bwMode="auto">
            <a:xfrm>
              <a:off x="1872" y="1104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  <a:latin typeface="Open Sans"/>
                </a:rPr>
                <a:t>{4}</a:t>
              </a:r>
            </a:p>
          </p:txBody>
        </p:sp>
        <p:sp>
          <p:nvSpPr>
            <p:cNvPr id="28692" name="Text Box 34"/>
            <p:cNvSpPr txBox="1">
              <a:spLocks noChangeArrowheads="1"/>
            </p:cNvSpPr>
            <p:nvPr/>
          </p:nvSpPr>
          <p:spPr bwMode="auto">
            <a:xfrm>
              <a:off x="2160" y="139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  <a:latin typeface="Open Sans"/>
                </a:rPr>
                <a:t>{4}</a:t>
              </a:r>
            </a:p>
          </p:txBody>
        </p:sp>
        <p:sp>
          <p:nvSpPr>
            <p:cNvPr id="28693" name="Text Box 35"/>
            <p:cNvSpPr txBox="1">
              <a:spLocks noChangeArrowheads="1"/>
            </p:cNvSpPr>
            <p:nvPr/>
          </p:nvSpPr>
          <p:spPr bwMode="auto">
            <a:xfrm>
              <a:off x="1584" y="139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  <a:latin typeface="Open Sans"/>
                </a:rPr>
                <a:t>{3}</a:t>
              </a:r>
            </a:p>
          </p:txBody>
        </p:sp>
        <p:sp>
          <p:nvSpPr>
            <p:cNvPr id="28694" name="Text Box 36"/>
            <p:cNvSpPr txBox="1">
              <a:spLocks noChangeArrowheads="1"/>
            </p:cNvSpPr>
            <p:nvPr/>
          </p:nvSpPr>
          <p:spPr bwMode="auto">
            <a:xfrm>
              <a:off x="1856" y="1679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accent2"/>
                  </a:solidFill>
                  <a:latin typeface="Open Sans"/>
                </a:rPr>
                <a:t>{3}</a:t>
              </a:r>
            </a:p>
          </p:txBody>
        </p:sp>
        <p:sp>
          <p:nvSpPr>
            <p:cNvPr id="28695" name="Text Box 37"/>
            <p:cNvSpPr txBox="1">
              <a:spLocks noChangeArrowheads="1"/>
            </p:cNvSpPr>
            <p:nvPr/>
          </p:nvSpPr>
          <p:spPr bwMode="auto">
            <a:xfrm>
              <a:off x="1314" y="1632"/>
              <a:ext cx="33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accent2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96" name="Text Box 38"/>
            <p:cNvSpPr txBox="1">
              <a:spLocks noChangeArrowheads="1"/>
            </p:cNvSpPr>
            <p:nvPr/>
          </p:nvSpPr>
          <p:spPr bwMode="auto">
            <a:xfrm>
              <a:off x="1344" y="2064"/>
              <a:ext cx="33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97" name="Text Box 39"/>
            <p:cNvSpPr txBox="1">
              <a:spLocks noChangeArrowheads="1"/>
            </p:cNvSpPr>
            <p:nvPr/>
          </p:nvSpPr>
          <p:spPr bwMode="auto">
            <a:xfrm>
              <a:off x="1632" y="235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  <a:latin typeface="Open Sans"/>
                </a:rPr>
                <a:t>{2}</a:t>
              </a:r>
            </a:p>
          </p:txBody>
        </p:sp>
      </p:grpSp>
      <p:sp>
        <p:nvSpPr>
          <p:cNvPr id="28678" name="Text Box 42"/>
          <p:cNvSpPr txBox="1">
            <a:spLocks noChangeArrowheads="1"/>
          </p:cNvSpPr>
          <p:nvPr/>
        </p:nvSpPr>
        <p:spPr bwMode="auto">
          <a:xfrm>
            <a:off x="1143000" y="4724400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Open Sans"/>
              </a:rPr>
              <a:t>Firstpos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smtClean="0">
                <a:latin typeface="Open Sans"/>
              </a:rPr>
              <a:t>– </a:t>
            </a:r>
            <a:r>
              <a:rPr lang="en-US" sz="2400" dirty="0" err="1" smtClean="0">
                <a:solidFill>
                  <a:schemeClr val="accent1"/>
                </a:solidFill>
                <a:latin typeface="Open Sans"/>
              </a:rPr>
              <a:t>Warna</a:t>
            </a:r>
            <a:r>
              <a:rPr lang="en-US" sz="2400" dirty="0" smtClean="0">
                <a:solidFill>
                  <a:schemeClr val="accent1"/>
                </a:solidFill>
                <a:latin typeface="Open Sans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Open Sans"/>
              </a:rPr>
              <a:t>biru</a:t>
            </a:r>
            <a:endParaRPr lang="en-US" sz="2400" dirty="0" smtClean="0">
              <a:solidFill>
                <a:schemeClr val="accent1"/>
              </a:solidFill>
              <a:latin typeface="Open Sans"/>
            </a:endParaRP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Open Sans"/>
              </a:rPr>
              <a:t>Lastpos</a:t>
            </a:r>
            <a:r>
              <a:rPr lang="en-US" sz="2400" dirty="0" smtClean="0">
                <a:latin typeface="Open Sans"/>
              </a:rPr>
              <a:t> – </a:t>
            </a:r>
            <a:r>
              <a:rPr lang="en-US" sz="2400" dirty="0" err="1" smtClean="0">
                <a:solidFill>
                  <a:srgbClr val="FF0000"/>
                </a:solidFill>
                <a:latin typeface="Open Sans"/>
              </a:rPr>
              <a:t>Warna</a:t>
            </a:r>
            <a:r>
              <a:rPr lang="en-US" sz="2400" dirty="0" smtClean="0">
                <a:solidFill>
                  <a:srgbClr val="FF0000"/>
                </a:solidFill>
                <a:latin typeface="Open Sans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Open Sans"/>
              </a:rPr>
              <a:t>merah</a:t>
            </a:r>
            <a:endParaRPr lang="en-US" sz="2400" dirty="0">
              <a:solidFill>
                <a:srgbClr val="FF0000"/>
              </a:solidFill>
              <a:latin typeface="Open Sans"/>
            </a:endParaRPr>
          </a:p>
        </p:txBody>
      </p:sp>
      <p:sp>
        <p:nvSpPr>
          <p:cNvPr id="286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286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6D5E-2D8B-4128-B7D1-5B79AC64C52F}" type="slidenum">
              <a:rPr lang="en-US" smtClean="0">
                <a:latin typeface="Interstate" charset="0"/>
              </a:rPr>
              <a:pPr/>
              <a:t>26</a:t>
            </a:fld>
            <a:endParaRPr lang="en-US" smtClean="0">
              <a:latin typeface="Interstat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1653215"/>
            <a:ext cx="22143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( a | b)</a:t>
            </a:r>
            <a:r>
              <a:rPr lang="en-US" sz="2800" b="1" baseline="30000" dirty="0"/>
              <a:t> *</a:t>
            </a:r>
            <a:r>
              <a:rPr lang="en-US" sz="2800" b="1" dirty="0"/>
              <a:t> a  </a:t>
            </a:r>
            <a:r>
              <a:rPr lang="en-US" sz="2800" b="1" dirty="0" smtClean="0"/>
              <a:t>#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1    2    3  4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079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51054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followpos</a:t>
            </a:r>
            <a:endParaRPr lang="en-US" sz="3200" smtClean="0">
              <a:sym typeface="Wingdings" pitchFamily="2" charset="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7315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dirty="0" smtClean="0">
                <a:latin typeface="Open Sans"/>
              </a:rPr>
              <a:t>Then </a:t>
            </a:r>
            <a:r>
              <a:rPr lang="en-US" sz="2400" dirty="0">
                <a:latin typeface="Open Sans"/>
              </a:rPr>
              <a:t>we define </a:t>
            </a:r>
            <a:r>
              <a:rPr lang="en-US" sz="2400" dirty="0" smtClean="0">
                <a:latin typeface="Open Sans"/>
              </a:rPr>
              <a:t>the </a:t>
            </a:r>
            <a:r>
              <a:rPr lang="en-US" sz="2400" dirty="0">
                <a:latin typeface="Open Sans"/>
              </a:rPr>
              <a:t>function </a:t>
            </a:r>
            <a:r>
              <a:rPr lang="en-US" sz="2400" b="1" dirty="0" err="1">
                <a:latin typeface="Open Sans"/>
              </a:rPr>
              <a:t>followpos</a:t>
            </a:r>
            <a:r>
              <a:rPr lang="en-US" sz="2400" dirty="0">
                <a:latin typeface="Open Sans"/>
              </a:rPr>
              <a:t> for the positions (positions </a:t>
            </a:r>
            <a:r>
              <a:rPr lang="en-US" sz="2400" dirty="0" smtClean="0">
                <a:latin typeface="Open Sans"/>
              </a:rPr>
              <a:t>assigned </a:t>
            </a:r>
            <a:r>
              <a:rPr lang="en-US" sz="2400" dirty="0">
                <a:latin typeface="Open Sans"/>
              </a:rPr>
              <a:t>to leaves</a:t>
            </a:r>
            <a:r>
              <a:rPr lang="en-US" sz="2400" dirty="0" smtClean="0">
                <a:latin typeface="Open Sans"/>
              </a:rPr>
              <a:t>).</a:t>
            </a:r>
          </a:p>
          <a:p>
            <a:pPr algn="just" eaLnBrk="0" hangingPunct="0"/>
            <a:endParaRPr lang="en-US" sz="2400" b="1" dirty="0" smtClean="0">
              <a:latin typeface="Open Sans"/>
            </a:endParaRPr>
          </a:p>
          <a:p>
            <a:pPr algn="just" eaLnBrk="0" hangingPunct="0"/>
            <a:r>
              <a:rPr lang="en-US" sz="2400" b="1" dirty="0" err="1" smtClean="0">
                <a:latin typeface="Open Sans"/>
              </a:rPr>
              <a:t>followpos</a:t>
            </a:r>
            <a:r>
              <a:rPr lang="en-US" sz="2400" b="1" dirty="0" smtClean="0">
                <a:latin typeface="Open Sans"/>
              </a:rPr>
              <a:t>(</a:t>
            </a:r>
            <a:r>
              <a:rPr lang="en-US" sz="2400" b="1" dirty="0" err="1" smtClean="0">
                <a:latin typeface="Open Sans"/>
              </a:rPr>
              <a:t>i</a:t>
            </a:r>
            <a:r>
              <a:rPr lang="en-US" sz="2400" b="1" dirty="0">
                <a:latin typeface="Open Sans"/>
              </a:rPr>
              <a:t>)</a:t>
            </a:r>
            <a:r>
              <a:rPr lang="en-US" sz="2400" dirty="0">
                <a:latin typeface="Open Sans"/>
              </a:rPr>
              <a:t>  </a:t>
            </a:r>
            <a:r>
              <a:rPr lang="en-US" sz="2400" dirty="0" smtClean="0">
                <a:latin typeface="Open Sans"/>
              </a:rPr>
              <a:t>:</a:t>
            </a:r>
          </a:p>
          <a:p>
            <a:pPr algn="just" eaLnBrk="0" hangingPunct="0"/>
            <a:r>
              <a:rPr lang="en-US" sz="2400" dirty="0" smtClean="0">
                <a:latin typeface="Open Sans"/>
              </a:rPr>
              <a:t>is </a:t>
            </a:r>
            <a:r>
              <a:rPr lang="en-US" sz="2400" dirty="0">
                <a:latin typeface="Open Sans"/>
              </a:rPr>
              <a:t>the set of positions which can follow </a:t>
            </a:r>
            <a:r>
              <a:rPr lang="en-US" sz="2400" dirty="0" smtClean="0">
                <a:latin typeface="Open Sans"/>
              </a:rPr>
              <a:t>	the </a:t>
            </a:r>
            <a:r>
              <a:rPr lang="en-US" sz="2400" dirty="0">
                <a:latin typeface="Open Sans"/>
              </a:rPr>
              <a:t>position </a:t>
            </a:r>
            <a:r>
              <a:rPr lang="en-US" sz="2400" dirty="0" err="1">
                <a:latin typeface="Open Sans"/>
              </a:rPr>
              <a:t>i</a:t>
            </a:r>
            <a:r>
              <a:rPr lang="en-US" sz="2400" dirty="0">
                <a:latin typeface="Open Sans"/>
              </a:rPr>
              <a:t> in the strings generated </a:t>
            </a:r>
            <a:r>
              <a:rPr lang="en-US" sz="2400" dirty="0" smtClean="0">
                <a:latin typeface="Open Sans"/>
              </a:rPr>
              <a:t>by the 	augmented regular </a:t>
            </a:r>
            <a:r>
              <a:rPr lang="en-US" sz="2400" dirty="0">
                <a:latin typeface="Open Sans"/>
              </a:rPr>
              <a:t>expression.</a:t>
            </a:r>
          </a:p>
          <a:p>
            <a:pPr algn="just" eaLnBrk="0" hangingPunct="0"/>
            <a:endParaRPr lang="en-US" sz="2400" dirty="0">
              <a:latin typeface="Open Sans"/>
            </a:endParaRPr>
          </a:p>
        </p:txBody>
      </p:sp>
      <p:sp>
        <p:nvSpPr>
          <p:cNvPr id="2458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09D2B9-1FD6-4E61-BE06-36555C112B1D}" type="slidenum">
              <a:rPr lang="en-US" smtClean="0">
                <a:latin typeface="Interstate" charset="0"/>
              </a:rPr>
              <a:pPr/>
              <a:t>27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076528" cy="838200"/>
          </a:xfrm>
        </p:spPr>
        <p:txBody>
          <a:bodyPr/>
          <a:lstStyle/>
          <a:p>
            <a:r>
              <a:rPr lang="en-US" smtClean="0"/>
              <a:t>How to evaluate  followpos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29188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sz="2200" smtClean="0"/>
              <a:t>Two-rules define the function followpos:</a:t>
            </a:r>
          </a:p>
          <a:p>
            <a:pPr marL="800100" lvl="1" indent="-342900" algn="just">
              <a:buFontTx/>
              <a:buAutoNum type="arabicPeriod"/>
            </a:pPr>
            <a:r>
              <a:rPr lang="en-US" sz="2200" smtClean="0"/>
              <a:t>If </a:t>
            </a:r>
            <a:r>
              <a:rPr lang="en-US" sz="2200" b="1" smtClean="0"/>
              <a:t>n</a:t>
            </a:r>
            <a:r>
              <a:rPr lang="en-US" sz="2200" smtClean="0"/>
              <a:t> is concatenation-node with left child c</a:t>
            </a:r>
            <a:r>
              <a:rPr lang="en-US" sz="2200" baseline="-25000" smtClean="0"/>
              <a:t>1</a:t>
            </a:r>
            <a:r>
              <a:rPr lang="en-US" sz="2200" smtClean="0"/>
              <a:t> and right child c</a:t>
            </a:r>
            <a:r>
              <a:rPr lang="en-US" sz="2200" baseline="-25000" smtClean="0"/>
              <a:t>2</a:t>
            </a:r>
            <a:r>
              <a:rPr lang="en-US" sz="2200" smtClean="0"/>
              <a:t>, and </a:t>
            </a:r>
            <a:r>
              <a:rPr lang="en-US" sz="2200" b="1" smtClean="0"/>
              <a:t>i</a:t>
            </a:r>
            <a:r>
              <a:rPr lang="en-US" sz="2200" smtClean="0"/>
              <a:t> is a position in </a:t>
            </a:r>
            <a:r>
              <a:rPr lang="en-US" sz="2200" b="1" smtClean="0"/>
              <a:t>lastpos(c</a:t>
            </a:r>
            <a:r>
              <a:rPr lang="en-US" sz="2200" b="1" baseline="-25000" smtClean="0"/>
              <a:t>1</a:t>
            </a:r>
            <a:r>
              <a:rPr lang="en-US" sz="2200" b="1" smtClean="0"/>
              <a:t>)</a:t>
            </a:r>
            <a:r>
              <a:rPr lang="en-US" sz="2200" smtClean="0"/>
              <a:t>, then all positions in </a:t>
            </a:r>
            <a:r>
              <a:rPr lang="en-US" sz="2200" b="1" smtClean="0"/>
              <a:t>firstpos(c</a:t>
            </a:r>
            <a:r>
              <a:rPr lang="en-US" sz="2200" b="1" baseline="-25000" smtClean="0"/>
              <a:t>2</a:t>
            </a:r>
            <a:r>
              <a:rPr lang="en-US" sz="2200" b="1" smtClean="0"/>
              <a:t>)</a:t>
            </a:r>
            <a:r>
              <a:rPr lang="en-US" sz="2200" smtClean="0"/>
              <a:t> are in </a:t>
            </a:r>
            <a:r>
              <a:rPr lang="en-US" sz="2200" b="1" smtClean="0"/>
              <a:t>followpos(i)</a:t>
            </a:r>
            <a:r>
              <a:rPr lang="en-US" sz="2200" smtClean="0"/>
              <a:t>.</a:t>
            </a:r>
          </a:p>
          <a:p>
            <a:pPr marL="800100" lvl="1" indent="-342900" algn="just">
              <a:buFontTx/>
              <a:buAutoNum type="arabicPeriod"/>
            </a:pPr>
            <a:r>
              <a:rPr lang="en-US" sz="2200" smtClean="0"/>
              <a:t>If </a:t>
            </a:r>
            <a:r>
              <a:rPr lang="en-US" sz="2200" b="1" smtClean="0"/>
              <a:t>n</a:t>
            </a:r>
            <a:r>
              <a:rPr lang="en-US" sz="2200" smtClean="0"/>
              <a:t> is a star-node, and </a:t>
            </a:r>
            <a:r>
              <a:rPr lang="en-US" sz="2200" b="1" smtClean="0"/>
              <a:t>i</a:t>
            </a:r>
            <a:r>
              <a:rPr lang="en-US" sz="2200" smtClean="0"/>
              <a:t> is a position in </a:t>
            </a:r>
            <a:r>
              <a:rPr lang="en-US" sz="2200" b="1" smtClean="0"/>
              <a:t>lastpos(n),</a:t>
            </a:r>
            <a:r>
              <a:rPr lang="en-US" sz="2200" smtClean="0"/>
              <a:t> then all positions in </a:t>
            </a:r>
            <a:r>
              <a:rPr lang="en-US" sz="2200" b="1" smtClean="0"/>
              <a:t>firstpos(n)</a:t>
            </a:r>
            <a:r>
              <a:rPr lang="en-US" sz="2200" smtClean="0"/>
              <a:t> are in </a:t>
            </a:r>
            <a:r>
              <a:rPr lang="en-US" sz="2200" b="1" smtClean="0"/>
              <a:t>followpos(i)</a:t>
            </a:r>
            <a:r>
              <a:rPr lang="en-US" sz="2200" smtClean="0"/>
              <a:t>.</a:t>
            </a:r>
          </a:p>
          <a:p>
            <a:pPr marL="457200" indent="-457200" algn="just">
              <a:buFontTx/>
              <a:buAutoNum type="arabicPeriod"/>
            </a:pPr>
            <a:endParaRPr lang="en-US" sz="2200" smtClean="0"/>
          </a:p>
          <a:p>
            <a:pPr marL="457200" indent="-457200" algn="just"/>
            <a:r>
              <a:rPr lang="en-US" sz="2200" smtClean="0"/>
              <a:t>If firstpos and lastpos have been computed for each node, followpos   of each position can be computed by making one depth-first traversal of the syntax tree.</a:t>
            </a:r>
          </a:p>
          <a:p>
            <a:pPr marL="457200" indent="-457200" algn="just">
              <a:buFontTx/>
              <a:buNone/>
            </a:pPr>
            <a:endParaRPr lang="en-US" sz="220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70DE66-1C6A-4777-8727-91BAE493B811}" type="slidenum">
              <a:rPr lang="en-US" smtClean="0">
                <a:latin typeface="Interstate" charset="0"/>
              </a:rPr>
              <a:pPr/>
              <a:t>28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762000"/>
          </a:xfrm>
        </p:spPr>
        <p:txBody>
          <a:bodyPr/>
          <a:lstStyle/>
          <a:p>
            <a:r>
              <a:rPr lang="en-US" dirty="0" smtClean="0"/>
              <a:t>Example -- </a:t>
            </a:r>
            <a:r>
              <a:rPr lang="en-US" b="1" dirty="0" smtClean="0">
                <a:solidFill>
                  <a:schemeClr val="tx1"/>
                </a:solidFill>
              </a:rPr>
              <a:t>( a | b)</a:t>
            </a:r>
            <a:r>
              <a:rPr lang="en-US" b="1" baseline="30000" dirty="0" smtClean="0">
                <a:solidFill>
                  <a:schemeClr val="tx1"/>
                </a:solidFill>
              </a:rPr>
              <a:t> *</a:t>
            </a:r>
            <a:r>
              <a:rPr lang="en-US" b="1" dirty="0" smtClean="0">
                <a:solidFill>
                  <a:schemeClr val="tx1"/>
                </a:solidFill>
              </a:rPr>
              <a:t> a  #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1914" y="1720850"/>
            <a:ext cx="2481263" cy="2624138"/>
            <a:chOff x="768" y="1104"/>
            <a:chExt cx="1694" cy="165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1104"/>
              <a:ext cx="1260" cy="1653"/>
              <a:chOff x="672" y="1488"/>
              <a:chExt cx="1260" cy="1653"/>
            </a:xfrm>
          </p:grpSpPr>
          <p:sp>
            <p:nvSpPr>
              <p:cNvPr id="28698" name="Line 5"/>
              <p:cNvSpPr>
                <a:spLocks noChangeShapeType="1"/>
              </p:cNvSpPr>
              <p:nvPr/>
            </p:nvSpPr>
            <p:spPr bwMode="auto">
              <a:xfrm flipH="1">
                <a:off x="1296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699" name="Line 6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0" name="Line 7"/>
              <p:cNvSpPr>
                <a:spLocks noChangeShapeType="1"/>
              </p:cNvSpPr>
              <p:nvPr/>
            </p:nvSpPr>
            <p:spPr bwMode="auto">
              <a:xfrm flipH="1">
                <a:off x="1008" y="192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1" name="Line 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2" name="Line 9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3" name="Line 10"/>
              <p:cNvSpPr>
                <a:spLocks noChangeShapeType="1"/>
              </p:cNvSpPr>
              <p:nvPr/>
            </p:nvSpPr>
            <p:spPr bwMode="auto">
              <a:xfrm flipH="1">
                <a:off x="768" y="259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4" name="Line 11"/>
              <p:cNvSpPr>
                <a:spLocks noChangeShapeType="1"/>
              </p:cNvSpPr>
              <p:nvPr/>
            </p:nvSpPr>
            <p:spPr bwMode="auto">
              <a:xfrm>
                <a:off x="1056" y="259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5" name="Text Box 12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  <a:sym typeface="Symbol" pitchFamily="18" charset="2"/>
                  </a:rPr>
                  <a:t></a:t>
                </a:r>
                <a:endParaRPr lang="en-US" sz="1600">
                  <a:latin typeface="Open Sans"/>
                </a:endParaRPr>
              </a:p>
            </p:txBody>
          </p:sp>
          <p:sp>
            <p:nvSpPr>
              <p:cNvPr id="28706" name="Text Box 13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  <a:sym typeface="Symbol" pitchFamily="18" charset="2"/>
                  </a:rPr>
                  <a:t>*</a:t>
                </a:r>
                <a:endParaRPr lang="en-US" sz="1600">
                  <a:latin typeface="Open Sans"/>
                </a:endParaRPr>
              </a:p>
            </p:txBody>
          </p:sp>
          <p:sp>
            <p:nvSpPr>
              <p:cNvPr id="28707" name="Text Box 14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  <a:sym typeface="Symbol" pitchFamily="18" charset="2"/>
                  </a:rPr>
                  <a:t></a:t>
                </a:r>
                <a:endParaRPr lang="en-US" sz="1600">
                  <a:latin typeface="Open Sans"/>
                </a:endParaRPr>
              </a:p>
            </p:txBody>
          </p:sp>
          <p:sp>
            <p:nvSpPr>
              <p:cNvPr id="28708" name="Text Box 15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17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  <a:sym typeface="Symbol" pitchFamily="18" charset="2"/>
                  </a:rPr>
                  <a:t> |</a:t>
                </a:r>
                <a:endParaRPr lang="en-US" sz="1600">
                  <a:latin typeface="Open Sans"/>
                </a:endParaRPr>
              </a:p>
            </p:txBody>
          </p:sp>
          <p:sp>
            <p:nvSpPr>
              <p:cNvPr id="28709" name="Text Box 16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  <a:sym typeface="Symbol" pitchFamily="18" charset="2"/>
                  </a:rPr>
                  <a:t>b</a:t>
                </a:r>
                <a:endParaRPr lang="en-US" sz="1600">
                  <a:latin typeface="Open Sans"/>
                </a:endParaRPr>
              </a:p>
            </p:txBody>
          </p:sp>
          <p:sp>
            <p:nvSpPr>
              <p:cNvPr id="28710" name="Text Box 17"/>
              <p:cNvSpPr txBox="1">
                <a:spLocks noChangeArrowheads="1"/>
              </p:cNvSpPr>
              <p:nvPr/>
            </p:nvSpPr>
            <p:spPr bwMode="auto">
              <a:xfrm>
                <a:off x="1440" y="2064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  <a:sym typeface="Symbol" pitchFamily="18" charset="2"/>
                  </a:rPr>
                  <a:t>a</a:t>
                </a:r>
                <a:endParaRPr lang="en-US" sz="1600">
                  <a:latin typeface="Open Sans"/>
                </a:endParaRPr>
              </a:p>
            </p:txBody>
          </p:sp>
          <p:sp>
            <p:nvSpPr>
              <p:cNvPr id="28711" name="Text Box 18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  <a:sym typeface="Symbol" pitchFamily="18" charset="2"/>
                  </a:rPr>
                  <a:t>#</a:t>
                </a:r>
                <a:endParaRPr lang="en-US" sz="1600">
                  <a:latin typeface="Open Sans"/>
                </a:endParaRPr>
              </a:p>
            </p:txBody>
          </p:sp>
          <p:sp>
            <p:nvSpPr>
              <p:cNvPr id="28712" name="Text Box 19"/>
              <p:cNvSpPr txBox="1">
                <a:spLocks noChangeArrowheads="1"/>
              </p:cNvSpPr>
              <p:nvPr/>
            </p:nvSpPr>
            <p:spPr bwMode="auto">
              <a:xfrm>
                <a:off x="672" y="2736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  <a:sym typeface="Symbol" pitchFamily="18" charset="2"/>
                  </a:rPr>
                  <a:t>a</a:t>
                </a:r>
                <a:endParaRPr lang="en-US" sz="1600">
                  <a:latin typeface="Open Sans"/>
                </a:endParaRPr>
              </a:p>
            </p:txBody>
          </p:sp>
          <p:sp>
            <p:nvSpPr>
              <p:cNvPr id="28713" name="Text Box 20"/>
              <p:cNvSpPr txBox="1">
                <a:spLocks noChangeArrowheads="1"/>
              </p:cNvSpPr>
              <p:nvPr/>
            </p:nvSpPr>
            <p:spPr bwMode="auto">
              <a:xfrm>
                <a:off x="672" y="2928"/>
                <a:ext cx="20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</a:rPr>
                  <a:t>1</a:t>
                </a:r>
              </a:p>
            </p:txBody>
          </p:sp>
          <p:sp>
            <p:nvSpPr>
              <p:cNvPr id="28714" name="Text Box 21"/>
              <p:cNvSpPr txBox="1">
                <a:spLocks noChangeArrowheads="1"/>
              </p:cNvSpPr>
              <p:nvPr/>
            </p:nvSpPr>
            <p:spPr bwMode="auto">
              <a:xfrm>
                <a:off x="1728" y="1920"/>
                <a:ext cx="20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</a:rPr>
                  <a:t>4</a:t>
                </a:r>
              </a:p>
            </p:txBody>
          </p:sp>
          <p:sp>
            <p:nvSpPr>
              <p:cNvPr id="28715" name="Text Box 22"/>
              <p:cNvSpPr txBox="1">
                <a:spLocks noChangeArrowheads="1"/>
              </p:cNvSpPr>
              <p:nvPr/>
            </p:nvSpPr>
            <p:spPr bwMode="auto">
              <a:xfrm>
                <a:off x="1440" y="2208"/>
                <a:ext cx="20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</a:rPr>
                  <a:t>3</a:t>
                </a:r>
              </a:p>
            </p:txBody>
          </p:sp>
          <p:sp>
            <p:nvSpPr>
              <p:cNvPr id="28716" name="Text Box 23"/>
              <p:cNvSpPr txBox="1">
                <a:spLocks noChangeArrowheads="1"/>
              </p:cNvSpPr>
              <p:nvPr/>
            </p:nvSpPr>
            <p:spPr bwMode="auto">
              <a:xfrm>
                <a:off x="1200" y="2880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</a:rPr>
                  <a:t>2</a:t>
                </a:r>
              </a:p>
            </p:txBody>
          </p:sp>
        </p:grpSp>
        <p:sp>
          <p:nvSpPr>
            <p:cNvPr id="28682" name="Text Box 24"/>
            <p:cNvSpPr txBox="1">
              <a:spLocks noChangeArrowheads="1"/>
            </p:cNvSpPr>
            <p:nvPr/>
          </p:nvSpPr>
          <p:spPr bwMode="auto">
            <a:xfrm>
              <a:off x="1104" y="2352"/>
              <a:ext cx="3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{1}</a:t>
              </a:r>
            </a:p>
          </p:txBody>
        </p:sp>
        <p:sp>
          <p:nvSpPr>
            <p:cNvPr id="28683" name="Text Box 25"/>
            <p:cNvSpPr txBox="1">
              <a:spLocks noChangeArrowheads="1"/>
            </p:cNvSpPr>
            <p:nvPr/>
          </p:nvSpPr>
          <p:spPr bwMode="auto">
            <a:xfrm>
              <a:off x="768" y="2352"/>
              <a:ext cx="2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Open Sans"/>
                </a:rPr>
                <a:t>{1}</a:t>
              </a:r>
            </a:p>
          </p:txBody>
        </p:sp>
        <p:sp>
          <p:nvSpPr>
            <p:cNvPr id="28684" name="Text Box 26"/>
            <p:cNvSpPr txBox="1">
              <a:spLocks noChangeArrowheads="1"/>
            </p:cNvSpPr>
            <p:nvPr/>
          </p:nvSpPr>
          <p:spPr bwMode="auto">
            <a:xfrm>
              <a:off x="1344" y="110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Open Sans"/>
                </a:rPr>
                <a:t>{1,2,3}</a:t>
              </a:r>
            </a:p>
          </p:txBody>
        </p:sp>
        <p:sp>
          <p:nvSpPr>
            <p:cNvPr id="28685" name="Text Box 27"/>
            <p:cNvSpPr txBox="1">
              <a:spLocks noChangeArrowheads="1"/>
            </p:cNvSpPr>
            <p:nvPr/>
          </p:nvSpPr>
          <p:spPr bwMode="auto">
            <a:xfrm>
              <a:off x="1584" y="1680"/>
              <a:ext cx="2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Open Sans"/>
                </a:rPr>
                <a:t>{3}</a:t>
              </a:r>
            </a:p>
          </p:txBody>
        </p:sp>
        <p:sp>
          <p:nvSpPr>
            <p:cNvPr id="28686" name="Text Box 28"/>
            <p:cNvSpPr txBox="1">
              <a:spLocks noChangeArrowheads="1"/>
            </p:cNvSpPr>
            <p:nvPr/>
          </p:nvSpPr>
          <p:spPr bwMode="auto">
            <a:xfrm>
              <a:off x="1104" y="1392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Open Sans"/>
                </a:rPr>
                <a:t>{1,2,3}</a:t>
              </a:r>
            </a:p>
          </p:txBody>
        </p:sp>
        <p:sp>
          <p:nvSpPr>
            <p:cNvPr id="28687" name="Text Box 29"/>
            <p:cNvSpPr txBox="1">
              <a:spLocks noChangeArrowheads="1"/>
            </p:cNvSpPr>
            <p:nvPr/>
          </p:nvSpPr>
          <p:spPr bwMode="auto">
            <a:xfrm>
              <a:off x="960" y="1632"/>
              <a:ext cx="4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88" name="Text Box 30"/>
            <p:cNvSpPr txBox="1">
              <a:spLocks noChangeArrowheads="1"/>
            </p:cNvSpPr>
            <p:nvPr/>
          </p:nvSpPr>
          <p:spPr bwMode="auto">
            <a:xfrm>
              <a:off x="960" y="2064"/>
              <a:ext cx="4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8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2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Open Sans"/>
                </a:rPr>
                <a:t>{2}</a:t>
              </a:r>
            </a:p>
          </p:txBody>
        </p:sp>
        <p:sp>
          <p:nvSpPr>
            <p:cNvPr id="28690" name="Text Box 32"/>
            <p:cNvSpPr txBox="1">
              <a:spLocks noChangeArrowheads="1"/>
            </p:cNvSpPr>
            <p:nvPr/>
          </p:nvSpPr>
          <p:spPr bwMode="auto">
            <a:xfrm>
              <a:off x="1872" y="1392"/>
              <a:ext cx="2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Open Sans"/>
                </a:rPr>
                <a:t>{4}</a:t>
              </a:r>
            </a:p>
          </p:txBody>
        </p:sp>
        <p:sp>
          <p:nvSpPr>
            <p:cNvPr id="28691" name="Text Box 33"/>
            <p:cNvSpPr txBox="1">
              <a:spLocks noChangeArrowheads="1"/>
            </p:cNvSpPr>
            <p:nvPr/>
          </p:nvSpPr>
          <p:spPr bwMode="auto">
            <a:xfrm>
              <a:off x="1872" y="1104"/>
              <a:ext cx="3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{4}</a:t>
              </a:r>
            </a:p>
          </p:txBody>
        </p:sp>
        <p:sp>
          <p:nvSpPr>
            <p:cNvPr id="28692" name="Text Box 34"/>
            <p:cNvSpPr txBox="1">
              <a:spLocks noChangeArrowheads="1"/>
            </p:cNvSpPr>
            <p:nvPr/>
          </p:nvSpPr>
          <p:spPr bwMode="auto">
            <a:xfrm>
              <a:off x="2160" y="1392"/>
              <a:ext cx="3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{4}</a:t>
              </a:r>
            </a:p>
          </p:txBody>
        </p:sp>
        <p:sp>
          <p:nvSpPr>
            <p:cNvPr id="28693" name="Text Box 35"/>
            <p:cNvSpPr txBox="1">
              <a:spLocks noChangeArrowheads="1"/>
            </p:cNvSpPr>
            <p:nvPr/>
          </p:nvSpPr>
          <p:spPr bwMode="auto">
            <a:xfrm>
              <a:off x="1584" y="1392"/>
              <a:ext cx="3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{3}</a:t>
              </a:r>
            </a:p>
          </p:txBody>
        </p:sp>
        <p:sp>
          <p:nvSpPr>
            <p:cNvPr id="28694" name="Text Box 36"/>
            <p:cNvSpPr txBox="1">
              <a:spLocks noChangeArrowheads="1"/>
            </p:cNvSpPr>
            <p:nvPr/>
          </p:nvSpPr>
          <p:spPr bwMode="auto">
            <a:xfrm>
              <a:off x="1824" y="1680"/>
              <a:ext cx="3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{3}</a:t>
              </a:r>
            </a:p>
          </p:txBody>
        </p:sp>
        <p:sp>
          <p:nvSpPr>
            <p:cNvPr id="28695" name="Text Box 37"/>
            <p:cNvSpPr txBox="1">
              <a:spLocks noChangeArrowheads="1"/>
            </p:cNvSpPr>
            <p:nvPr/>
          </p:nvSpPr>
          <p:spPr bwMode="auto">
            <a:xfrm>
              <a:off x="1296" y="1632"/>
              <a:ext cx="41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96" name="Text Box 38"/>
            <p:cNvSpPr txBox="1">
              <a:spLocks noChangeArrowheads="1"/>
            </p:cNvSpPr>
            <p:nvPr/>
          </p:nvSpPr>
          <p:spPr bwMode="auto">
            <a:xfrm>
              <a:off x="1344" y="2064"/>
              <a:ext cx="41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97" name="Text Box 39"/>
            <p:cNvSpPr txBox="1">
              <a:spLocks noChangeArrowheads="1"/>
            </p:cNvSpPr>
            <p:nvPr/>
          </p:nvSpPr>
          <p:spPr bwMode="auto">
            <a:xfrm>
              <a:off x="1632" y="2352"/>
              <a:ext cx="3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{2}</a:t>
              </a:r>
            </a:p>
          </p:txBody>
        </p:sp>
      </p:grpSp>
      <p:sp>
        <p:nvSpPr>
          <p:cNvPr id="28677" name="Text Box 41"/>
          <p:cNvSpPr txBox="1">
            <a:spLocks noChangeArrowheads="1"/>
          </p:cNvSpPr>
          <p:nvPr/>
        </p:nvSpPr>
        <p:spPr bwMode="auto">
          <a:xfrm>
            <a:off x="4066624" y="1831975"/>
            <a:ext cx="46201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Open Sans"/>
              </a:rPr>
              <a:t>Then we can calculate </a:t>
            </a:r>
            <a:r>
              <a:rPr lang="en-US" sz="2400" dirty="0" err="1">
                <a:latin typeface="Open Sans"/>
              </a:rPr>
              <a:t>followpos</a:t>
            </a:r>
            <a:endParaRPr lang="en-US" sz="2400" dirty="0">
              <a:latin typeface="Open Sans"/>
            </a:endParaRPr>
          </a:p>
          <a:p>
            <a:pPr eaLnBrk="0" hangingPunct="0"/>
            <a:endParaRPr lang="en-US" sz="2400" dirty="0">
              <a:latin typeface="Open Sans"/>
            </a:endParaRPr>
          </a:p>
          <a:p>
            <a:pPr eaLnBrk="0" hangingPunct="0"/>
            <a:r>
              <a:rPr lang="en-US" sz="2400" dirty="0" err="1">
                <a:latin typeface="Open Sans"/>
              </a:rPr>
              <a:t>followpos</a:t>
            </a:r>
            <a:r>
              <a:rPr lang="en-US" sz="2400" dirty="0">
                <a:latin typeface="Open Sans"/>
              </a:rPr>
              <a:t>(1) = {1,2,3}</a:t>
            </a:r>
          </a:p>
          <a:p>
            <a:pPr eaLnBrk="0" hangingPunct="0"/>
            <a:r>
              <a:rPr lang="en-US" sz="2400" dirty="0" err="1">
                <a:latin typeface="Open Sans"/>
              </a:rPr>
              <a:t>followpos</a:t>
            </a:r>
            <a:r>
              <a:rPr lang="en-US" sz="2400" dirty="0">
                <a:latin typeface="Open Sans"/>
              </a:rPr>
              <a:t>(2) = {1,2,3}</a:t>
            </a:r>
          </a:p>
          <a:p>
            <a:pPr eaLnBrk="0" hangingPunct="0"/>
            <a:r>
              <a:rPr lang="en-US" sz="2400" dirty="0" err="1">
                <a:latin typeface="Open Sans"/>
              </a:rPr>
              <a:t>followpos</a:t>
            </a:r>
            <a:r>
              <a:rPr lang="en-US" sz="2400" dirty="0">
                <a:latin typeface="Open Sans"/>
              </a:rPr>
              <a:t>(3) = {4}</a:t>
            </a:r>
          </a:p>
          <a:p>
            <a:pPr eaLnBrk="0" hangingPunct="0"/>
            <a:r>
              <a:rPr lang="en-US" sz="2400" dirty="0" err="1">
                <a:latin typeface="Open Sans"/>
              </a:rPr>
              <a:t>followpos</a:t>
            </a:r>
            <a:r>
              <a:rPr lang="en-US" sz="2400" dirty="0">
                <a:latin typeface="Open Sans"/>
              </a:rPr>
              <a:t>(4) = {}</a:t>
            </a:r>
          </a:p>
        </p:txBody>
      </p:sp>
      <p:sp>
        <p:nvSpPr>
          <p:cNvPr id="28678" name="Text Box 42"/>
          <p:cNvSpPr txBox="1">
            <a:spLocks noChangeArrowheads="1"/>
          </p:cNvSpPr>
          <p:nvPr/>
        </p:nvSpPr>
        <p:spPr bwMode="auto">
          <a:xfrm>
            <a:off x="1143000" y="4724400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smtClean="0">
                <a:latin typeface="Open Sans"/>
              </a:rPr>
              <a:t>After </a:t>
            </a:r>
            <a:r>
              <a:rPr lang="en-US" sz="2400">
                <a:latin typeface="Open Sans"/>
              </a:rPr>
              <a:t>we calculate follow positions, we are ready to create DFA </a:t>
            </a:r>
            <a:r>
              <a:rPr lang="en-US" sz="2400" smtClean="0">
                <a:latin typeface="Open Sans"/>
              </a:rPr>
              <a:t> for </a:t>
            </a:r>
            <a:r>
              <a:rPr lang="en-US" sz="2400">
                <a:latin typeface="Open Sans"/>
              </a:rPr>
              <a:t>the regular expression.</a:t>
            </a:r>
          </a:p>
        </p:txBody>
      </p:sp>
      <p:sp>
        <p:nvSpPr>
          <p:cNvPr id="286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286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6D5E-2D8B-4128-B7D1-5B79AC64C52F}" type="slidenum">
              <a:rPr lang="en-US" smtClean="0">
                <a:latin typeface="Interstate" charset="0"/>
              </a:rPr>
              <a:pPr/>
              <a:t>29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2230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smtClean="0"/>
              <a:t>Outline Materi</a:t>
            </a:r>
            <a:r>
              <a:rPr lang="id-ID" sz="2800" smtClean="0"/>
              <a:t>al</a:t>
            </a:r>
            <a:endParaRPr lang="en-US" sz="28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1"/>
            <a:ext cx="7391400" cy="32766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2800" smtClean="0">
                <a:ea typeface="宋体" pitchFamily="2" charset="-122"/>
                <a:cs typeface="Arial" pitchFamily="34" charset="0"/>
              </a:rPr>
              <a:t>NFA </a:t>
            </a:r>
            <a:r>
              <a:rPr lang="en-US" altLang="zh-CN" sz="2800" dirty="0" smtClean="0">
                <a:ea typeface="宋体" pitchFamily="2" charset="-122"/>
                <a:cs typeface="Arial" pitchFamily="34" charset="0"/>
              </a:rPr>
              <a:t>with </a:t>
            </a:r>
            <a:r>
              <a:rPr lang="en-US" sz="2800" b="1" i="1" dirty="0" smtClean="0">
                <a:cs typeface="Arial" pitchFamily="34" charset="0"/>
                <a:sym typeface="Symbol" pitchFamily="18" charset="2"/>
              </a:rPr>
              <a:t></a:t>
            </a:r>
            <a:r>
              <a:rPr lang="en-US" sz="2800" dirty="0" smtClean="0">
                <a:cs typeface="Arial" pitchFamily="34" charset="0"/>
              </a:rPr>
              <a:t>-transition</a:t>
            </a:r>
            <a:r>
              <a:rPr lang="en-US" altLang="zh-CN" sz="2800" dirty="0" smtClean="0">
                <a:ea typeface="宋体" pitchFamily="2" charset="-122"/>
                <a:cs typeface="Arial" pitchFamily="34" charset="0"/>
              </a:rPr>
              <a:t> </a:t>
            </a:r>
          </a:p>
          <a:p>
            <a:pPr algn="just" eaLnBrk="1" hangingPunct="1">
              <a:defRPr/>
            </a:pPr>
            <a:r>
              <a:rPr lang="id-ID" sz="2800" smtClean="0">
                <a:cs typeface="Arial" pitchFamily="34" charset="0"/>
              </a:rPr>
              <a:t>C</a:t>
            </a:r>
            <a:r>
              <a:rPr lang="en-US" sz="2800" smtClean="0">
                <a:cs typeface="Arial" pitchFamily="34" charset="0"/>
              </a:rPr>
              <a:t>onverting </a:t>
            </a:r>
            <a:r>
              <a:rPr lang="id-ID" sz="2800" smtClean="0">
                <a:cs typeface="Arial" pitchFamily="34" charset="0"/>
              </a:rPr>
              <a:t>of</a:t>
            </a:r>
            <a:r>
              <a:rPr lang="en-US" sz="2800" smtClean="0"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RE </a:t>
            </a:r>
            <a:r>
              <a:rPr lang="id-ID" sz="2800" smtClean="0">
                <a:cs typeface="Arial" pitchFamily="34" charset="0"/>
              </a:rPr>
              <a:t>to</a:t>
            </a:r>
            <a:r>
              <a:rPr lang="en-US" sz="2800" smtClean="0">
                <a:cs typeface="Arial" pitchFamily="34" charset="0"/>
              </a:rPr>
              <a:t> NFA-Epsilon </a:t>
            </a:r>
            <a:r>
              <a:rPr lang="en-US" sz="2800" smtClean="0"/>
              <a:t>(Thomson’s Construction)</a:t>
            </a:r>
          </a:p>
          <a:p>
            <a:pPr algn="just" eaLnBrk="1" hangingPunct="1">
              <a:defRPr/>
            </a:pPr>
            <a:r>
              <a:rPr lang="en-AU" sz="2800" smtClean="0">
                <a:cs typeface="Times New Roman" pitchFamily="18" charset="0"/>
              </a:rPr>
              <a:t>Converting NFA-Epsilon to DFA</a:t>
            </a:r>
          </a:p>
          <a:p>
            <a:pPr algn="just" eaLnBrk="1" hangingPunct="1">
              <a:defRPr/>
            </a:pPr>
            <a:r>
              <a:rPr lang="en-AU" sz="2800" smtClean="0">
                <a:cs typeface="Times New Roman" pitchFamily="18" charset="0"/>
              </a:rPr>
              <a:t>Converting RE to DFA</a:t>
            </a:r>
          </a:p>
          <a:p>
            <a:pPr eaLnBrk="1" hangingPunct="1">
              <a:defRPr/>
            </a:pPr>
            <a:endParaRPr lang="en-US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20E32-F5FE-4A02-8BA7-574E8A6B3C9B}" type="slidenum">
              <a:rPr lang="en-US" smtClean="0">
                <a:latin typeface="Interstate" charset="0"/>
              </a:rPr>
              <a:pPr/>
              <a:t>3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28600"/>
            <a:ext cx="5715000" cy="762000"/>
          </a:xfrm>
        </p:spPr>
        <p:txBody>
          <a:bodyPr/>
          <a:lstStyle/>
          <a:p>
            <a:r>
              <a:rPr lang="en-US" smtClean="0"/>
              <a:t>Algorithm (RE </a:t>
            </a:r>
            <a:r>
              <a:rPr lang="en-US" smtClean="0">
                <a:sym typeface="Wingdings" pitchFamily="2" charset="2"/>
              </a:rPr>
              <a:t> DFA)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52600"/>
            <a:ext cx="7696200" cy="43434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/>
              <a:t>Create the syntax tree of  (r) #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/>
              <a:t>Calculate the functions: </a:t>
            </a:r>
            <a:r>
              <a:rPr lang="en-US" sz="2200" dirty="0" err="1" smtClean="0"/>
              <a:t>followpos</a:t>
            </a:r>
            <a:r>
              <a:rPr lang="en-US" sz="2200" dirty="0" smtClean="0"/>
              <a:t>, </a:t>
            </a:r>
            <a:r>
              <a:rPr lang="en-US" sz="2200" dirty="0" err="1" smtClean="0"/>
              <a:t>firstpos</a:t>
            </a:r>
            <a:r>
              <a:rPr lang="en-US" sz="2200" dirty="0" smtClean="0"/>
              <a:t>, </a:t>
            </a:r>
            <a:r>
              <a:rPr lang="en-US" sz="2200" dirty="0" err="1" smtClean="0"/>
              <a:t>lastpos</a:t>
            </a:r>
            <a:r>
              <a:rPr lang="en-US" sz="2200" dirty="0" smtClean="0"/>
              <a:t>, </a:t>
            </a:r>
            <a:r>
              <a:rPr lang="en-US" sz="2200" dirty="0" err="1" smtClean="0"/>
              <a:t>nullable</a:t>
            </a:r>
            <a:endParaRPr lang="en-US" sz="2200" dirty="0" smtClean="0"/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/>
              <a:t>Put </a:t>
            </a:r>
            <a:r>
              <a:rPr lang="en-US" sz="2200" dirty="0" err="1" smtClean="0"/>
              <a:t>firstpos</a:t>
            </a:r>
            <a:r>
              <a:rPr lang="en-US" sz="2200" dirty="0" smtClean="0"/>
              <a:t>(root) into the states of DFA as an unmarked state.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/>
              <a:t>while (there is an unmarked state S in the states of DFA) </a:t>
            </a:r>
            <a:r>
              <a:rPr lang="en-US" sz="2200" i="1" dirty="0" smtClean="0"/>
              <a:t>do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lphaLcPeriod"/>
            </a:pPr>
            <a:r>
              <a:rPr lang="en-US" sz="2200" dirty="0" smtClean="0"/>
              <a:t>mark </a:t>
            </a:r>
            <a:r>
              <a:rPr lang="en-US" sz="2200" b="1" dirty="0" smtClean="0"/>
              <a:t>S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lphaLcPeriod"/>
            </a:pPr>
            <a:r>
              <a:rPr lang="en-US" sz="2200" b="1" dirty="0" smtClean="0"/>
              <a:t>….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AE7F30-8E3B-499D-8730-E45F4D6F59DF}" type="slidenum">
              <a:rPr lang="en-US" smtClean="0">
                <a:latin typeface="Interstate" charset="0"/>
              </a:rPr>
              <a:pPr/>
              <a:t>30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28600"/>
            <a:ext cx="5715000" cy="762000"/>
          </a:xfrm>
        </p:spPr>
        <p:txBody>
          <a:bodyPr/>
          <a:lstStyle/>
          <a:p>
            <a:r>
              <a:rPr lang="en-US" smtClean="0"/>
              <a:t>Algorithm (RE </a:t>
            </a:r>
            <a:r>
              <a:rPr lang="en-US" smtClean="0">
                <a:sym typeface="Wingdings" pitchFamily="2" charset="2"/>
              </a:rPr>
              <a:t> DFA)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41960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90000"/>
              </a:lnSpc>
              <a:buFont typeface="+mj-lt"/>
              <a:buAutoNum type="alphaLcPeriod" startAt="2"/>
            </a:pPr>
            <a:r>
              <a:rPr lang="en-US" sz="2200" i="1" smtClean="0"/>
              <a:t>for each</a:t>
            </a:r>
            <a:r>
              <a:rPr lang="en-US" sz="2200" smtClean="0"/>
              <a:t>  input symbol </a:t>
            </a:r>
            <a:r>
              <a:rPr lang="en-US" sz="2200" b="1" smtClean="0"/>
              <a:t>a</a:t>
            </a:r>
            <a:r>
              <a:rPr lang="en-US" sz="2200" smtClean="0"/>
              <a:t>  </a:t>
            </a:r>
            <a:r>
              <a:rPr lang="en-US" sz="2200" i="1" smtClean="0"/>
              <a:t>do</a:t>
            </a:r>
            <a:endParaRPr lang="en-US" sz="2200" smtClean="0"/>
          </a:p>
          <a:p>
            <a:pPr lvl="2" algn="just">
              <a:lnSpc>
                <a:spcPct val="90000"/>
              </a:lnSpc>
            </a:pPr>
            <a:r>
              <a:rPr lang="en-US" sz="2200" smtClean="0"/>
              <a:t>let s</a:t>
            </a:r>
            <a:r>
              <a:rPr lang="en-US" sz="2200" baseline="-25000" smtClean="0"/>
              <a:t>1</a:t>
            </a:r>
            <a:r>
              <a:rPr lang="en-US" sz="2200" smtClean="0"/>
              <a:t>,...,s</a:t>
            </a:r>
            <a:r>
              <a:rPr lang="en-US" sz="2200" baseline="-25000" smtClean="0"/>
              <a:t>n</a:t>
            </a:r>
            <a:r>
              <a:rPr lang="en-US" sz="2200" smtClean="0"/>
              <a:t> are positions in </a:t>
            </a:r>
            <a:r>
              <a:rPr lang="en-US" sz="2200" b="1" smtClean="0"/>
              <a:t>S</a:t>
            </a:r>
            <a:r>
              <a:rPr lang="en-US" sz="2200" smtClean="0"/>
              <a:t> and symbols in those positions are </a:t>
            </a:r>
            <a:r>
              <a:rPr lang="en-US" sz="2200" b="1" smtClean="0"/>
              <a:t>a</a:t>
            </a:r>
          </a:p>
          <a:p>
            <a:pPr lvl="2" algn="just">
              <a:lnSpc>
                <a:spcPct val="90000"/>
              </a:lnSpc>
            </a:pPr>
            <a:r>
              <a:rPr lang="en-US" sz="2200" b="1" smtClean="0"/>
              <a:t>S</a:t>
            </a:r>
            <a:r>
              <a:rPr lang="en-US" sz="2200" b="1" baseline="30000" smtClean="0"/>
              <a:t>’</a:t>
            </a:r>
            <a:r>
              <a:rPr lang="en-US" sz="2200" baseline="-25000" smtClean="0"/>
              <a:t>  </a:t>
            </a:r>
            <a:r>
              <a:rPr lang="en-US" sz="2200" smtClean="0">
                <a:sym typeface="Wingdings" pitchFamily="2" charset="2"/>
              </a:rPr>
              <a:t> followpos(s</a:t>
            </a:r>
            <a:r>
              <a:rPr lang="en-US" sz="2200" baseline="-25000" smtClean="0">
                <a:sym typeface="Wingdings" pitchFamily="2" charset="2"/>
              </a:rPr>
              <a:t>1</a:t>
            </a:r>
            <a:r>
              <a:rPr lang="en-US" sz="2200" smtClean="0">
                <a:sym typeface="Wingdings" pitchFamily="2" charset="2"/>
              </a:rPr>
              <a:t>) </a:t>
            </a:r>
            <a:r>
              <a:rPr lang="en-US" sz="2200" smtClean="0">
                <a:sym typeface="Symbol" pitchFamily="18" charset="2"/>
              </a:rPr>
              <a:t> ... </a:t>
            </a:r>
            <a:r>
              <a:rPr lang="en-US" sz="2200" smtClean="0">
                <a:sym typeface="Wingdings" pitchFamily="2" charset="2"/>
              </a:rPr>
              <a:t> followpos(s</a:t>
            </a:r>
            <a:r>
              <a:rPr lang="en-US" sz="2200" baseline="-25000" smtClean="0">
                <a:sym typeface="Wingdings" pitchFamily="2" charset="2"/>
              </a:rPr>
              <a:t>n</a:t>
            </a:r>
            <a:r>
              <a:rPr lang="en-US" sz="2200" smtClean="0">
                <a:sym typeface="Wingdings" pitchFamily="2" charset="2"/>
              </a:rPr>
              <a:t>)</a:t>
            </a:r>
          </a:p>
          <a:p>
            <a:pPr lvl="2" algn="just">
              <a:lnSpc>
                <a:spcPct val="90000"/>
              </a:lnSpc>
            </a:pPr>
            <a:r>
              <a:rPr lang="en-US" sz="2200" b="1" smtClean="0">
                <a:sym typeface="Wingdings" pitchFamily="2" charset="2"/>
              </a:rPr>
              <a:t>move(S,a)</a:t>
            </a:r>
            <a:r>
              <a:rPr lang="en-US" sz="2200" smtClean="0">
                <a:sym typeface="Wingdings" pitchFamily="2" charset="2"/>
              </a:rPr>
              <a:t>  </a:t>
            </a:r>
            <a:r>
              <a:rPr lang="en-US" sz="2200" b="1" smtClean="0">
                <a:sym typeface="Wingdings" pitchFamily="2" charset="2"/>
              </a:rPr>
              <a:t>S’</a:t>
            </a:r>
            <a:endParaRPr lang="en-US" sz="2200" smtClean="0">
              <a:sym typeface="Wingdings" pitchFamily="2" charset="2"/>
            </a:endParaRPr>
          </a:p>
          <a:p>
            <a:pPr lvl="2" algn="just">
              <a:lnSpc>
                <a:spcPct val="90000"/>
              </a:lnSpc>
            </a:pPr>
            <a:r>
              <a:rPr lang="en-US" sz="2200" smtClean="0">
                <a:sym typeface="Wingdings" pitchFamily="2" charset="2"/>
              </a:rPr>
              <a:t>if (</a:t>
            </a:r>
            <a:r>
              <a:rPr lang="en-US" sz="2200" b="1" smtClean="0">
                <a:sym typeface="Wingdings" pitchFamily="2" charset="2"/>
              </a:rPr>
              <a:t>S’</a:t>
            </a:r>
            <a:r>
              <a:rPr lang="en-US" sz="2200" smtClean="0">
                <a:sym typeface="Wingdings" pitchFamily="2" charset="2"/>
              </a:rPr>
              <a:t> is not empty  and not in the states of DFA)</a:t>
            </a:r>
          </a:p>
          <a:p>
            <a:pPr lvl="3" algn="just">
              <a:lnSpc>
                <a:spcPct val="90000"/>
              </a:lnSpc>
            </a:pPr>
            <a:r>
              <a:rPr lang="en-US" sz="2200" smtClean="0">
                <a:sym typeface="Wingdings" pitchFamily="2" charset="2"/>
              </a:rPr>
              <a:t>put </a:t>
            </a:r>
            <a:r>
              <a:rPr lang="en-US" sz="2200" b="1" smtClean="0">
                <a:sym typeface="Wingdings" pitchFamily="2" charset="2"/>
              </a:rPr>
              <a:t>S’</a:t>
            </a:r>
            <a:r>
              <a:rPr lang="en-US" sz="2200" smtClean="0">
                <a:sym typeface="Wingdings" pitchFamily="2" charset="2"/>
              </a:rPr>
              <a:t> into the states of DFA as an unmarked state.</a:t>
            </a:r>
          </a:p>
          <a:p>
            <a:pPr algn="just">
              <a:lnSpc>
                <a:spcPct val="90000"/>
              </a:lnSpc>
            </a:pPr>
            <a:endParaRPr lang="en-US" sz="2200" smtClean="0">
              <a:sym typeface="Wingdings" pitchFamily="2" charset="2"/>
            </a:endParaRPr>
          </a:p>
          <a:p>
            <a:pPr marL="457200" indent="-457200" algn="just">
              <a:lnSpc>
                <a:spcPct val="90000"/>
              </a:lnSpc>
              <a:buFont typeface="+mj-lt"/>
              <a:buAutoNum type="arabicPeriod" startAt="5"/>
            </a:pPr>
            <a:r>
              <a:rPr lang="en-US" sz="2200" smtClean="0">
                <a:sym typeface="Wingdings" pitchFamily="2" charset="2"/>
              </a:rPr>
              <a:t>the start state of DFA is firstpos(root)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 startAt="5"/>
            </a:pPr>
            <a:r>
              <a:rPr lang="en-US" sz="2200" smtClean="0">
                <a:sym typeface="Wingdings" pitchFamily="2" charset="2"/>
              </a:rPr>
              <a:t>the accepting states of DFA are all states containing the position of  # 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AE7F30-8E3B-499D-8730-E45F4D6F59DF}" type="slidenum">
              <a:rPr lang="en-US" smtClean="0">
                <a:latin typeface="Interstate" charset="0"/>
              </a:rPr>
              <a:pPr/>
              <a:t>31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152400"/>
            <a:ext cx="44958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Example - 1</a:t>
            </a:r>
            <a:endParaRPr lang="en-US" sz="3200" b="1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7696200" cy="3763963"/>
          </a:xfr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sz="2200" dirty="0" err="1" smtClean="0"/>
              <a:t>followpos</a:t>
            </a:r>
            <a:r>
              <a:rPr lang="en-US" sz="2200" dirty="0" smtClean="0"/>
              <a:t>(1)= {1,2,3} 		</a:t>
            </a:r>
            <a:r>
              <a:rPr lang="en-US" sz="2200" dirty="0" err="1" smtClean="0"/>
              <a:t>followpos</a:t>
            </a:r>
            <a:r>
              <a:rPr lang="en-US" sz="2200" dirty="0" smtClean="0"/>
              <a:t>(2)={1,2,3} 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sz="2200" dirty="0" err="1" smtClean="0"/>
              <a:t>followpos</a:t>
            </a:r>
            <a:r>
              <a:rPr lang="en-US" sz="2200" dirty="0" smtClean="0"/>
              <a:t>(3)= {4}		</a:t>
            </a:r>
            <a:r>
              <a:rPr lang="en-US" sz="2200" dirty="0" err="1" smtClean="0"/>
              <a:t>followpos</a:t>
            </a:r>
            <a:r>
              <a:rPr lang="en-US" sz="2200" dirty="0" smtClean="0"/>
              <a:t>(4)={}</a:t>
            </a:r>
          </a:p>
          <a:p>
            <a:pPr algn="just">
              <a:buNone/>
            </a:pPr>
            <a:endParaRPr lang="en-US" sz="2200" dirty="0" smtClean="0"/>
          </a:p>
          <a:p>
            <a:pPr algn="just">
              <a:buFontTx/>
              <a:buNone/>
            </a:pPr>
            <a:r>
              <a:rPr lang="en-US" sz="2200" dirty="0" smtClean="0"/>
              <a:t>S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=</a:t>
            </a:r>
            <a:r>
              <a:rPr lang="en-US" sz="2200" dirty="0" err="1" smtClean="0"/>
              <a:t>firstpos</a:t>
            </a:r>
            <a:r>
              <a:rPr lang="en-US" sz="2200" dirty="0" smtClean="0"/>
              <a:t>(root)={1,2,3}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endParaRPr lang="en-US" sz="2200" dirty="0" smtClean="0"/>
          </a:p>
          <a:p>
            <a:pPr algn="just">
              <a:buFontTx/>
              <a:buNone/>
            </a:pPr>
            <a:r>
              <a:rPr lang="en-US" sz="2200" dirty="0" smtClean="0">
                <a:sym typeface="Symbol" pitchFamily="18" charset="2"/>
              </a:rPr>
              <a:t>		  mark S</a:t>
            </a:r>
            <a:r>
              <a:rPr lang="en-US" sz="2200" baseline="-25000" dirty="0" smtClean="0">
                <a:sym typeface="Symbol" pitchFamily="18" charset="2"/>
              </a:rPr>
              <a:t>1</a:t>
            </a:r>
            <a:endParaRPr lang="en-US" sz="2200" dirty="0" smtClean="0"/>
          </a:p>
          <a:p>
            <a:pPr algn="just">
              <a:buFontTx/>
              <a:buNone/>
            </a:pPr>
            <a:r>
              <a:rPr lang="en-US" sz="2200" dirty="0" smtClean="0"/>
              <a:t>a:  </a:t>
            </a:r>
            <a:r>
              <a:rPr lang="en-US" sz="2200" dirty="0" err="1" smtClean="0"/>
              <a:t>followpos</a:t>
            </a:r>
            <a:r>
              <a:rPr lang="en-US" sz="2200" dirty="0" smtClean="0"/>
              <a:t>(1) </a:t>
            </a:r>
            <a:r>
              <a:rPr lang="en-US" sz="2200" dirty="0" smtClean="0">
                <a:sym typeface="Symbol" pitchFamily="18" charset="2"/>
              </a:rPr>
              <a:t> </a:t>
            </a:r>
            <a:r>
              <a:rPr lang="en-US" sz="2200" dirty="0" err="1" smtClean="0">
                <a:sym typeface="Symbol" pitchFamily="18" charset="2"/>
              </a:rPr>
              <a:t>followpos</a:t>
            </a:r>
            <a:r>
              <a:rPr lang="en-US" sz="2200" dirty="0" smtClean="0">
                <a:sym typeface="Symbol" pitchFamily="18" charset="2"/>
              </a:rPr>
              <a:t>(3)={1,2,3,4}=S</a:t>
            </a:r>
            <a:r>
              <a:rPr lang="en-US" sz="2200" baseline="-25000" dirty="0" smtClean="0">
                <a:sym typeface="Symbol" pitchFamily="18" charset="2"/>
              </a:rPr>
              <a:t>2</a:t>
            </a:r>
            <a:r>
              <a:rPr lang="en-US" sz="2200" dirty="0" smtClean="0">
                <a:sym typeface="Symbol" pitchFamily="18" charset="2"/>
              </a:rPr>
              <a:t>		move(S</a:t>
            </a:r>
            <a:r>
              <a:rPr lang="en-US" sz="2200" baseline="-25000" dirty="0" smtClean="0">
                <a:sym typeface="Symbol" pitchFamily="18" charset="2"/>
              </a:rPr>
              <a:t>1</a:t>
            </a:r>
            <a:r>
              <a:rPr lang="en-US" sz="2200" dirty="0" smtClean="0">
                <a:sym typeface="Symbol" pitchFamily="18" charset="2"/>
              </a:rPr>
              <a:t>,a)=S</a:t>
            </a:r>
            <a:r>
              <a:rPr lang="en-US" sz="2200" baseline="-25000" dirty="0" smtClean="0">
                <a:sym typeface="Symbol" pitchFamily="18" charset="2"/>
              </a:rPr>
              <a:t>2</a:t>
            </a:r>
            <a:endParaRPr lang="en-US" sz="2200" dirty="0" smtClean="0"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en-US" sz="2200" dirty="0" smtClean="0">
                <a:sym typeface="Symbol" pitchFamily="18" charset="2"/>
              </a:rPr>
              <a:t>b:  </a:t>
            </a:r>
            <a:r>
              <a:rPr lang="en-US" sz="2200" dirty="0" err="1" smtClean="0">
                <a:sym typeface="Symbol" pitchFamily="18" charset="2"/>
              </a:rPr>
              <a:t>followpos</a:t>
            </a:r>
            <a:r>
              <a:rPr lang="en-US" sz="2200" dirty="0" smtClean="0">
                <a:sym typeface="Symbol" pitchFamily="18" charset="2"/>
              </a:rPr>
              <a:t>(2)={1,2,3}=S</a:t>
            </a:r>
            <a:r>
              <a:rPr lang="en-US" sz="2200" baseline="-25000" dirty="0" smtClean="0">
                <a:sym typeface="Symbol" pitchFamily="18" charset="2"/>
              </a:rPr>
              <a:t>1</a:t>
            </a:r>
            <a:r>
              <a:rPr lang="en-US" sz="2200" dirty="0" smtClean="0">
                <a:sym typeface="Symbol" pitchFamily="18" charset="2"/>
              </a:rPr>
              <a:t> 				move(S</a:t>
            </a:r>
            <a:r>
              <a:rPr lang="en-US" sz="2200" baseline="-25000" dirty="0" smtClean="0">
                <a:sym typeface="Symbol" pitchFamily="18" charset="2"/>
              </a:rPr>
              <a:t>1</a:t>
            </a:r>
            <a:r>
              <a:rPr lang="en-US" sz="2200" dirty="0" smtClean="0">
                <a:sym typeface="Symbol" pitchFamily="18" charset="2"/>
              </a:rPr>
              <a:t>,b)=S</a:t>
            </a:r>
            <a:r>
              <a:rPr lang="en-US" sz="2200" baseline="-25000" dirty="0" smtClean="0">
                <a:sym typeface="Symbol" pitchFamily="18" charset="2"/>
              </a:rPr>
              <a:t>1</a:t>
            </a:r>
          </a:p>
          <a:p>
            <a:pPr algn="just">
              <a:buFontTx/>
              <a:buNone/>
            </a:pPr>
            <a:r>
              <a:rPr lang="en-US" sz="2200" dirty="0" smtClean="0">
                <a:sym typeface="Symbol" pitchFamily="18" charset="2"/>
              </a:rPr>
              <a:t>		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114800" y="1871246"/>
            <a:ext cx="175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600">
                <a:latin typeface="Open Sans"/>
              </a:rPr>
              <a:t> 1  </a:t>
            </a:r>
            <a:r>
              <a:rPr lang="en-US" sz="1600" smtClean="0">
                <a:latin typeface="Open Sans"/>
              </a:rPr>
              <a:t>   </a:t>
            </a:r>
            <a:r>
              <a:rPr lang="en-US" sz="1600">
                <a:latin typeface="Open Sans"/>
              </a:rPr>
              <a:t>2 </a:t>
            </a:r>
            <a:r>
              <a:rPr lang="en-US" sz="1600" smtClean="0">
                <a:latin typeface="Open Sans"/>
              </a:rPr>
              <a:t>      </a:t>
            </a:r>
            <a:r>
              <a:rPr lang="en-US" sz="1600">
                <a:latin typeface="Open Sans"/>
              </a:rPr>
              <a:t>3 </a:t>
            </a:r>
            <a:r>
              <a:rPr lang="en-US" sz="1600" smtClean="0">
                <a:latin typeface="Open Sans"/>
              </a:rPr>
              <a:t>   </a:t>
            </a:r>
            <a:r>
              <a:rPr lang="en-US" sz="1600">
                <a:latin typeface="Open Sans"/>
              </a:rPr>
              <a:t>4</a:t>
            </a:r>
          </a:p>
        </p:txBody>
      </p:sp>
      <p:sp>
        <p:nvSpPr>
          <p:cNvPr id="307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BC8FA6-2205-4DCD-A4FB-B4E9E14D6ADA}" type="slidenum">
              <a:rPr lang="en-US" smtClean="0">
                <a:latin typeface="Interstate" charset="0"/>
              </a:rPr>
              <a:pPr/>
              <a:t>32</a:t>
            </a:fld>
            <a:endParaRPr lang="en-US" smtClean="0">
              <a:latin typeface="Interstate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2438400" y="1371600"/>
            <a:ext cx="480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( a | b)</a:t>
            </a:r>
            <a:r>
              <a:rPr kumimoji="0" lang="en-US" sz="24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*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a  #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152400"/>
            <a:ext cx="44958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Example – 1 – cont…</a:t>
            </a:r>
            <a:endParaRPr lang="en-US" sz="3200" b="1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678363"/>
          </a:xfrm>
        </p:spPr>
        <p:txBody>
          <a:bodyPr>
            <a:noAutofit/>
          </a:bodyPr>
          <a:lstStyle/>
          <a:p>
            <a:pPr algn="just">
              <a:buFontTx/>
              <a:buNone/>
            </a:pPr>
            <a:r>
              <a:rPr lang="en-US" sz="2200" smtClean="0">
                <a:sym typeface="Symbol" pitchFamily="18" charset="2"/>
              </a:rPr>
              <a:t>		  mark S</a:t>
            </a:r>
            <a:r>
              <a:rPr lang="en-US" sz="2200" baseline="-25000" smtClean="0">
                <a:sym typeface="Symbol" pitchFamily="18" charset="2"/>
              </a:rPr>
              <a:t>2</a:t>
            </a:r>
          </a:p>
          <a:p>
            <a:pPr algn="just">
              <a:buFontTx/>
              <a:buNone/>
            </a:pPr>
            <a:r>
              <a:rPr lang="en-US" sz="2200" smtClean="0">
                <a:sym typeface="Symbol" pitchFamily="18" charset="2"/>
              </a:rPr>
              <a:t>a:  </a:t>
            </a:r>
            <a:r>
              <a:rPr lang="en-US" sz="2200" smtClean="0"/>
              <a:t>followpos(1) </a:t>
            </a:r>
            <a:r>
              <a:rPr lang="en-US" sz="2200" smtClean="0">
                <a:sym typeface="Symbol" pitchFamily="18" charset="2"/>
              </a:rPr>
              <a:t> followpos(3)={1,2,3,4}=S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		move(S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,a)=S</a:t>
            </a:r>
            <a:r>
              <a:rPr lang="en-US" sz="2200" baseline="-25000" smtClean="0">
                <a:sym typeface="Symbol" pitchFamily="18" charset="2"/>
              </a:rPr>
              <a:t>2</a:t>
            </a:r>
            <a:endParaRPr lang="en-US" sz="2200" smtClean="0"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en-US" sz="2200" smtClean="0">
                <a:sym typeface="Symbol" pitchFamily="18" charset="2"/>
              </a:rPr>
              <a:t>b:  followpos(2)={1,2,3}=S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 				move(S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,b)=S</a:t>
            </a:r>
            <a:r>
              <a:rPr lang="en-US" sz="2200" baseline="-25000" smtClean="0">
                <a:sym typeface="Symbol" pitchFamily="18" charset="2"/>
              </a:rPr>
              <a:t>1</a:t>
            </a:r>
          </a:p>
          <a:p>
            <a:pPr algn="just">
              <a:buFontTx/>
              <a:buNone/>
            </a:pPr>
            <a:endParaRPr lang="en-US" sz="2200" baseline="-25000" smtClean="0">
              <a:sym typeface="Symbol" pitchFamily="18" charset="2"/>
            </a:endParaRPr>
          </a:p>
          <a:p>
            <a:pPr algn="just">
              <a:buFontTx/>
              <a:buNone/>
            </a:pPr>
            <a:endParaRPr lang="en-US" sz="2200" baseline="-25000" smtClean="0">
              <a:sym typeface="Symbol" pitchFamily="18" charset="2"/>
            </a:endParaRPr>
          </a:p>
          <a:p>
            <a:pPr algn="just">
              <a:buFontTx/>
              <a:buNone/>
            </a:pPr>
            <a:endParaRPr lang="en-US" sz="2200" baseline="-25000" smtClean="0"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en-US" sz="2200" smtClean="0">
                <a:sym typeface="Symbol" pitchFamily="18" charset="2"/>
              </a:rPr>
              <a:t>start state: S</a:t>
            </a:r>
            <a:r>
              <a:rPr lang="en-US" sz="2200" baseline="-25000" smtClean="0">
                <a:sym typeface="Symbol" pitchFamily="18" charset="2"/>
              </a:rPr>
              <a:t>1</a:t>
            </a:r>
            <a:endParaRPr lang="en-US" sz="2200" smtClean="0"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en-US" sz="2200" smtClean="0">
                <a:sym typeface="Symbol" pitchFamily="18" charset="2"/>
              </a:rPr>
              <a:t>accepting states: {S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}</a:t>
            </a:r>
          </a:p>
          <a:p>
            <a:pPr algn="just">
              <a:buFontTx/>
              <a:buNone/>
            </a:pPr>
            <a:endParaRPr lang="en-US" sz="2200" smtClean="0">
              <a:sym typeface="Symbol" pitchFamily="18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291012" y="3962400"/>
            <a:ext cx="4014788" cy="2442865"/>
            <a:chOff x="4291013" y="4953000"/>
            <a:chExt cx="2324688" cy="1452265"/>
          </a:xfrm>
        </p:grpSpPr>
        <p:sp>
          <p:nvSpPr>
            <p:cNvPr id="30725" name="Oval 5"/>
            <p:cNvSpPr>
              <a:spLocks noChangeArrowheads="1"/>
            </p:cNvSpPr>
            <p:nvPr/>
          </p:nvSpPr>
          <p:spPr bwMode="auto">
            <a:xfrm>
              <a:off x="4713288" y="5410200"/>
              <a:ext cx="280987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Open Sans"/>
              </a:endParaRPr>
            </a:p>
          </p:txBody>
        </p:sp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5767388" y="5334000"/>
              <a:ext cx="422275" cy="457200"/>
              <a:chOff x="1296" y="1056"/>
              <a:chExt cx="288" cy="288"/>
            </a:xfrm>
          </p:grpSpPr>
          <p:sp>
            <p:nvSpPr>
              <p:cNvPr id="30739" name="Oval 7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Open Sans"/>
                </a:endParaRPr>
              </a:p>
            </p:txBody>
          </p:sp>
          <p:sp>
            <p:nvSpPr>
              <p:cNvPr id="30740" name="Oval 8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Open Sans"/>
                </a:endParaRPr>
              </a:p>
            </p:txBody>
          </p:sp>
        </p:grpSp>
        <p:sp>
          <p:nvSpPr>
            <p:cNvPr id="30727" name="Text Box 9"/>
            <p:cNvSpPr txBox="1">
              <a:spLocks noChangeArrowheads="1"/>
            </p:cNvSpPr>
            <p:nvPr/>
          </p:nvSpPr>
          <p:spPr bwMode="auto">
            <a:xfrm>
              <a:off x="4713288" y="5410200"/>
              <a:ext cx="5036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Open Sans"/>
                </a:rPr>
                <a:t>S</a:t>
              </a:r>
              <a:r>
                <a:rPr lang="en-US" sz="2400" baseline="-25000">
                  <a:latin typeface="Open Sans"/>
                </a:rPr>
                <a:t>1</a:t>
              </a:r>
              <a:endParaRPr lang="en-US" sz="2400">
                <a:latin typeface="Open Sans"/>
              </a:endParaRPr>
            </a:p>
          </p:txBody>
        </p:sp>
        <p:sp>
          <p:nvSpPr>
            <p:cNvPr id="30728" name="Text Box 10"/>
            <p:cNvSpPr txBox="1">
              <a:spLocks noChangeArrowheads="1"/>
            </p:cNvSpPr>
            <p:nvPr/>
          </p:nvSpPr>
          <p:spPr bwMode="auto">
            <a:xfrm>
              <a:off x="5838825" y="5410200"/>
              <a:ext cx="5036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Open Sans"/>
                </a:rPr>
                <a:t>S</a:t>
              </a:r>
              <a:r>
                <a:rPr lang="en-US" sz="2400" baseline="-25000">
                  <a:latin typeface="Open Sans"/>
                </a:rPr>
                <a:t>2</a:t>
              </a:r>
              <a:endParaRPr lang="en-US" sz="2400">
                <a:latin typeface="Open Sans"/>
              </a:endParaRPr>
            </a:p>
          </p:txBody>
        </p:sp>
        <p:sp>
          <p:nvSpPr>
            <p:cNvPr id="30729" name="Line 11"/>
            <p:cNvSpPr>
              <a:spLocks noChangeShapeType="1"/>
            </p:cNvSpPr>
            <p:nvPr/>
          </p:nvSpPr>
          <p:spPr bwMode="auto">
            <a:xfrm>
              <a:off x="4291013" y="5562600"/>
              <a:ext cx="422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Open Sans"/>
              </a:endParaRPr>
            </a:p>
          </p:txBody>
        </p:sp>
        <p:sp>
          <p:nvSpPr>
            <p:cNvPr id="30730" name="Line 12"/>
            <p:cNvSpPr>
              <a:spLocks noChangeShapeType="1"/>
            </p:cNvSpPr>
            <p:nvPr/>
          </p:nvSpPr>
          <p:spPr bwMode="auto">
            <a:xfrm>
              <a:off x="4994275" y="5562600"/>
              <a:ext cx="773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Open Sans"/>
              </a:endParaRPr>
            </a:p>
          </p:txBody>
        </p:sp>
        <p:cxnSp>
          <p:nvCxnSpPr>
            <p:cNvPr id="30731" name="AutoShape 13"/>
            <p:cNvCxnSpPr>
              <a:cxnSpLocks noChangeShapeType="1"/>
            </p:cNvCxnSpPr>
            <p:nvPr/>
          </p:nvCxnSpPr>
          <p:spPr bwMode="auto">
            <a:xfrm rot="16200000" flipV="1">
              <a:off x="5372100" y="5175250"/>
              <a:ext cx="44450" cy="1187450"/>
            </a:xfrm>
            <a:prstGeom prst="curvedConnector3">
              <a:avLst>
                <a:gd name="adj1" fmla="val -5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732" name="AutoShape 14"/>
            <p:cNvCxnSpPr>
              <a:cxnSpLocks noChangeShapeType="1"/>
            </p:cNvCxnSpPr>
            <p:nvPr/>
          </p:nvCxnSpPr>
          <p:spPr bwMode="auto">
            <a:xfrm rot="-5400000" flipH="1" flipV="1">
              <a:off x="4776787" y="5310188"/>
              <a:ext cx="168275" cy="184150"/>
            </a:xfrm>
            <a:prstGeom prst="curvedConnector4">
              <a:avLst>
                <a:gd name="adj1" fmla="val -135847"/>
                <a:gd name="adj2" fmla="val 22413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733" name="AutoShape 15"/>
            <p:cNvCxnSpPr>
              <a:cxnSpLocks noChangeShapeType="1"/>
            </p:cNvCxnSpPr>
            <p:nvPr/>
          </p:nvCxnSpPr>
          <p:spPr bwMode="auto">
            <a:xfrm rot="5400000" flipV="1">
              <a:off x="5890419" y="5285581"/>
              <a:ext cx="177800" cy="376238"/>
            </a:xfrm>
            <a:prstGeom prst="curvedConnector4">
              <a:avLst>
                <a:gd name="adj1" fmla="val -166069"/>
                <a:gd name="adj2" fmla="val 164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5205413" y="5257800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Open Sans"/>
                </a:rPr>
                <a:t>a</a:t>
              </a:r>
            </a:p>
          </p:txBody>
        </p:sp>
        <p:sp>
          <p:nvSpPr>
            <p:cNvPr id="30735" name="Text Box 17"/>
            <p:cNvSpPr txBox="1">
              <a:spLocks noChangeArrowheads="1"/>
            </p:cNvSpPr>
            <p:nvPr/>
          </p:nvSpPr>
          <p:spPr bwMode="auto">
            <a:xfrm>
              <a:off x="4343400" y="4953000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Open Sans"/>
                </a:rPr>
                <a:t>b</a:t>
              </a:r>
            </a:p>
          </p:txBody>
        </p:sp>
        <p:sp>
          <p:nvSpPr>
            <p:cNvPr id="30736" name="Text Box 18"/>
            <p:cNvSpPr txBox="1">
              <a:spLocks noChangeArrowheads="1"/>
            </p:cNvSpPr>
            <p:nvPr/>
          </p:nvSpPr>
          <p:spPr bwMode="auto">
            <a:xfrm>
              <a:off x="5345113" y="5943600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Open Sans"/>
                </a:rPr>
                <a:t>b</a:t>
              </a:r>
            </a:p>
          </p:txBody>
        </p:sp>
        <p:sp>
          <p:nvSpPr>
            <p:cNvPr id="30737" name="Text Box 19"/>
            <p:cNvSpPr txBox="1">
              <a:spLocks noChangeArrowheads="1"/>
            </p:cNvSpPr>
            <p:nvPr/>
          </p:nvSpPr>
          <p:spPr bwMode="auto">
            <a:xfrm>
              <a:off x="6259513" y="4953000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Open Sans"/>
                </a:rPr>
                <a:t>a</a:t>
              </a:r>
            </a:p>
          </p:txBody>
        </p:sp>
      </p:grpSp>
      <p:sp>
        <p:nvSpPr>
          <p:cNvPr id="307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BC8FA6-2205-4DCD-A4FB-B4E9E14D6ADA}" type="slidenum">
              <a:rPr lang="en-US" smtClean="0">
                <a:latin typeface="Interstate" charset="0"/>
              </a:rPr>
              <a:pPr/>
              <a:t>33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00AD28-D9DB-42F8-95CC-372AC809D6C4}" type="slidenum">
              <a:rPr lang="en-US"/>
              <a:pPr/>
              <a:t>34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0"/>
            <a:ext cx="7067128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Converting Regular Expressions Directly to DFAs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924800" cy="49291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We may convert a regular expression into a DFA (without creating a NFA first).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First we augment the given regular expression by concatenating it with  a special symbol #.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r  </a:t>
            </a:r>
            <a:r>
              <a:rPr lang="en-US" sz="2400" smtClean="0">
                <a:sym typeface="Wingdings" pitchFamily="2" charset="2"/>
              </a:rPr>
              <a:t>  (r)#   	augmented regular expression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Then, we create a syntax tree for this augmented regular expression.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In this syntax tree, all alphabet symbols (plus # and the empty string) in the augmented regular expression will be on the leaves, and all inner nodes will be the operators in that augmented regular expression.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Then each alphabet symbol (plus #) will  be numbered (position numbers).</a:t>
            </a:r>
          </a:p>
          <a:p>
            <a:pPr algn="just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4D7806-475C-4D6D-B6A2-8FA287C9341B}" type="slidenum">
              <a:rPr lang="en-US"/>
              <a:pPr/>
              <a:t>35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0"/>
            <a:ext cx="7842250" cy="504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Contoh konversi RE ke DFA langsung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0" y="1524000"/>
            <a:ext cx="5695528" cy="685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mtClean="0"/>
              <a:t>Re = (a|b)*abb tambahkan # menjadi</a:t>
            </a:r>
          </a:p>
          <a:p>
            <a:pPr eaLnBrk="1" hangingPunct="1">
              <a:buFontTx/>
              <a:buNone/>
            </a:pPr>
            <a:r>
              <a:rPr lang="en-US" smtClean="0"/>
              <a:t>(a|b)*abb # </a:t>
            </a:r>
            <a:r>
              <a:rPr lang="en-US" smtClean="0">
                <a:sym typeface="Wingdings" pitchFamily="2" charset="2"/>
              </a:rPr>
              <a:t> buat pohon syntaxnya sbb :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5562600" cy="419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C72FE6-E02D-4549-8FC7-C8D3AD596952}" type="slidenum">
              <a:rPr lang="en-US"/>
              <a:pPr/>
              <a:t>36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9350" y="0"/>
            <a:ext cx="7994650" cy="504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Contoh konversi RE ke DFA langsung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914400"/>
            <a:ext cx="5943600" cy="762000"/>
          </a:xfrm>
        </p:spPr>
        <p:txBody>
          <a:bodyPr/>
          <a:lstStyle/>
          <a:p>
            <a:pPr eaLnBrk="1" hangingPunct="1"/>
            <a:r>
              <a:rPr lang="en-US" sz="1800" smtClean="0"/>
              <a:t>Tentukan nullable, firstpos,lastpos berdasarkan aturan yg terdapat dlm table berikut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406650"/>
            <a:ext cx="6248400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05000"/>
            <a:ext cx="4038600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4A7124-F91A-4390-99D9-FAAFE63B0FBD}" type="slidenum">
              <a:rPr lang="en-US"/>
              <a:pPr/>
              <a:t>37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7918450" cy="504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Contoh konversi RE ke DFA langsung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6781800" cy="2286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Tentukan followpos setiap node 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4676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F86B55-8A98-4883-83B3-89AE84186720}" type="slidenum">
              <a:rPr lang="en-US"/>
              <a:pPr/>
              <a:t>38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7994650" cy="504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Contoh konversi RE ke DFA langsung</a:t>
            </a: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6637338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114800"/>
            <a:ext cx="54864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990600"/>
            <a:ext cx="3276600" cy="701675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chemeClr val="tx1"/>
                </a:solidFill>
              </a:rPr>
              <a:t>( a | </a:t>
            </a:r>
            <a:r>
              <a:rPr lang="en-US" sz="2400" b="1" smtClean="0">
                <a:solidFill>
                  <a:schemeClr val="tx1"/>
                </a:solidFill>
                <a:sym typeface="Symbol" pitchFamily="18" charset="2"/>
              </a:rPr>
              <a:t></a:t>
            </a:r>
            <a:r>
              <a:rPr lang="en-US" sz="2400" b="1" smtClean="0">
                <a:solidFill>
                  <a:schemeClr val="tx1"/>
                </a:solidFill>
              </a:rPr>
              <a:t>) b c</a:t>
            </a:r>
            <a:r>
              <a:rPr lang="en-US" sz="2400" b="1" baseline="30000" smtClean="0">
                <a:solidFill>
                  <a:schemeClr val="tx1"/>
                </a:solidFill>
              </a:rPr>
              <a:t>*</a:t>
            </a:r>
            <a:r>
              <a:rPr lang="en-US" sz="2400" b="1" smtClean="0">
                <a:solidFill>
                  <a:schemeClr val="tx1"/>
                </a:solidFill>
              </a:rPr>
              <a:t> #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114800" y="1552575"/>
            <a:ext cx="1627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1      </a:t>
            </a:r>
            <a:r>
              <a:rPr lang="en-US" smtClean="0">
                <a:latin typeface="Times New Roman" pitchFamily="18" charset="0"/>
              </a:rPr>
              <a:t>     </a:t>
            </a:r>
            <a:r>
              <a:rPr lang="en-US">
                <a:latin typeface="Times New Roman" pitchFamily="18" charset="0"/>
              </a:rPr>
              <a:t>2  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3  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43000" y="2152537"/>
            <a:ext cx="7456488" cy="37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200">
                <a:latin typeface="Open Sans"/>
              </a:rPr>
              <a:t>followpos(1</a:t>
            </a:r>
            <a:r>
              <a:rPr lang="en-US" sz="2200" smtClean="0">
                <a:latin typeface="Open Sans"/>
              </a:rPr>
              <a:t>)= {</a:t>
            </a:r>
            <a:r>
              <a:rPr lang="en-US" sz="2200">
                <a:latin typeface="Open Sans"/>
              </a:rPr>
              <a:t>2}  </a:t>
            </a:r>
            <a:r>
              <a:rPr lang="en-US" sz="2200" smtClean="0">
                <a:latin typeface="Open Sans"/>
              </a:rPr>
              <a:t>		followpos(2</a:t>
            </a:r>
            <a:r>
              <a:rPr lang="en-US" sz="2200">
                <a:latin typeface="Open Sans"/>
              </a:rPr>
              <a:t>)={3,4}     </a:t>
            </a:r>
            <a:endParaRPr lang="en-US" sz="2200" smtClean="0">
              <a:latin typeface="Open Sans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200" smtClean="0">
                <a:latin typeface="Open Sans"/>
              </a:rPr>
              <a:t>followpos(3)= {</a:t>
            </a:r>
            <a:r>
              <a:rPr lang="en-US" sz="2200">
                <a:latin typeface="Open Sans"/>
              </a:rPr>
              <a:t>3,4</a:t>
            </a:r>
            <a:r>
              <a:rPr lang="en-US" sz="2200" smtClean="0">
                <a:latin typeface="Open Sans"/>
              </a:rPr>
              <a:t>}		followpos(4)={}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endParaRPr lang="en-US" sz="2200">
              <a:latin typeface="Open Sans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200">
                <a:latin typeface="Open Sans"/>
              </a:rPr>
              <a:t>S</a:t>
            </a:r>
            <a:r>
              <a:rPr lang="en-US" sz="2200" baseline="-25000">
                <a:latin typeface="Open Sans"/>
              </a:rPr>
              <a:t>1</a:t>
            </a:r>
            <a:r>
              <a:rPr lang="en-US" sz="2200">
                <a:latin typeface="Open Sans"/>
              </a:rPr>
              <a:t>=firstpos(root)={1,2}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200">
                <a:latin typeface="Open Sans"/>
                <a:sym typeface="Symbol" pitchFamily="18" charset="2"/>
              </a:rPr>
              <a:t>	  mark S</a:t>
            </a:r>
            <a:r>
              <a:rPr lang="en-US" sz="2200" baseline="-25000">
                <a:latin typeface="Open Sans"/>
                <a:sym typeface="Symbol" pitchFamily="18" charset="2"/>
              </a:rPr>
              <a:t>1</a:t>
            </a:r>
            <a:endParaRPr lang="en-US" sz="2200">
              <a:latin typeface="Open Sans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200">
                <a:latin typeface="Open Sans"/>
              </a:rPr>
              <a:t>a:  followpos(1)</a:t>
            </a:r>
            <a:r>
              <a:rPr lang="en-US" sz="2200">
                <a:latin typeface="Open Sans"/>
                <a:sym typeface="Symbol" pitchFamily="18" charset="2"/>
              </a:rPr>
              <a:t>={2}=S</a:t>
            </a:r>
            <a:r>
              <a:rPr lang="en-US" sz="2200" baseline="-25000">
                <a:latin typeface="Open Sans"/>
                <a:sym typeface="Symbol" pitchFamily="18" charset="2"/>
              </a:rPr>
              <a:t>2</a:t>
            </a:r>
            <a:r>
              <a:rPr lang="en-US" sz="2200">
                <a:latin typeface="Open Sans"/>
                <a:sym typeface="Symbol" pitchFamily="18" charset="2"/>
              </a:rPr>
              <a:t>	</a:t>
            </a:r>
            <a:r>
              <a:rPr lang="en-US" sz="2200" smtClean="0">
                <a:latin typeface="Open Sans"/>
                <a:sym typeface="Symbol" pitchFamily="18" charset="2"/>
              </a:rPr>
              <a:t>move(S</a:t>
            </a:r>
            <a:r>
              <a:rPr lang="en-US" sz="2200" baseline="-25000" smtClean="0">
                <a:latin typeface="Open Sans"/>
                <a:sym typeface="Symbol" pitchFamily="18" charset="2"/>
              </a:rPr>
              <a:t>1</a:t>
            </a:r>
            <a:r>
              <a:rPr lang="en-US" sz="2200" smtClean="0">
                <a:latin typeface="Open Sans"/>
                <a:sym typeface="Symbol" pitchFamily="18" charset="2"/>
              </a:rPr>
              <a:t>,a</a:t>
            </a:r>
            <a:r>
              <a:rPr lang="en-US" sz="2200">
                <a:latin typeface="Open Sans"/>
                <a:sym typeface="Symbol" pitchFamily="18" charset="2"/>
              </a:rPr>
              <a:t>)=S</a:t>
            </a:r>
            <a:r>
              <a:rPr lang="en-US" sz="2200" baseline="-25000">
                <a:latin typeface="Open Sans"/>
                <a:sym typeface="Symbol" pitchFamily="18" charset="2"/>
              </a:rPr>
              <a:t>2</a:t>
            </a:r>
            <a:endParaRPr lang="en-US" sz="2200">
              <a:latin typeface="Open Sans"/>
              <a:sym typeface="Symbol" pitchFamily="18" charset="2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200">
                <a:latin typeface="Open Sans"/>
                <a:sym typeface="Symbol" pitchFamily="18" charset="2"/>
              </a:rPr>
              <a:t>b:  followpos(2)={3,4}=S</a:t>
            </a:r>
            <a:r>
              <a:rPr lang="en-US" sz="2200" baseline="-25000">
                <a:latin typeface="Open Sans"/>
                <a:sym typeface="Symbol" pitchFamily="18" charset="2"/>
              </a:rPr>
              <a:t>3</a:t>
            </a:r>
            <a:r>
              <a:rPr lang="en-US" sz="2200">
                <a:latin typeface="Open Sans"/>
                <a:sym typeface="Symbol" pitchFamily="18" charset="2"/>
              </a:rPr>
              <a:t> 	move(S</a:t>
            </a:r>
            <a:r>
              <a:rPr lang="en-US" sz="2200" baseline="-25000">
                <a:latin typeface="Open Sans"/>
                <a:sym typeface="Symbol" pitchFamily="18" charset="2"/>
              </a:rPr>
              <a:t>1</a:t>
            </a:r>
            <a:r>
              <a:rPr lang="en-US" sz="2200">
                <a:latin typeface="Open Sans"/>
                <a:sym typeface="Symbol" pitchFamily="18" charset="2"/>
              </a:rPr>
              <a:t>,b)=S</a:t>
            </a:r>
            <a:r>
              <a:rPr lang="en-US" sz="2200" baseline="-25000">
                <a:latin typeface="Open Sans"/>
                <a:sym typeface="Symbol" pitchFamily="18" charset="2"/>
              </a:rPr>
              <a:t>3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200">
                <a:latin typeface="Open Sans"/>
                <a:sym typeface="Symbol" pitchFamily="18" charset="2"/>
              </a:rPr>
              <a:t>	</a:t>
            </a:r>
          </a:p>
        </p:txBody>
      </p:sp>
      <p:sp>
        <p:nvSpPr>
          <p:cNvPr id="317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075D5-4AC6-425B-A88E-3F8CD4F8FC55}" type="slidenum">
              <a:rPr lang="en-US" smtClean="0">
                <a:latin typeface="Interstate" charset="0"/>
              </a:rPr>
              <a:pPr/>
              <a:t>39</a:t>
            </a:fld>
            <a:endParaRPr lang="en-US" smtClean="0">
              <a:latin typeface="Interstate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191000" y="152401"/>
            <a:ext cx="487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</a:t>
            </a:r>
            <a:endParaRPr kumimoji="0" lang="en-US" sz="3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2AFF1277-66EA-4445-AB14-244ABD3AA3F0}" type="slidenum">
              <a:rPr lang="en-US" smtClean="0">
                <a:latin typeface="Interstate" charset="0"/>
              </a:rPr>
              <a:pPr algn="ctr"/>
              <a:t>4</a:t>
            </a:fld>
            <a:endParaRPr lang="en-US" smtClean="0">
              <a:latin typeface="Interstate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772150" cy="685800"/>
          </a:xfrm>
        </p:spPr>
        <p:txBody>
          <a:bodyPr>
            <a:normAutofit/>
          </a:bodyPr>
          <a:lstStyle/>
          <a:p>
            <a:r>
              <a:rPr lang="el-GR" altLang="zh-CN" sz="3600" smtClean="0">
                <a:solidFill>
                  <a:srgbClr val="0081BD"/>
                </a:solidFill>
                <a:ea typeface="宋体" charset="-122"/>
              </a:rPr>
              <a:t>ε</a:t>
            </a:r>
            <a:r>
              <a:rPr lang="en-US" altLang="zh-CN" sz="3600" smtClean="0">
                <a:solidFill>
                  <a:srgbClr val="0081BD"/>
                </a:solidFill>
                <a:ea typeface="宋体" charset="-122"/>
              </a:rPr>
              <a:t> - NFA</a:t>
            </a:r>
            <a:endParaRPr lang="en-US" sz="4000" smtClean="0">
              <a:solidFill>
                <a:srgbClr val="0081BD"/>
              </a:solidFill>
              <a:ea typeface="宋体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848600" cy="5105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smtClean="0"/>
              <a:t>Finite Automata with </a:t>
            </a:r>
            <a:r>
              <a:rPr lang="en-US" sz="2200" b="1" i="1" smtClean="0">
                <a:sym typeface="Symbol" pitchFamily="18" charset="2"/>
              </a:rPr>
              <a:t></a:t>
            </a:r>
            <a:r>
              <a:rPr lang="en-US" sz="2200" smtClean="0"/>
              <a:t>-transition :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sz="2200" smtClean="0"/>
              <a:t>Allow transition on the input is empty (</a:t>
            </a:r>
            <a:r>
              <a:rPr lang="en-US" sz="2200" b="1" i="1" smtClean="0">
                <a:sym typeface="Symbol" pitchFamily="18" charset="2"/>
              </a:rPr>
              <a:t></a:t>
            </a:r>
            <a:r>
              <a:rPr lang="en-US" sz="2200" smtClean="0"/>
              <a:t>) from the state q.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Formal definition for NFA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smtClean="0"/>
              <a:t>		M = (Q, (</a:t>
            </a:r>
            <a:r>
              <a:rPr lang="en-US" sz="2200" smtClean="0">
                <a:sym typeface="Symbol" pitchFamily="18" charset="2"/>
              </a:rPr>
              <a:t> U </a:t>
            </a:r>
            <a:r>
              <a:rPr lang="pt-BR" sz="2200" smtClean="0"/>
              <a:t>{</a:t>
            </a:r>
            <a:r>
              <a:rPr lang="en-US" sz="2200" b="1" i="1" smtClean="0">
                <a:sym typeface="Symbol" pitchFamily="18" charset="2"/>
              </a:rPr>
              <a:t></a:t>
            </a:r>
            <a:r>
              <a:rPr lang="pt-BR" sz="2200" smtClean="0"/>
              <a:t>})</a:t>
            </a:r>
            <a:r>
              <a:rPr lang="en-US" sz="2200" smtClean="0"/>
              <a:t>, </a:t>
            </a:r>
            <a:r>
              <a:rPr lang="en-US" sz="2200" smtClean="0">
                <a:sym typeface="Symbol" pitchFamily="18" charset="2"/>
              </a:rPr>
              <a:t></a:t>
            </a:r>
            <a:r>
              <a:rPr lang="en-US" sz="2200" smtClean="0"/>
              <a:t>, q</a:t>
            </a:r>
            <a:r>
              <a:rPr lang="en-US" sz="2200" baseline="-25000" smtClean="0"/>
              <a:t>0</a:t>
            </a:r>
            <a:r>
              <a:rPr lang="en-US" sz="2200" smtClean="0"/>
              <a:t>, 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smtClean="0"/>
              <a:t>			Q, </a:t>
            </a:r>
            <a:r>
              <a:rPr lang="en-US" sz="2200" smtClean="0">
                <a:sym typeface="Symbol" pitchFamily="18" charset="2"/>
              </a:rPr>
              <a:t></a:t>
            </a:r>
            <a:r>
              <a:rPr lang="en-US" sz="2200" smtClean="0"/>
              <a:t>, q</a:t>
            </a:r>
            <a:r>
              <a:rPr lang="en-US" sz="2200" baseline="-25000" smtClean="0"/>
              <a:t>0</a:t>
            </a:r>
            <a:r>
              <a:rPr lang="en-US" sz="2200" smtClean="0"/>
              <a:t>, F : same as FA</a:t>
            </a:r>
          </a:p>
          <a:p>
            <a:pPr>
              <a:lnSpc>
                <a:spcPct val="90000"/>
              </a:lnSpc>
            </a:pPr>
            <a:r>
              <a:rPr lang="pt-BR" sz="2200" smtClean="0"/>
              <a:t>Transition Function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200" smtClean="0"/>
              <a:t>			</a:t>
            </a:r>
            <a:r>
              <a:rPr lang="en-US" sz="2200" smtClean="0">
                <a:sym typeface="Symbol" pitchFamily="18" charset="2"/>
              </a:rPr>
              <a:t></a:t>
            </a:r>
            <a:r>
              <a:rPr lang="pt-BR" sz="2200" smtClean="0"/>
              <a:t> : Q </a:t>
            </a:r>
            <a:r>
              <a:rPr lang="en-US" sz="2200" smtClean="0">
                <a:sym typeface="Symbol" pitchFamily="18" charset="2"/>
              </a:rPr>
              <a:t></a:t>
            </a:r>
            <a:r>
              <a:rPr lang="pt-BR" sz="2200" smtClean="0"/>
              <a:t> (</a:t>
            </a:r>
            <a:r>
              <a:rPr lang="en-US" sz="2200" smtClean="0">
                <a:sym typeface="Symbol" pitchFamily="18" charset="2"/>
              </a:rPr>
              <a:t></a:t>
            </a:r>
            <a:r>
              <a:rPr lang="pt-BR" sz="2200" smtClean="0"/>
              <a:t> </a:t>
            </a:r>
            <a:r>
              <a:rPr lang="en-US" sz="2200" smtClean="0">
                <a:sym typeface="Symbol" pitchFamily="18" charset="2"/>
              </a:rPr>
              <a:t></a:t>
            </a:r>
            <a:r>
              <a:rPr lang="pt-BR" sz="2200" smtClean="0"/>
              <a:t> {</a:t>
            </a:r>
            <a:r>
              <a:rPr lang="en-US" sz="2200" b="1" i="1" smtClean="0">
                <a:sym typeface="Symbol" pitchFamily="18" charset="2"/>
              </a:rPr>
              <a:t></a:t>
            </a:r>
            <a:r>
              <a:rPr lang="pt-BR" sz="2200" smtClean="0"/>
              <a:t>})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pt-BR" sz="2200" smtClean="0"/>
              <a:t> Q</a:t>
            </a:r>
            <a:endParaRPr lang="pt-BR" sz="2200" baseline="300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200" smtClean="0"/>
              <a:t>			</a:t>
            </a:r>
            <a:r>
              <a:rPr lang="en-US" sz="2200" smtClean="0">
                <a:sym typeface="Symbol" pitchFamily="18" charset="2"/>
              </a:rPr>
              <a:t></a:t>
            </a:r>
            <a:r>
              <a:rPr lang="pt-BR" sz="2200" smtClean="0"/>
              <a:t>(q,a) : a may </a:t>
            </a:r>
            <a:r>
              <a:rPr lang="en-US" sz="2200" b="1" i="1" smtClean="0">
                <a:sym typeface="Symbol" pitchFamily="18" charset="2"/>
              </a:rPr>
              <a:t></a:t>
            </a:r>
            <a:r>
              <a:rPr lang="pt-BR" sz="2200" smtClean="0"/>
              <a:t> OR a </a:t>
            </a:r>
            <a:r>
              <a:rPr lang="en-US" sz="2200" b="1" smtClean="0">
                <a:sym typeface="Symbol" pitchFamily="18" charset="2"/>
              </a:rPr>
              <a:t></a:t>
            </a:r>
            <a:r>
              <a:rPr lang="pt-BR" sz="2200" smtClean="0"/>
              <a:t> </a:t>
            </a:r>
            <a:r>
              <a:rPr lang="en-US" sz="2200" smtClean="0">
                <a:sym typeface="Symbol" pitchFamily="18" charset="2"/>
              </a:rPr>
              <a:t>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smtClean="0"/>
              <a:t>Basis :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State q is in ECLOSE(q)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smtClean="0"/>
              <a:t>Induction :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If state p in ECLOSE(q), and there is a transition from p to r labeled by </a:t>
            </a:r>
            <a:r>
              <a:rPr lang="en-US" sz="2200" b="1" i="1" smtClean="0">
                <a:sym typeface="Symbol" pitchFamily="18" charset="2"/>
              </a:rPr>
              <a:t>, </a:t>
            </a:r>
            <a:r>
              <a:rPr lang="en-US" sz="2200" smtClean="0">
                <a:sym typeface="Symbol" pitchFamily="18" charset="2"/>
              </a:rPr>
              <a:t>then state r is in ECLOSE(q)</a:t>
            </a:r>
            <a:r>
              <a:rPr lang="en-US" sz="2200" smtClean="0"/>
              <a:t> </a:t>
            </a:r>
          </a:p>
        </p:txBody>
      </p:sp>
      <p:sp>
        <p:nvSpPr>
          <p:cNvPr id="6149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43000" y="1600200"/>
            <a:ext cx="7772400" cy="308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200">
                <a:latin typeface="Open Sans"/>
                <a:sym typeface="Symbol" pitchFamily="18" charset="2"/>
              </a:rPr>
              <a:t>	  mark S</a:t>
            </a:r>
            <a:r>
              <a:rPr lang="en-US" sz="2200" baseline="-25000">
                <a:latin typeface="Open Sans"/>
                <a:sym typeface="Symbol" pitchFamily="18" charset="2"/>
              </a:rPr>
              <a:t>2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200">
                <a:latin typeface="Open Sans"/>
                <a:sym typeface="Symbol" pitchFamily="18" charset="2"/>
              </a:rPr>
              <a:t>b:  </a:t>
            </a:r>
            <a:r>
              <a:rPr lang="en-US" sz="2200">
                <a:latin typeface="Open Sans"/>
              </a:rPr>
              <a:t>followpos(2)</a:t>
            </a:r>
            <a:r>
              <a:rPr lang="en-US" sz="2200">
                <a:latin typeface="Open Sans"/>
                <a:sym typeface="Symbol" pitchFamily="18" charset="2"/>
              </a:rPr>
              <a:t>={3,4}=S</a:t>
            </a:r>
            <a:r>
              <a:rPr lang="en-US" sz="2200" baseline="-25000">
                <a:latin typeface="Open Sans"/>
                <a:sym typeface="Symbol" pitchFamily="18" charset="2"/>
              </a:rPr>
              <a:t>3</a:t>
            </a:r>
            <a:r>
              <a:rPr lang="en-US" sz="2200">
                <a:latin typeface="Open Sans"/>
                <a:sym typeface="Symbol" pitchFamily="18" charset="2"/>
              </a:rPr>
              <a:t>	</a:t>
            </a:r>
            <a:r>
              <a:rPr lang="en-US" sz="2200" smtClean="0">
                <a:latin typeface="Open Sans"/>
                <a:sym typeface="Symbol" pitchFamily="18" charset="2"/>
              </a:rPr>
              <a:t>move(S</a:t>
            </a:r>
            <a:r>
              <a:rPr lang="en-US" sz="2200" baseline="-25000" smtClean="0">
                <a:latin typeface="Open Sans"/>
                <a:sym typeface="Symbol" pitchFamily="18" charset="2"/>
              </a:rPr>
              <a:t>2</a:t>
            </a:r>
            <a:r>
              <a:rPr lang="en-US" sz="2200" smtClean="0">
                <a:latin typeface="Open Sans"/>
                <a:sym typeface="Symbol" pitchFamily="18" charset="2"/>
              </a:rPr>
              <a:t>,b</a:t>
            </a:r>
            <a:r>
              <a:rPr lang="en-US" sz="2200">
                <a:latin typeface="Open Sans"/>
                <a:sym typeface="Symbol" pitchFamily="18" charset="2"/>
              </a:rPr>
              <a:t>)=S</a:t>
            </a:r>
            <a:r>
              <a:rPr lang="en-US" sz="2200" baseline="-25000">
                <a:latin typeface="Open Sans"/>
                <a:sym typeface="Symbol" pitchFamily="18" charset="2"/>
              </a:rPr>
              <a:t>3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200">
                <a:latin typeface="Open Sans"/>
                <a:sym typeface="Symbol" pitchFamily="18" charset="2"/>
              </a:rPr>
              <a:t>	  mark S</a:t>
            </a:r>
            <a:r>
              <a:rPr lang="en-US" sz="2200" baseline="-25000">
                <a:latin typeface="Open Sans"/>
                <a:sym typeface="Symbol" pitchFamily="18" charset="2"/>
              </a:rPr>
              <a:t>3</a:t>
            </a:r>
            <a:endParaRPr lang="en-US" sz="2200">
              <a:latin typeface="Open Sans"/>
              <a:sym typeface="Symbol" pitchFamily="18" charset="2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200">
                <a:latin typeface="Open Sans"/>
                <a:sym typeface="Symbol" pitchFamily="18" charset="2"/>
              </a:rPr>
              <a:t>c:  followpos(3)={3,4}=S</a:t>
            </a:r>
            <a:r>
              <a:rPr lang="en-US" sz="2200" baseline="-25000">
                <a:latin typeface="Open Sans"/>
                <a:sym typeface="Symbol" pitchFamily="18" charset="2"/>
              </a:rPr>
              <a:t>3</a:t>
            </a:r>
            <a:r>
              <a:rPr lang="en-US" sz="2200">
                <a:latin typeface="Open Sans"/>
                <a:sym typeface="Symbol" pitchFamily="18" charset="2"/>
              </a:rPr>
              <a:t> 	move(S</a:t>
            </a:r>
            <a:r>
              <a:rPr lang="en-US" sz="2200" baseline="-25000">
                <a:latin typeface="Open Sans"/>
                <a:sym typeface="Symbol" pitchFamily="18" charset="2"/>
              </a:rPr>
              <a:t>3</a:t>
            </a:r>
            <a:r>
              <a:rPr lang="en-US" sz="2200">
                <a:latin typeface="Open Sans"/>
                <a:sym typeface="Symbol" pitchFamily="18" charset="2"/>
              </a:rPr>
              <a:t>,c)=S</a:t>
            </a:r>
            <a:r>
              <a:rPr lang="en-US" sz="2200" baseline="-25000">
                <a:latin typeface="Open Sans"/>
                <a:sym typeface="Symbol" pitchFamily="18" charset="2"/>
              </a:rPr>
              <a:t>3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endParaRPr lang="en-US" sz="2200" baseline="-25000">
              <a:latin typeface="Open Sans"/>
              <a:sym typeface="Symbol" pitchFamily="18" charset="2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200">
                <a:latin typeface="Open Sans"/>
                <a:sym typeface="Symbol" pitchFamily="18" charset="2"/>
              </a:rPr>
              <a:t>start state: S</a:t>
            </a:r>
            <a:r>
              <a:rPr lang="en-US" sz="2200" baseline="-25000">
                <a:latin typeface="Open Sans"/>
                <a:sym typeface="Symbol" pitchFamily="18" charset="2"/>
              </a:rPr>
              <a:t>1</a:t>
            </a:r>
            <a:endParaRPr lang="en-US" sz="2200">
              <a:latin typeface="Open Sans"/>
              <a:sym typeface="Symbol" pitchFamily="18" charset="2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200">
                <a:latin typeface="Open Sans"/>
                <a:sym typeface="Symbol" pitchFamily="18" charset="2"/>
              </a:rPr>
              <a:t>accepting states: {S</a:t>
            </a:r>
            <a:r>
              <a:rPr lang="en-US" sz="2200" baseline="-25000">
                <a:latin typeface="Open Sans"/>
                <a:sym typeface="Symbol" pitchFamily="18" charset="2"/>
              </a:rPr>
              <a:t>3</a:t>
            </a:r>
            <a:r>
              <a:rPr lang="en-US" sz="2200">
                <a:latin typeface="Open Sans"/>
                <a:sym typeface="Symbol" pitchFamily="18" charset="2"/>
              </a:rPr>
              <a:t>}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715001" y="4191000"/>
            <a:ext cx="3048000" cy="2286000"/>
            <a:chOff x="6048375" y="4419600"/>
            <a:chExt cx="2411457" cy="1600200"/>
          </a:xfrm>
        </p:grpSpPr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7596188" y="4419600"/>
              <a:ext cx="280987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6400800" y="5105400"/>
              <a:ext cx="280988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Open Sans"/>
              </a:endParaRPr>
            </a:p>
          </p:txBody>
        </p:sp>
        <p:grpSp>
          <p:nvGrpSpPr>
            <p:cNvPr id="2" name="Group 7"/>
            <p:cNvGrpSpPr>
              <a:grpSpLocks/>
            </p:cNvGrpSpPr>
            <p:nvPr/>
          </p:nvGrpSpPr>
          <p:grpSpPr bwMode="auto">
            <a:xfrm>
              <a:off x="7596188" y="5562600"/>
              <a:ext cx="422275" cy="457200"/>
              <a:chOff x="1296" y="1056"/>
              <a:chExt cx="288" cy="288"/>
            </a:xfrm>
          </p:grpSpPr>
          <p:sp>
            <p:nvSpPr>
              <p:cNvPr id="31765" name="Oval 8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31766" name="Oval 9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Open Sans"/>
                </a:endParaRPr>
              </a:p>
            </p:txBody>
          </p:sp>
        </p:grp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7667625" y="5638800"/>
              <a:ext cx="423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S</a:t>
              </a:r>
              <a:r>
                <a:rPr lang="en-US" baseline="-25000">
                  <a:latin typeface="Open Sans"/>
                </a:rPr>
                <a:t>3</a:t>
              </a:r>
              <a:endParaRPr lang="en-US">
                <a:latin typeface="Open Sans"/>
              </a:endParaRPr>
            </a:p>
          </p:txBody>
        </p:sp>
        <p:sp>
          <p:nvSpPr>
            <p:cNvPr id="31753" name="Text Box 11"/>
            <p:cNvSpPr txBox="1">
              <a:spLocks noChangeArrowheads="1"/>
            </p:cNvSpPr>
            <p:nvPr/>
          </p:nvSpPr>
          <p:spPr bwMode="auto">
            <a:xfrm>
              <a:off x="7596188" y="4419600"/>
              <a:ext cx="423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S</a:t>
              </a:r>
              <a:r>
                <a:rPr lang="en-US" baseline="-25000">
                  <a:latin typeface="Open Sans"/>
                </a:rPr>
                <a:t>2</a:t>
              </a:r>
              <a:endParaRPr lang="en-US">
                <a:latin typeface="Open Sans"/>
              </a:endParaRPr>
            </a:p>
          </p:txBody>
        </p:sp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6400800" y="5105400"/>
              <a:ext cx="423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S</a:t>
              </a:r>
              <a:r>
                <a:rPr lang="en-US" baseline="-25000">
                  <a:latin typeface="Open Sans"/>
                </a:rPr>
                <a:t>1</a:t>
              </a:r>
              <a:endParaRPr lang="en-US">
                <a:latin typeface="Open Sans"/>
              </a:endParaRPr>
            </a:p>
          </p:txBody>
        </p:sp>
        <p:sp>
          <p:nvSpPr>
            <p:cNvPr id="31755" name="Line 13"/>
            <p:cNvSpPr>
              <a:spLocks noChangeShapeType="1"/>
            </p:cNvSpPr>
            <p:nvPr/>
          </p:nvSpPr>
          <p:spPr bwMode="auto">
            <a:xfrm>
              <a:off x="6048375" y="5257800"/>
              <a:ext cx="352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31756" name="Line 14"/>
            <p:cNvSpPr>
              <a:spLocks noChangeShapeType="1"/>
            </p:cNvSpPr>
            <p:nvPr/>
          </p:nvSpPr>
          <p:spPr bwMode="auto">
            <a:xfrm flipV="1">
              <a:off x="6681788" y="46482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31757" name="Line 15"/>
            <p:cNvSpPr>
              <a:spLocks noChangeShapeType="1"/>
            </p:cNvSpPr>
            <p:nvPr/>
          </p:nvSpPr>
          <p:spPr bwMode="auto">
            <a:xfrm>
              <a:off x="6681788" y="533400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31758" name="Line 16"/>
            <p:cNvSpPr>
              <a:spLocks noChangeShapeType="1"/>
            </p:cNvSpPr>
            <p:nvPr/>
          </p:nvSpPr>
          <p:spPr bwMode="auto">
            <a:xfrm>
              <a:off x="7737475" y="4724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cxnSp>
          <p:nvCxnSpPr>
            <p:cNvPr id="31759" name="AutoShape 17"/>
            <p:cNvCxnSpPr>
              <a:cxnSpLocks noChangeShapeType="1"/>
            </p:cNvCxnSpPr>
            <p:nvPr/>
          </p:nvCxnSpPr>
          <p:spPr bwMode="auto">
            <a:xfrm rot="5400000" flipH="1" flipV="1">
              <a:off x="7833519" y="5774531"/>
              <a:ext cx="336550" cy="1588"/>
            </a:xfrm>
            <a:prstGeom prst="curvedConnector5">
              <a:avLst>
                <a:gd name="adj1" fmla="val -67926"/>
                <a:gd name="adj2" fmla="val 25900009"/>
                <a:gd name="adj3" fmla="val 167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760" name="Text Box 18"/>
            <p:cNvSpPr txBox="1">
              <a:spLocks noChangeArrowheads="1"/>
            </p:cNvSpPr>
            <p:nvPr/>
          </p:nvSpPr>
          <p:spPr bwMode="auto">
            <a:xfrm>
              <a:off x="8159750" y="556260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c</a:t>
              </a:r>
            </a:p>
          </p:txBody>
        </p:sp>
        <p:sp>
          <p:nvSpPr>
            <p:cNvPr id="31761" name="Text Box 19"/>
            <p:cNvSpPr txBox="1">
              <a:spLocks noChangeArrowheads="1"/>
            </p:cNvSpPr>
            <p:nvPr/>
          </p:nvSpPr>
          <p:spPr bwMode="auto">
            <a:xfrm>
              <a:off x="6962775" y="4648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a</a:t>
              </a:r>
            </a:p>
          </p:txBody>
        </p:sp>
        <p:sp>
          <p:nvSpPr>
            <p:cNvPr id="31762" name="Text Box 20"/>
            <p:cNvSpPr txBox="1">
              <a:spLocks noChangeArrowheads="1"/>
            </p:cNvSpPr>
            <p:nvPr/>
          </p:nvSpPr>
          <p:spPr bwMode="auto">
            <a:xfrm>
              <a:off x="7667625" y="4876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b</a:t>
              </a: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6962775" y="5257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b</a:t>
              </a:r>
            </a:p>
          </p:txBody>
        </p:sp>
      </p:grpSp>
      <p:sp>
        <p:nvSpPr>
          <p:cNvPr id="317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075D5-4AC6-425B-A88E-3F8CD4F8FC55}" type="slidenum">
              <a:rPr lang="en-US" smtClean="0">
                <a:latin typeface="Interstate" charset="0"/>
              </a:rPr>
              <a:pPr/>
              <a:t>40</a:t>
            </a:fld>
            <a:endParaRPr lang="en-US" smtClean="0">
              <a:latin typeface="Interstate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191000" y="152401"/>
            <a:ext cx="487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– Cont..</a:t>
            </a:r>
            <a:endParaRPr kumimoji="0" lang="en-US" sz="3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638800" cy="990600"/>
          </a:xfrm>
        </p:spPr>
        <p:txBody>
          <a:bodyPr/>
          <a:lstStyle/>
          <a:p>
            <a:r>
              <a:rPr lang="en-US" smtClean="0"/>
              <a:t>Exercises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676400"/>
            <a:ext cx="7467600" cy="44497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200" smtClean="0"/>
              <a:t>Convert the following  </a:t>
            </a:r>
            <a:r>
              <a:rPr lang="en-US" sz="2200" smtClean="0">
                <a:sym typeface="Symbol"/>
              </a:rPr>
              <a:t>-NFA to DFA :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200" smtClean="0">
              <a:sym typeface="Symbol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200" smtClean="0">
              <a:sym typeface="Symbol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200" smtClean="0">
              <a:sym typeface="Symbol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200" smtClean="0">
              <a:sym typeface="Symbol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200" smtClean="0">
              <a:sym typeface="Symbol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smtClean="0">
                <a:sym typeface="Symbol"/>
              </a:rPr>
              <a:t>Convert the following RE directly to DFA</a:t>
            </a:r>
          </a:p>
          <a:p>
            <a:pPr marL="457200" indent="-457200">
              <a:buNone/>
              <a:defRPr/>
            </a:pPr>
            <a:r>
              <a:rPr lang="en-US" sz="2200" smtClean="0">
                <a:sym typeface="Symbol"/>
              </a:rPr>
              <a:t>	(a | b)* (ab | bb) a</a:t>
            </a:r>
            <a:endParaRPr lang="en-US" sz="2200"/>
          </a:p>
        </p:txBody>
      </p:sp>
      <p:sp>
        <p:nvSpPr>
          <p:cNvPr id="3277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020B1-4192-4495-9C19-9A78DE065929}" type="slidenum">
              <a:rPr lang="en-US" smtClean="0">
                <a:latin typeface="Interstate" charset="0"/>
              </a:rPr>
              <a:pPr/>
              <a:t>41</a:t>
            </a:fld>
            <a:endParaRPr lang="en-US" smtClean="0">
              <a:latin typeface="Interstate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174240"/>
          <a:ext cx="60960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State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  <a:sym typeface="Symbol"/>
                        </a:rPr>
                        <a:t>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a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b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c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Wingdings"/>
                        <a:buChar char="à"/>
                      </a:pPr>
                      <a:r>
                        <a:rPr lang="en-US" sz="2200" smtClean="0">
                          <a:latin typeface="Open Sans"/>
                          <a:sym typeface="Wingdings" pitchFamily="2" charset="2"/>
                        </a:rPr>
                        <a:t>P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-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P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Q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R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Q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P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Q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R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-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*R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Q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R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-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P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638800" cy="990600"/>
          </a:xfrm>
        </p:spPr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676400"/>
            <a:ext cx="7467600" cy="4449763"/>
          </a:xfrm>
        </p:spPr>
        <p:txBody>
          <a:bodyPr>
            <a:normAutofit/>
          </a:bodyPr>
          <a:lstStyle/>
          <a:p>
            <a:pPr marL="228600" lvl="2">
              <a:defRPr/>
            </a:pPr>
            <a:r>
              <a:rPr lang="en-AU" sz="2200" smtClean="0"/>
              <a:t>Hopcroft, John E., Motwani, Rajeev, Ullman, Jeffrey D. (2007). </a:t>
            </a:r>
            <a:r>
              <a:rPr lang="en-AU" sz="2200" b="1" i="1" smtClean="0"/>
              <a:t>Introduction to automata theory, languages, and computation</a:t>
            </a:r>
            <a:r>
              <a:rPr lang="en-AU" sz="2200" smtClean="0"/>
              <a:t>. 3rd. Addison-Wesley. New York. ISBN: 9780321476173, Chapter 2.5 (page 72-80), 3.1 and 3.2 (page 83 -106)</a:t>
            </a:r>
            <a:endParaRPr lang="en-US" sz="2200" smtClean="0"/>
          </a:p>
          <a:p>
            <a:pPr marL="228600" lvl="2">
              <a:defRPr/>
            </a:pPr>
            <a:r>
              <a:rPr lang="en-AU" sz="2200" smtClean="0"/>
              <a:t>Aho, A.V., Ravi, S., &amp; Ullman, J.D. (2007). </a:t>
            </a:r>
            <a:r>
              <a:rPr lang="en-AU" sz="2200" b="1" i="1" smtClean="0"/>
              <a:t>Compiler : Principle, techniques and tools</a:t>
            </a:r>
            <a:r>
              <a:rPr lang="en-AU" sz="2200" smtClean="0"/>
              <a:t>. 2nd. Addison-Wesley. New York. ISBN : 0321491696</a:t>
            </a:r>
            <a:r>
              <a:rPr lang="en-AU" sz="2200" smtClean="0">
                <a:ea typeface="+mn-ea"/>
                <a:cs typeface="+mn-cs"/>
              </a:rPr>
              <a:t>, Chapter 3.7 (page 152-166)</a:t>
            </a:r>
          </a:p>
          <a:p>
            <a:pPr marL="228600" lvl="2">
              <a:defRPr/>
            </a:pPr>
            <a:r>
              <a:rPr lang="en-AU" sz="2200" u="sng" smtClean="0">
                <a:ea typeface="+mn-ea"/>
                <a:cs typeface="+mn-cs"/>
                <a:hlinkClick r:id="rId2"/>
              </a:rPr>
              <a:t>http://www.cs.rit.edu/~jmg/courses/cs380/20041/slides/NFAe.pdf</a:t>
            </a:r>
            <a:endParaRPr lang="en-US" sz="2200" smtClean="0">
              <a:ea typeface="+mn-ea"/>
              <a:cs typeface="+mn-cs"/>
            </a:endParaRPr>
          </a:p>
          <a:p>
            <a:pPr>
              <a:defRPr/>
            </a:pPr>
            <a:endParaRPr lang="en-US" sz="2200"/>
          </a:p>
        </p:txBody>
      </p:sp>
      <p:sp>
        <p:nvSpPr>
          <p:cNvPr id="3277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020B1-4192-4495-9C19-9A78DE065929}" type="slidenum">
              <a:rPr lang="en-US" smtClean="0">
                <a:latin typeface="Interstate" charset="0"/>
              </a:rPr>
              <a:pPr/>
              <a:t>42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772400" cy="190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Language Accepted :</a:t>
            </a:r>
            <a:endParaRPr lang="de-DE" smtClean="0"/>
          </a:p>
          <a:p>
            <a:pPr>
              <a:lnSpc>
                <a:spcPct val="80000"/>
              </a:lnSpc>
              <a:buFontTx/>
              <a:buNone/>
            </a:pPr>
            <a:r>
              <a:rPr lang="de-DE" smtClean="0"/>
              <a:t>L accepted by NFA with </a:t>
            </a:r>
            <a:r>
              <a:rPr lang="en-US" b="1" i="1" smtClean="0">
                <a:sym typeface="Symbol" pitchFamily="18" charset="2"/>
              </a:rPr>
              <a:t></a:t>
            </a:r>
            <a:r>
              <a:rPr lang="de-DE" smtClean="0"/>
              <a:t>-transition : L(M) = {w</a:t>
            </a:r>
            <a:r>
              <a:rPr lang="en-US" smtClean="0">
                <a:sym typeface="Symbol" pitchFamily="18" charset="2"/>
              </a:rPr>
              <a:t></a:t>
            </a:r>
            <a:r>
              <a:rPr lang="de-DE" smtClean="0"/>
              <a:t>(q</a:t>
            </a:r>
            <a:r>
              <a:rPr lang="de-DE" baseline="-25000" smtClean="0"/>
              <a:t>0</a:t>
            </a:r>
            <a:r>
              <a:rPr lang="de-DE" smtClean="0"/>
              <a:t>,w) in F}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>
              <a:ea typeface="宋体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>
                <a:ea typeface="宋体" charset="-122"/>
              </a:rPr>
              <a:t>Example 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mtClean="0">
                <a:ea typeface="宋体" charset="-122"/>
              </a:rPr>
              <a:t>	Consider </a:t>
            </a:r>
            <a:r>
              <a:rPr lang="el-GR" smtClean="0">
                <a:ea typeface="宋体" charset="-122"/>
                <a:cs typeface="Arial" charset="0"/>
              </a:rPr>
              <a:t>ε</a:t>
            </a:r>
            <a:r>
              <a:rPr lang="en-US" smtClean="0">
                <a:ea typeface="宋体" charset="-122"/>
                <a:cs typeface="Arial" charset="0"/>
              </a:rPr>
              <a:t>-NFA accepting decimal numbers, consisting of sign (+/-), digit, decimal  point dan digit. One of the digit may empty</a:t>
            </a:r>
            <a:endParaRPr lang="el-GR" smtClean="0">
              <a:ea typeface="宋体" charset="-122"/>
              <a:cs typeface="Arial" charset="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914400" y="3429000"/>
            <a:ext cx="8077200" cy="3276600"/>
            <a:chOff x="0" y="1920"/>
            <a:chExt cx="5088" cy="1872"/>
          </a:xfrm>
        </p:grpSpPr>
        <p:sp>
          <p:nvSpPr>
            <p:cNvPr id="7176" name="Oval 5"/>
            <p:cNvSpPr>
              <a:spLocks noChangeArrowheads="1"/>
            </p:cNvSpPr>
            <p:nvPr/>
          </p:nvSpPr>
          <p:spPr bwMode="auto">
            <a:xfrm>
              <a:off x="576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q0</a:t>
              </a:r>
            </a:p>
          </p:txBody>
        </p:sp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1584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q1</a:t>
              </a:r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2592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q2</a:t>
              </a:r>
            </a:p>
          </p:txBody>
        </p:sp>
        <p:sp>
          <p:nvSpPr>
            <p:cNvPr id="7179" name="Oval 8"/>
            <p:cNvSpPr>
              <a:spLocks noChangeArrowheads="1"/>
            </p:cNvSpPr>
            <p:nvPr/>
          </p:nvSpPr>
          <p:spPr bwMode="auto">
            <a:xfrm>
              <a:off x="3600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q3</a:t>
              </a:r>
            </a:p>
          </p:txBody>
        </p:sp>
        <p:sp>
          <p:nvSpPr>
            <p:cNvPr id="7180" name="Oval 9"/>
            <p:cNvSpPr>
              <a:spLocks noChangeArrowheads="1"/>
            </p:cNvSpPr>
            <p:nvPr/>
          </p:nvSpPr>
          <p:spPr bwMode="auto">
            <a:xfrm>
              <a:off x="4656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q5</a:t>
              </a:r>
            </a:p>
          </p:txBody>
        </p:sp>
        <p:sp>
          <p:nvSpPr>
            <p:cNvPr id="7181" name="Oval 10"/>
            <p:cNvSpPr>
              <a:spLocks noChangeArrowheads="1"/>
            </p:cNvSpPr>
            <p:nvPr/>
          </p:nvSpPr>
          <p:spPr bwMode="auto">
            <a:xfrm>
              <a:off x="4608" y="240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7182" name="Oval 11"/>
            <p:cNvSpPr>
              <a:spLocks noChangeArrowheads="1"/>
            </p:cNvSpPr>
            <p:nvPr/>
          </p:nvSpPr>
          <p:spPr bwMode="auto">
            <a:xfrm>
              <a:off x="2592" y="340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q4</a:t>
              </a:r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192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 flipV="1">
              <a:off x="960" y="26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>
              <a:off x="1968" y="26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15"/>
            <p:cNvSpPr>
              <a:spLocks noChangeShapeType="1"/>
            </p:cNvSpPr>
            <p:nvPr/>
          </p:nvSpPr>
          <p:spPr bwMode="auto">
            <a:xfrm>
              <a:off x="2976" y="26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>
              <a:off x="3984" y="26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17"/>
            <p:cNvSpPr>
              <a:spLocks noChangeShapeType="1"/>
            </p:cNvSpPr>
            <p:nvPr/>
          </p:nvSpPr>
          <p:spPr bwMode="auto">
            <a:xfrm>
              <a:off x="1872" y="2832"/>
              <a:ext cx="72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18"/>
            <p:cNvSpPr>
              <a:spLocks noChangeShapeType="1"/>
            </p:cNvSpPr>
            <p:nvPr/>
          </p:nvSpPr>
          <p:spPr bwMode="auto">
            <a:xfrm flipV="1">
              <a:off x="2976" y="2784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190" name="AutoShape 19"/>
            <p:cNvCxnSpPr>
              <a:cxnSpLocks noChangeShapeType="1"/>
            </p:cNvCxnSpPr>
            <p:nvPr/>
          </p:nvCxnSpPr>
          <p:spPr bwMode="auto">
            <a:xfrm flipH="1" flipV="1">
              <a:off x="1632" y="2400"/>
              <a:ext cx="328" cy="136"/>
            </a:xfrm>
            <a:prstGeom prst="curvedConnector4">
              <a:avLst>
                <a:gd name="adj1" fmla="val -35977"/>
                <a:gd name="adj2" fmla="val 3139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91" name="AutoShape 20"/>
            <p:cNvCxnSpPr>
              <a:cxnSpLocks noChangeShapeType="1"/>
            </p:cNvCxnSpPr>
            <p:nvPr/>
          </p:nvCxnSpPr>
          <p:spPr bwMode="auto">
            <a:xfrm flipH="1" flipV="1">
              <a:off x="3648" y="2400"/>
              <a:ext cx="328" cy="136"/>
            </a:xfrm>
            <a:prstGeom prst="curvedConnector4">
              <a:avLst>
                <a:gd name="adj1" fmla="val -35977"/>
                <a:gd name="adj2" fmla="val 3139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92" name="Text Box 21"/>
            <p:cNvSpPr txBox="1">
              <a:spLocks noChangeArrowheads="1"/>
            </p:cNvSpPr>
            <p:nvPr/>
          </p:nvSpPr>
          <p:spPr bwMode="auto">
            <a:xfrm>
              <a:off x="0" y="2448"/>
              <a:ext cx="576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Start</a:t>
              </a:r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1008" y="2400"/>
              <a:ext cx="52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>
                  <a:cs typeface="Arial" charset="0"/>
                </a:rPr>
                <a:t>ε</a:t>
              </a:r>
              <a:r>
                <a:rPr lang="en-US" sz="2000">
                  <a:cs typeface="Arial" charset="0"/>
                </a:rPr>
                <a:t>, +, -</a:t>
              </a:r>
              <a:endParaRPr lang="el-GR" sz="2000">
                <a:cs typeface="Arial" charset="0"/>
              </a:endParaRPr>
            </a:p>
          </p:txBody>
        </p:sp>
        <p:sp>
          <p:nvSpPr>
            <p:cNvPr id="7194" name="Text Box 23"/>
            <p:cNvSpPr txBox="1">
              <a:spLocks noChangeArrowheads="1"/>
            </p:cNvSpPr>
            <p:nvPr/>
          </p:nvSpPr>
          <p:spPr bwMode="auto">
            <a:xfrm>
              <a:off x="4224" y="2448"/>
              <a:ext cx="19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>
                  <a:cs typeface="Arial" charset="0"/>
                </a:rPr>
                <a:t>ε</a:t>
              </a:r>
            </a:p>
          </p:txBody>
        </p:sp>
        <p:sp>
          <p:nvSpPr>
            <p:cNvPr id="7195" name="Text Box 24"/>
            <p:cNvSpPr txBox="1">
              <a:spLocks noChangeArrowheads="1"/>
            </p:cNvSpPr>
            <p:nvPr/>
          </p:nvSpPr>
          <p:spPr bwMode="auto">
            <a:xfrm>
              <a:off x="1632" y="3120"/>
              <a:ext cx="72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cs typeface="Arial" charset="0"/>
                </a:rPr>
                <a:t>0,1,…,9</a:t>
              </a:r>
              <a:endParaRPr lang="el-GR" sz="2000">
                <a:cs typeface="Arial" charset="0"/>
              </a:endParaRPr>
            </a:p>
          </p:txBody>
        </p:sp>
        <p:sp>
          <p:nvSpPr>
            <p:cNvPr id="7196" name="Text Box 25"/>
            <p:cNvSpPr txBox="1">
              <a:spLocks noChangeArrowheads="1"/>
            </p:cNvSpPr>
            <p:nvPr/>
          </p:nvSpPr>
          <p:spPr bwMode="auto">
            <a:xfrm>
              <a:off x="2976" y="2640"/>
              <a:ext cx="72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cs typeface="Arial" charset="0"/>
                </a:rPr>
                <a:t>0,1,…,9</a:t>
              </a:r>
              <a:endParaRPr lang="el-GR" sz="2000">
                <a:cs typeface="Arial" charset="0"/>
              </a:endParaRPr>
            </a:p>
          </p:txBody>
        </p:sp>
        <p:sp>
          <p:nvSpPr>
            <p:cNvPr id="7197" name="Text Box 26"/>
            <p:cNvSpPr txBox="1">
              <a:spLocks noChangeArrowheads="1"/>
            </p:cNvSpPr>
            <p:nvPr/>
          </p:nvSpPr>
          <p:spPr bwMode="auto">
            <a:xfrm>
              <a:off x="1824" y="1920"/>
              <a:ext cx="72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cs typeface="Arial" charset="0"/>
                </a:rPr>
                <a:t>0,1,…,9</a:t>
              </a:r>
              <a:endParaRPr lang="el-GR" sz="2000">
                <a:cs typeface="Arial" charset="0"/>
              </a:endParaRPr>
            </a:p>
          </p:txBody>
        </p:sp>
        <p:sp>
          <p:nvSpPr>
            <p:cNvPr id="7198" name="Text Box 27"/>
            <p:cNvSpPr txBox="1">
              <a:spLocks noChangeArrowheads="1"/>
            </p:cNvSpPr>
            <p:nvPr/>
          </p:nvSpPr>
          <p:spPr bwMode="auto">
            <a:xfrm>
              <a:off x="3840" y="1920"/>
              <a:ext cx="72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cs typeface="Arial" charset="0"/>
                </a:rPr>
                <a:t>0,1,…,9</a:t>
              </a:r>
              <a:endParaRPr lang="el-GR" sz="2000">
                <a:cs typeface="Arial" charset="0"/>
              </a:endParaRPr>
            </a:p>
          </p:txBody>
        </p:sp>
        <p:sp>
          <p:nvSpPr>
            <p:cNvPr id="7199" name="Text Box 28"/>
            <p:cNvSpPr txBox="1">
              <a:spLocks noChangeArrowheads="1"/>
            </p:cNvSpPr>
            <p:nvPr/>
          </p:nvSpPr>
          <p:spPr bwMode="auto">
            <a:xfrm>
              <a:off x="2160" y="2352"/>
              <a:ext cx="19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.</a:t>
              </a:r>
            </a:p>
          </p:txBody>
        </p:sp>
        <p:sp>
          <p:nvSpPr>
            <p:cNvPr id="7200" name="Text Box 29"/>
            <p:cNvSpPr txBox="1">
              <a:spLocks noChangeArrowheads="1"/>
            </p:cNvSpPr>
            <p:nvPr/>
          </p:nvSpPr>
          <p:spPr bwMode="auto">
            <a:xfrm>
              <a:off x="3216" y="3120"/>
              <a:ext cx="19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.</a:t>
              </a:r>
            </a:p>
          </p:txBody>
        </p:sp>
      </p:grpSp>
      <p:sp>
        <p:nvSpPr>
          <p:cNvPr id="7173" name="Date Placeholder 3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7174" name="Title 3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6172200" cy="838200"/>
          </a:xfrm>
        </p:spPr>
        <p:txBody>
          <a:bodyPr/>
          <a:lstStyle/>
          <a:p>
            <a:r>
              <a:rPr lang="el-GR" smtClean="0"/>
              <a:t>ε - </a:t>
            </a:r>
            <a:r>
              <a:rPr lang="en-US" smtClean="0"/>
              <a:t>NFA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543800" cy="4648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smtClean="0">
                <a:ea typeface="宋体" charset="-122"/>
              </a:rPr>
              <a:t>compute string 5.6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(q0, </a:t>
            </a:r>
            <a:r>
              <a:rPr lang="el-GR" altLang="zh-CN" sz="2200" smtClean="0">
                <a:ea typeface="宋体" charset="-122"/>
              </a:rPr>
              <a:t>ε</a:t>
            </a:r>
            <a:r>
              <a:rPr lang="en-US" sz="2200" smtClean="0">
                <a:sym typeface="Symbol" pitchFamily="18" charset="2"/>
              </a:rPr>
              <a:t>)	= ECLOSE(q0) = {q0,q1}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(q0, 5)	= (q0,5) U  (q1,5) = {q1,q4}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	= ECLOSE(q1) U ECLOSE(q4)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	= {q1,q4}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(q0, 5.)	= (q1, .) U (q4, .) = {q2,q3}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	= ECLOSE(q2) U ECLOSE(q3)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	={q2,q3,</a:t>
            </a:r>
            <a:r>
              <a:rPr lang="en-US" sz="2200" u="sng" smtClean="0">
                <a:sym typeface="Symbol" pitchFamily="18" charset="2"/>
              </a:rPr>
              <a:t>q5</a:t>
            </a:r>
            <a:r>
              <a:rPr lang="en-US" sz="2200" smtClean="0">
                <a:sym typeface="Symbol" pitchFamily="18" charset="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(q0, 5.6)	= (q2,6) U (q3,6) U (q5,6)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	= {q3} = ECLOSE(q3)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	= {q3,</a:t>
            </a:r>
            <a:r>
              <a:rPr lang="en-US" sz="2200" u="sng" smtClean="0">
                <a:sym typeface="Symbol" pitchFamily="18" charset="2"/>
              </a:rPr>
              <a:t>q5</a:t>
            </a:r>
            <a:r>
              <a:rPr lang="en-US" sz="2200" smtClean="0">
                <a:sym typeface="Symbol" pitchFamily="18" charset="2"/>
              </a:rPr>
              <a:t>} </a:t>
            </a:r>
            <a:r>
              <a:rPr lang="en-US" sz="2200" smtClean="0">
                <a:sym typeface="Wingdings" pitchFamily="2" charset="2"/>
              </a:rPr>
              <a:t> Accepted</a:t>
            </a:r>
            <a:endParaRPr lang="en-US" sz="2200" smtClean="0">
              <a:sym typeface="Symbol" pitchFamily="18" charset="2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8197" name="Title 5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019800" cy="914400"/>
          </a:xfrm>
        </p:spPr>
        <p:txBody>
          <a:bodyPr/>
          <a:lstStyle/>
          <a:p>
            <a:r>
              <a:rPr lang="el-GR" smtClean="0"/>
              <a:t>ε - </a:t>
            </a:r>
            <a:r>
              <a:rPr lang="en-US" smtClean="0"/>
              <a:t>NFA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7467600" cy="4449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</a:t>
            </a:r>
            <a:r>
              <a:rPr lang="en-US" sz="2200" smtClean="0"/>
              <a:t>heorem :</a:t>
            </a:r>
            <a:endParaRPr lang="de-DE" sz="2200" smtClean="0"/>
          </a:p>
          <a:p>
            <a:pPr lvl="1" eaLnBrk="1" hangingPunct="1">
              <a:buFontTx/>
              <a:buChar char="•"/>
            </a:pPr>
            <a:r>
              <a:rPr lang="id-ID" sz="2200" smtClean="0"/>
              <a:t>If</a:t>
            </a:r>
            <a:r>
              <a:rPr lang="de-DE" sz="2200" smtClean="0"/>
              <a:t> L </a:t>
            </a:r>
            <a:r>
              <a:rPr lang="id-ID" sz="2200" smtClean="0"/>
              <a:t>is  accepted as </a:t>
            </a:r>
            <a:r>
              <a:rPr lang="de-DE" sz="2200" smtClean="0"/>
              <a:t>NFA </a:t>
            </a:r>
            <a:r>
              <a:rPr lang="id-ID" sz="2200" smtClean="0"/>
              <a:t>with</a:t>
            </a:r>
            <a:r>
              <a:rPr lang="de-DE" sz="220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2200" b="1" i="1" smtClean="0">
                <a:sym typeface="Symbol" pitchFamily="18" charset="2"/>
              </a:rPr>
              <a:t>	</a:t>
            </a:r>
            <a:r>
              <a:rPr lang="de-DE" sz="2200" smtClean="0"/>
              <a:t>-transition, </a:t>
            </a:r>
            <a:r>
              <a:rPr lang="id-ID" sz="2200" smtClean="0"/>
              <a:t>then </a:t>
            </a:r>
            <a:r>
              <a:rPr lang="de-DE" sz="2200" smtClean="0"/>
              <a:t>L </a:t>
            </a:r>
            <a:r>
              <a:rPr lang="id-ID" sz="2200" smtClean="0"/>
              <a:t>is accepted by</a:t>
            </a:r>
            <a:r>
              <a:rPr lang="de-DE" sz="2200" smtClean="0"/>
              <a:t> NFA </a:t>
            </a:r>
            <a:r>
              <a:rPr lang="id-ID" sz="2200" smtClean="0"/>
              <a:t>without</a:t>
            </a:r>
            <a:r>
              <a:rPr lang="de-DE" sz="2200" smtClean="0"/>
              <a:t> </a:t>
            </a:r>
            <a:r>
              <a:rPr lang="en-US" sz="2200" b="1" i="1" smtClean="0">
                <a:sym typeface="Symbol" pitchFamily="18" charset="2"/>
              </a:rPr>
              <a:t></a:t>
            </a:r>
            <a:r>
              <a:rPr lang="de-DE" sz="2200" smtClean="0"/>
              <a:t>-Transition.</a:t>
            </a:r>
          </a:p>
          <a:p>
            <a:pPr lvl="1" eaLnBrk="1" hangingPunct="1">
              <a:buFontTx/>
              <a:buNone/>
            </a:pPr>
            <a:endParaRPr lang="en-US" sz="2200" smtClean="0"/>
          </a:p>
          <a:p>
            <a:pPr>
              <a:buFont typeface="Wingdings" pitchFamily="2" charset="2"/>
              <a:buChar char="à"/>
            </a:pPr>
            <a:r>
              <a:rPr lang="en-US" sz="2200" smtClean="0">
                <a:sym typeface="Wingdings" pitchFamily="2" charset="2"/>
              </a:rPr>
              <a:t> </a:t>
            </a:r>
            <a:r>
              <a:rPr lang="en-US" sz="2200" smtClean="0"/>
              <a:t>Every NFA-</a:t>
            </a:r>
            <a:r>
              <a:rPr lang="en-US" sz="2200" b="1" i="1" smtClean="0">
                <a:sym typeface="Symbol" pitchFamily="18" charset="2"/>
              </a:rPr>
              <a:t> </a:t>
            </a:r>
            <a:r>
              <a:rPr lang="en-US" sz="2200" smtClean="0"/>
              <a:t> can find an equivalent NFA</a:t>
            </a:r>
            <a:endParaRPr lang="id-ID" sz="2200" smtClean="0"/>
          </a:p>
          <a:p>
            <a:pPr>
              <a:buFont typeface="Wingdings" pitchFamily="2" charset="2"/>
              <a:buChar char="à"/>
            </a:pPr>
            <a:r>
              <a:rPr lang="en-US" sz="2200" smtClean="0"/>
              <a:t> Every NFA-</a:t>
            </a:r>
            <a:r>
              <a:rPr lang="en-US" sz="2200" b="1" i="1" smtClean="0">
                <a:sym typeface="Symbol" pitchFamily="18" charset="2"/>
              </a:rPr>
              <a:t> </a:t>
            </a:r>
            <a:r>
              <a:rPr lang="en-US" sz="2200" smtClean="0"/>
              <a:t> can find an equivalent DFA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92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753700-D2E4-488E-AAF0-6DE1CC697213}" type="slidenum">
              <a:rPr lang="en-US" smtClean="0">
                <a:latin typeface="Interstate" charset="0"/>
              </a:rPr>
              <a:pPr/>
              <a:t>7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6000750" cy="609600"/>
          </a:xfrm>
        </p:spPr>
        <p:txBody>
          <a:bodyPr>
            <a:normAutofit fontScale="90000"/>
          </a:bodyPr>
          <a:lstStyle/>
          <a:p>
            <a:r>
              <a:rPr lang="en-US" altLang="zh-CN" sz="3300" smtClean="0"/>
              <a:t>Converting</a:t>
            </a:r>
            <a:r>
              <a:rPr lang="en-US" altLang="zh-CN" sz="360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l-GR" sz="3200" smtClean="0"/>
              <a:t>ε - </a:t>
            </a:r>
            <a:r>
              <a:rPr lang="en-US" sz="3200" smtClean="0"/>
              <a:t>NFA</a:t>
            </a:r>
            <a:r>
              <a:rPr lang="en-US" altLang="zh-CN" sz="3300" smtClean="0"/>
              <a:t> to DFA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sz="2600" smtClean="0"/>
              <a:t>Let </a:t>
            </a:r>
            <a:r>
              <a:rPr lang="el-GR" altLang="zh-CN" sz="2600" smtClean="0">
                <a:ea typeface="宋体" charset="-122"/>
              </a:rPr>
              <a:t>ε</a:t>
            </a:r>
            <a:r>
              <a:rPr lang="en-US" altLang="zh-CN" sz="2600" smtClean="0">
                <a:ea typeface="宋体" charset="-122"/>
              </a:rPr>
              <a:t>- </a:t>
            </a:r>
            <a:r>
              <a:rPr lang="en-US" sz="2600" smtClean="0"/>
              <a:t>NFA E = (Q</a:t>
            </a:r>
            <a:r>
              <a:rPr lang="en-US" sz="2600" baseline="-25000" smtClean="0"/>
              <a:t>E</a:t>
            </a:r>
            <a:r>
              <a:rPr lang="en-US" sz="2600" smtClean="0"/>
              <a:t>, </a:t>
            </a:r>
            <a:r>
              <a:rPr lang="en-US" sz="2600" smtClean="0">
                <a:sym typeface="Symbol" pitchFamily="18" charset="2"/>
              </a:rPr>
              <a:t></a:t>
            </a:r>
            <a:r>
              <a:rPr lang="en-US" sz="2600" smtClean="0"/>
              <a:t>, </a:t>
            </a:r>
            <a:r>
              <a:rPr lang="en-US" sz="2600" smtClean="0">
                <a:sym typeface="Symbol" pitchFamily="18" charset="2"/>
              </a:rPr>
              <a:t></a:t>
            </a:r>
            <a:r>
              <a:rPr lang="en-US" sz="2600" baseline="-25000" smtClean="0">
                <a:sym typeface="Symbol" pitchFamily="18" charset="2"/>
              </a:rPr>
              <a:t>E</a:t>
            </a:r>
            <a:r>
              <a:rPr lang="en-US" sz="2600" smtClean="0"/>
              <a:t>, q</a:t>
            </a:r>
            <a:r>
              <a:rPr lang="en-US" sz="2600" baseline="-25000" smtClean="0"/>
              <a:t>0</a:t>
            </a:r>
            <a:r>
              <a:rPr lang="en-US" sz="2600" smtClean="0"/>
              <a:t>, F</a:t>
            </a:r>
            <a:r>
              <a:rPr lang="en-US" sz="2600" baseline="-25000" smtClean="0"/>
              <a:t>E</a:t>
            </a:r>
            <a:r>
              <a:rPr lang="en-US" sz="2600" smtClean="0"/>
              <a:t>)</a:t>
            </a:r>
          </a:p>
          <a:p>
            <a:pPr>
              <a:buFontTx/>
              <a:buNone/>
            </a:pPr>
            <a:r>
              <a:rPr lang="en-US" sz="2600" smtClean="0"/>
              <a:t>	Then the equivalent DFA A = (Q</a:t>
            </a:r>
            <a:r>
              <a:rPr lang="en-US" sz="2600" baseline="-25000" smtClean="0"/>
              <a:t>D</a:t>
            </a:r>
            <a:r>
              <a:rPr lang="en-US" sz="2600" smtClean="0"/>
              <a:t>, </a:t>
            </a:r>
            <a:r>
              <a:rPr lang="en-US" sz="2600" smtClean="0">
                <a:sym typeface="Symbol" pitchFamily="18" charset="2"/>
              </a:rPr>
              <a:t></a:t>
            </a:r>
            <a:r>
              <a:rPr lang="en-US" sz="2600" smtClean="0"/>
              <a:t>, </a:t>
            </a:r>
            <a:r>
              <a:rPr lang="en-US" sz="2600" smtClean="0">
                <a:sym typeface="Symbol" pitchFamily="18" charset="2"/>
              </a:rPr>
              <a:t></a:t>
            </a:r>
            <a:r>
              <a:rPr lang="en-US" sz="2600" baseline="-25000" smtClean="0"/>
              <a:t>D</a:t>
            </a:r>
            <a:r>
              <a:rPr lang="en-US" sz="2600" smtClean="0"/>
              <a:t>,{q</a:t>
            </a:r>
            <a:r>
              <a:rPr lang="en-US" sz="2600" baseline="-25000" smtClean="0"/>
              <a:t>D</a:t>
            </a:r>
            <a:r>
              <a:rPr lang="en-US" sz="2600" smtClean="0"/>
              <a:t>}, F</a:t>
            </a:r>
            <a:r>
              <a:rPr lang="en-US" sz="2600" baseline="-25000" smtClean="0"/>
              <a:t>D</a:t>
            </a:r>
            <a:r>
              <a:rPr lang="en-US" sz="2600" smtClean="0"/>
              <a:t>) is define as followed :</a:t>
            </a:r>
          </a:p>
          <a:p>
            <a:pPr lvl="1"/>
            <a:r>
              <a:rPr lang="en-US" sz="2400" smtClean="0"/>
              <a:t>Q</a:t>
            </a:r>
            <a:r>
              <a:rPr lang="en-US" sz="2400" baseline="-25000" smtClean="0"/>
              <a:t>D</a:t>
            </a:r>
            <a:r>
              <a:rPr lang="en-US" sz="2400" smtClean="0"/>
              <a:t> is the set of subset Q</a:t>
            </a:r>
            <a:r>
              <a:rPr lang="en-US" sz="2400" baseline="-25000" smtClean="0"/>
              <a:t>E</a:t>
            </a:r>
            <a:r>
              <a:rPr lang="en-US" sz="2400" smtClean="0"/>
              <a:t>.</a:t>
            </a:r>
          </a:p>
          <a:p>
            <a:pPr lvl="1"/>
            <a:r>
              <a:rPr lang="en-US" sz="2400" smtClean="0"/>
              <a:t>q</a:t>
            </a:r>
            <a:r>
              <a:rPr lang="en-US" sz="2400" baseline="-25000" smtClean="0"/>
              <a:t>D</a:t>
            </a:r>
            <a:r>
              <a:rPr lang="en-US" sz="2400" smtClean="0"/>
              <a:t> = ECLOSE(q0)</a:t>
            </a:r>
          </a:p>
          <a:p>
            <a:pPr lvl="1" algn="just"/>
            <a:r>
              <a:rPr lang="en-US" sz="2400" smtClean="0"/>
              <a:t>F</a:t>
            </a:r>
            <a:r>
              <a:rPr lang="en-US" sz="2400" baseline="-25000" smtClean="0"/>
              <a:t>D</a:t>
            </a:r>
            <a:r>
              <a:rPr lang="en-US" sz="2400" smtClean="0"/>
              <a:t> is those sets of states that contains at least one accepting state of E</a:t>
            </a:r>
          </a:p>
          <a:p>
            <a:pPr lvl="1" algn="just"/>
            <a:r>
              <a:rPr lang="en-US" sz="2400" smtClean="0">
                <a:sym typeface="Symbol" pitchFamily="18" charset="2"/>
              </a:rPr>
              <a:t></a:t>
            </a:r>
            <a:r>
              <a:rPr lang="en-US" sz="2400" baseline="-25000" smtClean="0">
                <a:sym typeface="Symbol" pitchFamily="18" charset="2"/>
              </a:rPr>
              <a:t>D</a:t>
            </a:r>
            <a:r>
              <a:rPr lang="en-US" sz="2400" smtClean="0">
                <a:sym typeface="Symbol" pitchFamily="18" charset="2"/>
              </a:rPr>
              <a:t>(S,a) is computed for all a in  and sets S in </a:t>
            </a:r>
            <a:r>
              <a:rPr lang="en-US" sz="2400" smtClean="0"/>
              <a:t>Q</a:t>
            </a:r>
            <a:r>
              <a:rPr lang="en-US" sz="2400" baseline="-25000" smtClean="0"/>
              <a:t>D</a:t>
            </a:r>
            <a:r>
              <a:rPr lang="en-US" sz="2400" smtClean="0"/>
              <a:t>, by :</a:t>
            </a:r>
          </a:p>
          <a:p>
            <a:pPr lvl="1">
              <a:buFontTx/>
              <a:buNone/>
            </a:pPr>
            <a:r>
              <a:rPr lang="en-US" sz="2400" smtClean="0"/>
              <a:t>	a.  Let S = {p1,p2,p3,…pk}</a:t>
            </a:r>
          </a:p>
          <a:p>
            <a:pPr lvl="1">
              <a:buFontTx/>
              <a:buNone/>
            </a:pPr>
            <a:r>
              <a:rPr lang="en-US" sz="2400" smtClean="0"/>
              <a:t>	b.  Compute U</a:t>
            </a:r>
            <a:r>
              <a:rPr lang="en-US" sz="2400" baseline="30000" smtClean="0"/>
              <a:t>k</a:t>
            </a:r>
            <a:r>
              <a:rPr lang="en-US" sz="2400" baseline="-25000" smtClean="0"/>
              <a:t>i=1 </a:t>
            </a:r>
            <a:r>
              <a:rPr lang="en-US" sz="2400" smtClean="0">
                <a:sym typeface="Symbol" pitchFamily="18" charset="2"/>
              </a:rPr>
              <a:t></a:t>
            </a:r>
            <a:r>
              <a:rPr lang="en-US" sz="2400" baseline="-25000" smtClean="0">
                <a:sym typeface="Symbol" pitchFamily="18" charset="2"/>
              </a:rPr>
              <a:t>E</a:t>
            </a:r>
            <a:r>
              <a:rPr lang="en-US" sz="2400" smtClean="0">
                <a:sym typeface="Symbol" pitchFamily="18" charset="2"/>
              </a:rPr>
              <a:t>(Pi,a) let this set be {r1,r2,r3,…rm) </a:t>
            </a:r>
          </a:p>
          <a:p>
            <a:pPr lvl="1">
              <a:buFontTx/>
              <a:buNone/>
            </a:pPr>
            <a:r>
              <a:rPr lang="en-US" sz="2400" smtClean="0">
                <a:sym typeface="Symbol" pitchFamily="18" charset="2"/>
              </a:rPr>
              <a:t>	c.  Then </a:t>
            </a:r>
            <a:r>
              <a:rPr lang="en-US" sz="2400" baseline="-25000" smtClean="0">
                <a:sym typeface="Symbol" pitchFamily="18" charset="2"/>
              </a:rPr>
              <a:t>D</a:t>
            </a:r>
            <a:r>
              <a:rPr lang="en-US" sz="2400" smtClean="0">
                <a:sym typeface="Symbol" pitchFamily="18" charset="2"/>
              </a:rPr>
              <a:t>(S,a) = </a:t>
            </a:r>
            <a:r>
              <a:rPr lang="en-US" sz="2400" smtClean="0"/>
              <a:t>U</a:t>
            </a:r>
            <a:r>
              <a:rPr lang="en-US" sz="2400" baseline="30000" smtClean="0"/>
              <a:t>m</a:t>
            </a:r>
            <a:r>
              <a:rPr lang="en-US" sz="2400" baseline="-25000" smtClean="0"/>
              <a:t>j=1 </a:t>
            </a:r>
            <a:r>
              <a:rPr lang="en-US" sz="2400" smtClean="0">
                <a:sym typeface="Symbol" pitchFamily="18" charset="2"/>
              </a:rPr>
              <a:t>ECLOSE(Rj)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5" name="Date Placeholder 5"/>
          <p:cNvSpPr>
            <a:spLocks noGrp="1"/>
          </p:cNvSpPr>
          <p:nvPr>
            <p:ph type="dt" sz="quarter" idx="10"/>
          </p:nvPr>
        </p:nvSpPr>
        <p:spPr>
          <a:xfrm>
            <a:off x="228600" y="6381750"/>
            <a:ext cx="2133600" cy="476250"/>
          </a:xfrm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8077200" cy="5410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200" smtClean="0"/>
              <a:t>Example from </a:t>
            </a:r>
            <a:r>
              <a:rPr lang="el-GR" altLang="zh-CN" sz="2200" smtClean="0">
                <a:ea typeface="宋体" charset="-122"/>
              </a:rPr>
              <a:t>ε</a:t>
            </a:r>
            <a:r>
              <a:rPr lang="en-US" altLang="zh-CN" sz="2200" smtClean="0">
                <a:ea typeface="宋体" charset="-122"/>
              </a:rPr>
              <a:t> – NFA above :</a:t>
            </a:r>
            <a:endParaRPr lang="en-US" sz="2200" smtClean="0"/>
          </a:p>
          <a:p>
            <a:pPr marL="463550" indent="-463550">
              <a:lnSpc>
                <a:spcPct val="80000"/>
              </a:lnSpc>
              <a:buFontTx/>
              <a:buAutoNum type="arabicPeriod"/>
            </a:pPr>
            <a:r>
              <a:rPr lang="en-US" sz="2200" smtClean="0"/>
              <a:t>Start State in E = q0, Start State in D = ECLOSE(q0)	 Start State in D = </a:t>
            </a:r>
            <a:r>
              <a:rPr lang="en-US" sz="2200" u="sng" smtClean="0"/>
              <a:t>{q0,q1}</a:t>
            </a:r>
          </a:p>
          <a:p>
            <a:pPr marL="463550" indent="-463550">
              <a:lnSpc>
                <a:spcPct val="80000"/>
              </a:lnSpc>
              <a:buFontTx/>
              <a:buAutoNum type="arabicPeriod"/>
            </a:pPr>
            <a:endParaRPr lang="en-US" sz="2200" u="sng" smtClean="0"/>
          </a:p>
          <a:p>
            <a:pPr marL="463550" indent="-463550">
              <a:lnSpc>
                <a:spcPct val="80000"/>
              </a:lnSpc>
              <a:buFontTx/>
              <a:buAutoNum type="arabicPeriod" startAt="2"/>
            </a:pPr>
            <a:r>
              <a:rPr lang="en-US" sz="2200" smtClean="0">
                <a:sym typeface="Symbol" pitchFamily="18" charset="2"/>
              </a:rPr>
              <a:t>({q0,q1},+) = {q1} </a:t>
            </a:r>
            <a:r>
              <a:rPr lang="en-US" sz="2200" smtClean="0">
                <a:sym typeface="Wingdings" pitchFamily="2" charset="2"/>
              </a:rPr>
              <a:t> ECLOSE(q1) = {q1}</a:t>
            </a:r>
          </a:p>
          <a:p>
            <a:pPr marL="463550" indent="-463550">
              <a:lnSpc>
                <a:spcPct val="80000"/>
              </a:lnSpc>
              <a:buNone/>
            </a:pPr>
            <a:r>
              <a:rPr lang="en-US" sz="2200" smtClean="0">
                <a:sym typeface="Symbol" pitchFamily="18" charset="2"/>
              </a:rPr>
              <a:t>	({q0,q1},+) = </a:t>
            </a:r>
            <a:r>
              <a:rPr lang="en-US" sz="2200" u="sng" smtClean="0">
                <a:sym typeface="Symbol" pitchFamily="18" charset="2"/>
              </a:rPr>
              <a:t>{q1}</a:t>
            </a:r>
          </a:p>
          <a:p>
            <a:pPr marL="463550" indent="-463550">
              <a:lnSpc>
                <a:spcPct val="80000"/>
              </a:lnSpc>
              <a:buNone/>
            </a:pPr>
            <a:endParaRPr lang="en-US" sz="2200" u="sng" smtClean="0">
              <a:sym typeface="Symbol" pitchFamily="18" charset="2"/>
            </a:endParaRPr>
          </a:p>
          <a:p>
            <a:pPr marL="463550" indent="-463550">
              <a:lnSpc>
                <a:spcPct val="80000"/>
              </a:lnSpc>
              <a:buAutoNum type="arabicPeriod" startAt="3"/>
            </a:pPr>
            <a:r>
              <a:rPr lang="en-US" sz="2200" smtClean="0">
                <a:sym typeface="Symbol" pitchFamily="18" charset="2"/>
              </a:rPr>
              <a:t>({q0,q1},-) = {q1} </a:t>
            </a:r>
            <a:r>
              <a:rPr lang="en-US" sz="2200" smtClean="0">
                <a:sym typeface="Wingdings" pitchFamily="2" charset="2"/>
              </a:rPr>
              <a:t> ECLOSE(q1) = {q1}</a:t>
            </a:r>
          </a:p>
          <a:p>
            <a:pPr marL="463550" indent="-463550">
              <a:lnSpc>
                <a:spcPct val="80000"/>
              </a:lnSpc>
              <a:buNone/>
            </a:pPr>
            <a:r>
              <a:rPr lang="en-US" sz="2200" smtClean="0">
                <a:sym typeface="Symbol" pitchFamily="18" charset="2"/>
              </a:rPr>
              <a:t>	({q0,q1},-) = {q1}</a:t>
            </a:r>
          </a:p>
          <a:p>
            <a:pPr marL="463550" indent="-463550">
              <a:lnSpc>
                <a:spcPct val="80000"/>
              </a:lnSpc>
              <a:buNone/>
            </a:pPr>
            <a:endParaRPr lang="en-US" sz="2200" smtClean="0">
              <a:sym typeface="Symbol" pitchFamily="18" charset="2"/>
            </a:endParaRPr>
          </a:p>
          <a:p>
            <a:pPr marL="463550" indent="-463550">
              <a:lnSpc>
                <a:spcPct val="80000"/>
              </a:lnSpc>
              <a:buAutoNum type="arabicPeriod" startAt="4"/>
            </a:pPr>
            <a:r>
              <a:rPr lang="en-US" sz="2200" smtClean="0">
                <a:sym typeface="Symbol" pitchFamily="18" charset="2"/>
              </a:rPr>
              <a:t>({q0,q1},.) = {q2} </a:t>
            </a:r>
            <a:r>
              <a:rPr lang="en-US" sz="2200" smtClean="0">
                <a:sym typeface="Wingdings" pitchFamily="2" charset="2"/>
              </a:rPr>
              <a:t> ECLOSE(q2) = {q2}</a:t>
            </a:r>
          </a:p>
          <a:p>
            <a:pPr marL="463550" indent="-463550">
              <a:lnSpc>
                <a:spcPct val="80000"/>
              </a:lnSpc>
              <a:buNone/>
            </a:pPr>
            <a:r>
              <a:rPr lang="en-US" sz="2200" smtClean="0">
                <a:sym typeface="Symbol" pitchFamily="18" charset="2"/>
              </a:rPr>
              <a:t>	({q0,q1},.) = </a:t>
            </a:r>
            <a:r>
              <a:rPr lang="en-US" sz="2200" u="sng" smtClean="0">
                <a:sym typeface="Symbol" pitchFamily="18" charset="2"/>
              </a:rPr>
              <a:t>{q2}</a:t>
            </a:r>
          </a:p>
          <a:p>
            <a:pPr marL="463550" indent="-463550">
              <a:lnSpc>
                <a:spcPct val="80000"/>
              </a:lnSpc>
              <a:buAutoNum type="arabicPeriod" startAt="4"/>
            </a:pPr>
            <a:endParaRPr lang="en-US" sz="2200" smtClean="0">
              <a:sym typeface="Symbol" pitchFamily="18" charset="2"/>
            </a:endParaRPr>
          </a:p>
          <a:p>
            <a:pPr marL="463550" indent="-463550">
              <a:lnSpc>
                <a:spcPct val="80000"/>
              </a:lnSpc>
              <a:buFont typeface="+mj-lt"/>
              <a:buAutoNum type="arabicPeriod" startAt="5"/>
            </a:pPr>
            <a:r>
              <a:rPr lang="en-US" sz="2200" smtClean="0">
                <a:sym typeface="Symbol" pitchFamily="18" charset="2"/>
              </a:rPr>
              <a:t>({q0,q1},0,1…,9) = {q1,q4} </a:t>
            </a:r>
            <a:r>
              <a:rPr lang="en-US" sz="2200" smtClean="0">
                <a:sym typeface="Wingdings" pitchFamily="2" charset="2"/>
              </a:rPr>
              <a:t> ECLOSE(q1,q4) = {q1,q4}</a:t>
            </a:r>
          </a:p>
          <a:p>
            <a:pPr marL="463550" indent="-463550">
              <a:lnSpc>
                <a:spcPct val="80000"/>
              </a:lnSpc>
              <a:buNone/>
            </a:pPr>
            <a:r>
              <a:rPr lang="en-US" sz="2200" smtClean="0">
                <a:sym typeface="Symbol" pitchFamily="18" charset="2"/>
              </a:rPr>
              <a:t>	({q0,q1},0,1…,9) = </a:t>
            </a:r>
            <a:r>
              <a:rPr lang="en-US" sz="2200" u="sng" smtClean="0">
                <a:sym typeface="Symbol" pitchFamily="18" charset="2"/>
              </a:rPr>
              <a:t>{q1,q4}</a:t>
            </a:r>
            <a:r>
              <a:rPr lang="en-US" sz="2200" smtClean="0"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200" u="sng" smtClean="0">
              <a:sym typeface="Symbol" pitchFamily="18" charset="2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 charset="0"/>
              </a:rPr>
              <a:t>Bina Nusantara University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6000750" cy="609600"/>
          </a:xfrm>
        </p:spPr>
        <p:txBody>
          <a:bodyPr>
            <a:normAutofit fontScale="90000"/>
          </a:bodyPr>
          <a:lstStyle/>
          <a:p>
            <a:r>
              <a:rPr lang="en-US" altLang="zh-CN" sz="3300" smtClean="0"/>
              <a:t>Converting</a:t>
            </a:r>
            <a:r>
              <a:rPr lang="en-US" altLang="zh-CN" sz="360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l-GR" sz="3200" smtClean="0"/>
              <a:t>ε - </a:t>
            </a:r>
            <a:r>
              <a:rPr lang="en-US" sz="3200" smtClean="0"/>
              <a:t>NFA</a:t>
            </a:r>
            <a:r>
              <a:rPr lang="en-US" altLang="zh-CN" sz="3300" smtClean="0"/>
              <a:t> to 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183</TotalTime>
  <Words>1954</Words>
  <Application>Microsoft Office PowerPoint</Application>
  <PresentationFormat>On-screen Show (4:3)</PresentationFormat>
  <Paragraphs>631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宋体</vt:lpstr>
      <vt:lpstr>Arial</vt:lpstr>
      <vt:lpstr>Calibri</vt:lpstr>
      <vt:lpstr>Interstate</vt:lpstr>
      <vt:lpstr>Open Sans</vt:lpstr>
      <vt:lpstr>Symbol</vt:lpstr>
      <vt:lpstr>Times New Roman</vt:lpstr>
      <vt:lpstr>Wingdings</vt:lpstr>
      <vt:lpstr>Template PPT 2015</vt:lpstr>
      <vt:lpstr>Non Deterministic Finite Automata with  Transition  (NFA- )   Session  05</vt:lpstr>
      <vt:lpstr>Learning Outcomes</vt:lpstr>
      <vt:lpstr>Outline Material</vt:lpstr>
      <vt:lpstr>ε - NFA</vt:lpstr>
      <vt:lpstr>ε - NFA</vt:lpstr>
      <vt:lpstr>ε - NFA</vt:lpstr>
      <vt:lpstr> </vt:lpstr>
      <vt:lpstr>Converting ε - NFA to DFA</vt:lpstr>
      <vt:lpstr>Converting ε - NFA to DFA</vt:lpstr>
      <vt:lpstr>Converting ε - NFA to DFA</vt:lpstr>
      <vt:lpstr>PowerPoint Presentation</vt:lpstr>
      <vt:lpstr>PowerPoint Presentation</vt:lpstr>
      <vt:lpstr>PowerPoint Presentation</vt:lpstr>
      <vt:lpstr>Converting a NFA into a DFA (Example – cont.)</vt:lpstr>
      <vt:lpstr>Konversi NFA ke DFA</vt:lpstr>
      <vt:lpstr>PowerPoint Presentation</vt:lpstr>
      <vt:lpstr>Tabel Transisi  &amp; diagram DFA</vt:lpstr>
      <vt:lpstr>Conversion of RE to NFA-Epsilon</vt:lpstr>
      <vt:lpstr>  </vt:lpstr>
      <vt:lpstr>PowerPoint Presentation</vt:lpstr>
      <vt:lpstr>Thomson’s Construction (Example : (a|b) * a  )</vt:lpstr>
      <vt:lpstr>PowerPoint Presentation</vt:lpstr>
      <vt:lpstr>Regular Expression  DFA (cont.)</vt:lpstr>
      <vt:lpstr>firstpos, lastpos, nullable</vt:lpstr>
      <vt:lpstr>How to evaluate  firstpos, lastpos, nullable</vt:lpstr>
      <vt:lpstr>Example – firstpost &amp; lastpos</vt:lpstr>
      <vt:lpstr>followpos</vt:lpstr>
      <vt:lpstr>How to evaluate  followpos</vt:lpstr>
      <vt:lpstr>Example -- ( a | b) * a  #</vt:lpstr>
      <vt:lpstr>Algorithm (RE  DFA)</vt:lpstr>
      <vt:lpstr>Algorithm (RE  DFA)</vt:lpstr>
      <vt:lpstr>Example - 1</vt:lpstr>
      <vt:lpstr>Example – 1 – cont…</vt:lpstr>
      <vt:lpstr>Converting Regular Expressions Directly to DFAs</vt:lpstr>
      <vt:lpstr>Contoh konversi RE ke DFA langsung</vt:lpstr>
      <vt:lpstr>Contoh konversi RE ke DFA langsung</vt:lpstr>
      <vt:lpstr>Contoh konversi RE ke DFA langsung</vt:lpstr>
      <vt:lpstr>Contoh konversi RE ke DFA langsung</vt:lpstr>
      <vt:lpstr>( a | ) b c* #</vt:lpstr>
      <vt:lpstr>PowerPoint Presentation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Dicky</cp:lastModifiedBy>
  <cp:revision>53</cp:revision>
  <dcterms:created xsi:type="dcterms:W3CDTF">2015-05-04T03:33:03Z</dcterms:created>
  <dcterms:modified xsi:type="dcterms:W3CDTF">2018-07-23T14:06:42Z</dcterms:modified>
</cp:coreProperties>
</file>