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492" r:id="rId3"/>
    <p:sldId id="493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503" r:id="rId14"/>
    <p:sldId id="504" r:id="rId15"/>
    <p:sldId id="505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3" r:id="rId24"/>
    <p:sldId id="514" r:id="rId25"/>
    <p:sldId id="515" r:id="rId26"/>
    <p:sldId id="516" r:id="rId27"/>
    <p:sldId id="517" r:id="rId28"/>
    <p:sldId id="519" r:id="rId29"/>
    <p:sldId id="518" r:id="rId30"/>
    <p:sldId id="520" r:id="rId31"/>
    <p:sldId id="523" r:id="rId32"/>
    <p:sldId id="522" r:id="rId33"/>
    <p:sldId id="521" r:id="rId3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COVER" id="{727C0728-BFBA-4018-A895-7E45D940962F}">
          <p14:sldIdLst>
            <p14:sldId id="256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9"/>
            <p14:sldId id="518"/>
            <p14:sldId id="520"/>
            <p14:sldId id="523"/>
            <p14:sldId id="522"/>
            <p14:sldId id="521"/>
          </p14:sldIdLst>
        </p14:section>
        <p14:section name="COURSE CONTENT" id="{F4927CBE-FA17-46D1-BAAE-887D0AF2CCBF}">
          <p14:sldIdLst/>
        </p14:section>
        <p14:section name="REFERENCE" id="{82098E28-DACF-4424-86A1-E861B2DCC6F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350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E212E-13FC-4488-A226-21CA1BD2390E}" type="datetimeFigureOut">
              <a:rPr lang="en-US" smtClean="0"/>
              <a:pPr/>
              <a:t>3/5/2009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5169-68C4-43C9-9E8D-B5BBEBC89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84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88EB55-2C5C-44EE-9F42-295F6759E8A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ABF3-250F-4E8E-B7E1-A2E9756F4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un.ac.za/rw711/2012term2/lectures/lec9_2010/l9_2010.pdf" TargetMode="External"/><Relationship Id="rId2" Type="http://schemas.openxmlformats.org/officeDocument/2006/relationships/hyperlink" Target="http://www.d.umn.edu/~hudson/5641/l11m.pdf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3771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34632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Open Sans"/>
              </a:rPr>
              <a:t>Course		: Comp6062 - Compilation Technique</a:t>
            </a:r>
          </a:p>
          <a:p>
            <a:pPr>
              <a:spcBef>
                <a:spcPct val="20000"/>
              </a:spcBef>
              <a:tabLst>
                <a:tab pos="1320800" algn="l"/>
                <a:tab pos="234632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200" smtClean="0">
                <a:solidFill>
                  <a:schemeClr val="bg1"/>
                </a:solidFill>
                <a:latin typeface="Open Sans"/>
              </a:rPr>
              <a:t>September </a:t>
            </a:r>
            <a:r>
              <a:rPr lang="en-US" sz="2200" smtClean="0">
                <a:solidFill>
                  <a:schemeClr val="bg1"/>
                </a:solidFill>
                <a:latin typeface="Open Sans"/>
              </a:rPr>
              <a:t>2018</a:t>
            </a:r>
            <a:endParaRPr lang="en-US" sz="22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AU" sz="4000" dirty="0" smtClean="0"/>
              <a:t>Syntax </a:t>
            </a:r>
            <a:r>
              <a:rPr lang="en-AU" sz="4000" dirty="0" err="1" smtClean="0"/>
              <a:t>Analyzer</a:t>
            </a:r>
            <a:r>
              <a:rPr lang="en-AU" sz="4000" dirty="0" smtClean="0"/>
              <a:t>/ Parsing</a:t>
            </a: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0</a:t>
            </a:r>
            <a:r>
              <a:rPr lang="en-US" sz="2800" dirty="0" smtClean="0"/>
              <a:t>8 - 09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"/>
            <a:ext cx="5695528" cy="609600"/>
          </a:xfrm>
        </p:spPr>
        <p:txBody>
          <a:bodyPr/>
          <a:lstStyle/>
          <a:p>
            <a:pPr eaLnBrk="1" hangingPunct="1"/>
            <a:r>
              <a:rPr lang="en-US" smtClean="0"/>
              <a:t>Derivation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772400" cy="46482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E </a:t>
            </a:r>
            <a:r>
              <a:rPr lang="en-US" sz="2200" smtClean="0">
                <a:sym typeface="Symbol" pitchFamily="18" charset="2"/>
              </a:rPr>
              <a:t> -E  -(E)  -(E+E)  -(id+E)  -(id+id)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			OR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E </a:t>
            </a:r>
            <a:r>
              <a:rPr lang="en-US" sz="2200" smtClean="0">
                <a:sym typeface="Symbol" pitchFamily="18" charset="2"/>
              </a:rPr>
              <a:t> -E  -(E)  -(E+E)  -(E+id)  -(id+id)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20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smtClean="0">
                <a:sym typeface="Symbol" pitchFamily="18" charset="2"/>
              </a:rPr>
              <a:t>At each derivation step, we can choose any of the non-terminal in the sentential form of G for the replacement.</a:t>
            </a:r>
          </a:p>
          <a:p>
            <a:pPr algn="just" eaLnBrk="1" hangingPunct="1">
              <a:lnSpc>
                <a:spcPct val="90000"/>
              </a:lnSpc>
            </a:pPr>
            <a:endParaRPr lang="en-US" sz="220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smtClean="0">
                <a:sym typeface="Symbol" pitchFamily="18" charset="2"/>
              </a:rPr>
              <a:t>If we always choose the left-most non-terminal in each derivation step, this derivation is called as </a:t>
            </a:r>
            <a:r>
              <a:rPr lang="en-US" sz="2200" b="1" smtClean="0">
                <a:sym typeface="Symbol" pitchFamily="18" charset="2"/>
              </a:rPr>
              <a:t>left-most derivation</a:t>
            </a:r>
            <a:r>
              <a:rPr lang="en-US" sz="2200" smtClean="0">
                <a:sym typeface="Symbol" pitchFamily="18" charset="2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en-US" sz="220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smtClean="0">
                <a:sym typeface="Symbol" pitchFamily="18" charset="2"/>
              </a:rPr>
              <a:t>If we always choose the right-most non-terminal in each derivation step, this derivation is called as </a:t>
            </a:r>
            <a:r>
              <a:rPr lang="en-US" sz="2200" b="1" smtClean="0">
                <a:sym typeface="Symbol" pitchFamily="18" charset="2"/>
              </a:rPr>
              <a:t>right-most derivation</a:t>
            </a:r>
            <a:r>
              <a:rPr lang="en-US" sz="2200" smtClean="0">
                <a:sym typeface="Symbol" pitchFamily="18" charset="2"/>
              </a:rPr>
              <a:t>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07D3D2-2455-43A3-A0E1-98458E053085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1910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Left-Most Derivation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	E </a:t>
            </a:r>
            <a:r>
              <a:rPr lang="en-US" sz="2200" smtClean="0">
                <a:sym typeface="Symbol" pitchFamily="18" charset="2"/>
              </a:rPr>
              <a:t> -E  -(E)  -(E+E)  -(id+E)  -(id+id)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Right-Most Derivation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	E </a:t>
            </a:r>
            <a:r>
              <a:rPr lang="en-US" sz="2200" smtClean="0">
                <a:sym typeface="Symbol" pitchFamily="18" charset="2"/>
              </a:rPr>
              <a:t> -E  -(E)  -(E+E)  -(E+id)  -(id+id)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20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smtClean="0">
                <a:sym typeface="Symbol" pitchFamily="18" charset="2"/>
              </a:rPr>
              <a:t>We will see that the top-down parsers try to find the left-most derivation of the given source program.</a:t>
            </a:r>
          </a:p>
          <a:p>
            <a:pPr algn="just" eaLnBrk="1" hangingPunct="1">
              <a:lnSpc>
                <a:spcPct val="90000"/>
              </a:lnSpc>
            </a:pPr>
            <a:endParaRPr lang="en-US" sz="220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smtClean="0">
                <a:sym typeface="Symbol" pitchFamily="18" charset="2"/>
              </a:rPr>
              <a:t>We will see that the bottom-up parsers try to find the right-most derivation of the given source program in the reverse order.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1676400" y="2209800"/>
            <a:ext cx="4486275" cy="304800"/>
            <a:chOff x="1676400" y="2209800"/>
            <a:chExt cx="4486275" cy="304800"/>
          </a:xfrm>
        </p:grpSpPr>
        <p:sp>
          <p:nvSpPr>
            <p:cNvPr id="13316" name="Text Box 4"/>
            <p:cNvSpPr txBox="1">
              <a:spLocks noChangeArrowheads="1"/>
            </p:cNvSpPr>
            <p:nvPr/>
          </p:nvSpPr>
          <p:spPr bwMode="auto">
            <a:xfrm>
              <a:off x="5791200" y="2209800"/>
              <a:ext cx="371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lm</a:t>
              </a:r>
            </a:p>
          </p:txBody>
        </p:sp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4495800" y="2209800"/>
              <a:ext cx="371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lm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276600" y="2209800"/>
              <a:ext cx="371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lm</a:t>
              </a: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2362200" y="2209800"/>
              <a:ext cx="371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lm</a:t>
              </a: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1676400" y="2209800"/>
              <a:ext cx="371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lm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76400" y="3733800"/>
            <a:ext cx="4495800" cy="304800"/>
            <a:chOff x="1676400" y="3733800"/>
            <a:chExt cx="4495800" cy="304800"/>
          </a:xfrm>
        </p:grpSpPr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57912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rm</a:t>
              </a:r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451485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rm</a:t>
              </a: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32766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rm</a:t>
              </a:r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23622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rm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6764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rm</a:t>
              </a:r>
            </a:p>
          </p:txBody>
        </p:sp>
      </p:grpSp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33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79914-B1B2-4739-A4C8-B807F175938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2971800" y="152400"/>
            <a:ext cx="600032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30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Left-Most and </a:t>
            </a:r>
            <a:br>
              <a:rPr lang="en-US" sz="30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30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Right-Most Derivations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66800" y="1524000"/>
            <a:ext cx="7848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5425" indent="-225425" algn="just" eaLnBrk="0" hangingPunct="0">
              <a:buFontTx/>
              <a:buChar char="•"/>
            </a:pPr>
            <a:r>
              <a:rPr lang="en-US" sz="2200" smtClean="0">
                <a:latin typeface="Open Sans"/>
              </a:rPr>
              <a:t>Inner </a:t>
            </a:r>
            <a:r>
              <a:rPr lang="en-US" sz="2200">
                <a:latin typeface="Open Sans"/>
              </a:rPr>
              <a:t>nodes of a parse tree are non-terminal symbols</a:t>
            </a:r>
            <a:r>
              <a:rPr lang="en-US" sz="2200" smtClean="0">
                <a:latin typeface="Open Sans"/>
              </a:rPr>
              <a:t>.</a:t>
            </a:r>
          </a:p>
          <a:p>
            <a:pPr marL="225425" indent="-225425" algn="just" eaLnBrk="0" hangingPunct="0">
              <a:buFontTx/>
              <a:buChar char="•"/>
            </a:pPr>
            <a:r>
              <a:rPr lang="en-US" sz="2200" smtClean="0">
                <a:latin typeface="Open Sans"/>
              </a:rPr>
              <a:t>The </a:t>
            </a:r>
            <a:r>
              <a:rPr lang="en-US" sz="2200">
                <a:latin typeface="Open Sans"/>
              </a:rPr>
              <a:t>leaves of a parse tree are terminal symbols</a:t>
            </a:r>
            <a:r>
              <a:rPr lang="en-US" sz="2200" smtClean="0">
                <a:latin typeface="Open Sans"/>
              </a:rPr>
              <a:t>.</a:t>
            </a:r>
          </a:p>
          <a:p>
            <a:pPr marL="225425" indent="-225425" algn="just" eaLnBrk="0" hangingPunct="0">
              <a:buFontTx/>
              <a:buChar char="•"/>
            </a:pPr>
            <a:r>
              <a:rPr lang="en-US" sz="2200" smtClean="0">
                <a:latin typeface="Open Sans"/>
              </a:rPr>
              <a:t> </a:t>
            </a:r>
            <a:r>
              <a:rPr lang="en-US" sz="2200">
                <a:latin typeface="Open Sans"/>
              </a:rPr>
              <a:t>A parse tree can be seen as a graphical representation of a           </a:t>
            </a:r>
          </a:p>
          <a:p>
            <a:pPr algn="just" eaLnBrk="0" hangingPunct="0"/>
            <a:r>
              <a:rPr lang="en-US" sz="2200">
                <a:latin typeface="Open Sans"/>
              </a:rPr>
              <a:t>   </a:t>
            </a:r>
            <a:r>
              <a:rPr lang="en-US" sz="2200" smtClean="0">
                <a:latin typeface="Open Sans"/>
              </a:rPr>
              <a:t>derivation.</a:t>
            </a:r>
            <a:endParaRPr lang="en-US" sz="2200">
              <a:latin typeface="Open Sans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1143000" y="3092450"/>
            <a:ext cx="7759700" cy="3536950"/>
            <a:chOff x="1143000" y="3092450"/>
            <a:chExt cx="7759700" cy="3536950"/>
          </a:xfrm>
        </p:grpSpPr>
        <p:sp>
          <p:nvSpPr>
            <p:cNvPr id="14340" name="Text Box 4"/>
            <p:cNvSpPr txBox="1">
              <a:spLocks noChangeArrowheads="1"/>
            </p:cNvSpPr>
            <p:nvPr/>
          </p:nvSpPr>
          <p:spPr bwMode="auto">
            <a:xfrm>
              <a:off x="1143000" y="3135313"/>
              <a:ext cx="942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2000">
                  <a:latin typeface="Times New Roman" pitchFamily="18" charset="0"/>
                </a:rPr>
                <a:t>E </a:t>
              </a:r>
              <a:r>
                <a:rPr lang="en-US" sz="2000">
                  <a:latin typeface="Times New Roman" pitchFamily="18" charset="0"/>
                  <a:sym typeface="Symbol" pitchFamily="18" charset="2"/>
                </a:rPr>
                <a:t> -E 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2268538" y="3092450"/>
              <a:ext cx="917575" cy="717550"/>
              <a:chOff x="1392" y="1632"/>
              <a:chExt cx="626" cy="452"/>
            </a:xfrm>
          </p:grpSpPr>
          <p:grpSp>
            <p:nvGrpSpPr>
              <p:cNvPr id="3" name="Group 6"/>
              <p:cNvGrpSpPr>
                <a:grpSpLocks/>
              </p:cNvGrpSpPr>
              <p:nvPr/>
            </p:nvGrpSpPr>
            <p:grpSpPr bwMode="auto">
              <a:xfrm>
                <a:off x="1488" y="1776"/>
                <a:ext cx="432" cy="144"/>
                <a:chOff x="1776" y="1680"/>
                <a:chExt cx="432" cy="144"/>
              </a:xfrm>
            </p:grpSpPr>
            <p:sp>
              <p:nvSpPr>
                <p:cNvPr id="14441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776" y="1680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42" name="Line 8"/>
                <p:cNvSpPr>
                  <a:spLocks noChangeShapeType="1"/>
                </p:cNvSpPr>
                <p:nvPr/>
              </p:nvSpPr>
              <p:spPr bwMode="auto">
                <a:xfrm>
                  <a:off x="2016" y="1680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438" name="Text Box 9"/>
              <p:cNvSpPr txBox="1">
                <a:spLocks noChangeArrowheads="1"/>
              </p:cNvSpPr>
              <p:nvPr/>
            </p:nvSpPr>
            <p:spPr bwMode="auto">
              <a:xfrm>
                <a:off x="1632" y="1632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439" name="Text Box 10"/>
              <p:cNvSpPr txBox="1">
                <a:spLocks noChangeArrowheads="1"/>
              </p:cNvSpPr>
              <p:nvPr/>
            </p:nvSpPr>
            <p:spPr bwMode="auto">
              <a:xfrm>
                <a:off x="1824" y="1872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440" name="Text Box 11"/>
              <p:cNvSpPr txBox="1">
                <a:spLocks noChangeArrowheads="1"/>
              </p:cNvSpPr>
              <p:nvPr/>
            </p:nvSpPr>
            <p:spPr bwMode="auto">
              <a:xfrm>
                <a:off x="1392" y="1872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-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7543800" y="3168650"/>
              <a:ext cx="1358900" cy="1631950"/>
              <a:chOff x="4752" y="1440"/>
              <a:chExt cx="927" cy="1028"/>
            </a:xfrm>
          </p:grpSpPr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4848" y="1584"/>
                <a:ext cx="720" cy="720"/>
                <a:chOff x="1776" y="2256"/>
                <a:chExt cx="720" cy="720"/>
              </a:xfrm>
            </p:grpSpPr>
            <p:grpSp>
              <p:nvGrpSpPr>
                <p:cNvPr id="6" name="Group 14"/>
                <p:cNvGrpSpPr>
                  <a:grpSpLocks/>
                </p:cNvGrpSpPr>
                <p:nvPr/>
              </p:nvGrpSpPr>
              <p:grpSpPr bwMode="auto">
                <a:xfrm>
                  <a:off x="1776" y="2256"/>
                  <a:ext cx="720" cy="432"/>
                  <a:chOff x="1776" y="2256"/>
                  <a:chExt cx="720" cy="432"/>
                </a:xfrm>
              </p:grpSpPr>
              <p:sp>
                <p:nvSpPr>
                  <p:cNvPr id="14431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76" y="2256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3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256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920" y="2544"/>
                    <a:ext cx="576" cy="144"/>
                    <a:chOff x="1920" y="2544"/>
                    <a:chExt cx="576" cy="144"/>
                  </a:xfrm>
                </p:grpSpPr>
                <p:sp>
                  <p:nvSpPr>
                    <p:cNvPr id="14434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2544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35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2544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36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2544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" name="Group 21"/>
                <p:cNvGrpSpPr>
                  <a:grpSpLocks/>
                </p:cNvGrpSpPr>
                <p:nvPr/>
              </p:nvGrpSpPr>
              <p:grpSpPr bwMode="auto">
                <a:xfrm>
                  <a:off x="1920" y="2832"/>
                  <a:ext cx="576" cy="144"/>
                  <a:chOff x="1920" y="2544"/>
                  <a:chExt cx="576" cy="144"/>
                </a:xfrm>
              </p:grpSpPr>
              <p:sp>
                <p:nvSpPr>
                  <p:cNvPr id="14428" name="Line 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0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2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3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54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4417" name="Text Box 25"/>
              <p:cNvSpPr txBox="1">
                <a:spLocks noChangeArrowheads="1"/>
              </p:cNvSpPr>
              <p:nvPr/>
            </p:nvSpPr>
            <p:spPr bwMode="auto">
              <a:xfrm>
                <a:off x="5184" y="1968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418" name="Text Box 26"/>
              <p:cNvSpPr txBox="1">
                <a:spLocks noChangeArrowheads="1"/>
              </p:cNvSpPr>
              <p:nvPr/>
            </p:nvSpPr>
            <p:spPr bwMode="auto">
              <a:xfrm>
                <a:off x="4992" y="1440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419" name="Text Box 27"/>
              <p:cNvSpPr txBox="1">
                <a:spLocks noChangeArrowheads="1"/>
              </p:cNvSpPr>
              <p:nvPr/>
            </p:nvSpPr>
            <p:spPr bwMode="auto">
              <a:xfrm>
                <a:off x="5472" y="2256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420" name="Text Box 28"/>
              <p:cNvSpPr txBox="1">
                <a:spLocks noChangeArrowheads="1"/>
              </p:cNvSpPr>
              <p:nvPr/>
            </p:nvSpPr>
            <p:spPr bwMode="auto">
              <a:xfrm>
                <a:off x="4896" y="2256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421" name="Text Box 29"/>
              <p:cNvSpPr txBox="1">
                <a:spLocks noChangeArrowheads="1"/>
              </p:cNvSpPr>
              <p:nvPr/>
            </p:nvSpPr>
            <p:spPr bwMode="auto">
              <a:xfrm>
                <a:off x="5184" y="1680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422" name="Text Box 30"/>
              <p:cNvSpPr txBox="1">
                <a:spLocks noChangeArrowheads="1"/>
              </p:cNvSpPr>
              <p:nvPr/>
            </p:nvSpPr>
            <p:spPr bwMode="auto">
              <a:xfrm>
                <a:off x="5184" y="2256"/>
                <a:ext cx="1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14423" name="Text Box 31"/>
              <p:cNvSpPr txBox="1">
                <a:spLocks noChangeArrowheads="1"/>
              </p:cNvSpPr>
              <p:nvPr/>
            </p:nvSpPr>
            <p:spPr bwMode="auto">
              <a:xfrm>
                <a:off x="4752" y="1680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-</a:t>
                </a:r>
              </a:p>
            </p:txBody>
          </p:sp>
          <p:sp>
            <p:nvSpPr>
              <p:cNvPr id="14424" name="Text Box 32"/>
              <p:cNvSpPr txBox="1">
                <a:spLocks noChangeArrowheads="1"/>
              </p:cNvSpPr>
              <p:nvPr/>
            </p:nvSpPr>
            <p:spPr bwMode="auto">
              <a:xfrm>
                <a:off x="4896" y="1968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(</a:t>
                </a:r>
              </a:p>
            </p:txBody>
          </p:sp>
          <p:sp>
            <p:nvSpPr>
              <p:cNvPr id="14425" name="Text Box 33"/>
              <p:cNvSpPr txBox="1">
                <a:spLocks noChangeArrowheads="1"/>
              </p:cNvSpPr>
              <p:nvPr/>
            </p:nvSpPr>
            <p:spPr bwMode="auto">
              <a:xfrm>
                <a:off x="5520" y="1968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)</a:t>
                </a:r>
              </a:p>
            </p:txBody>
          </p:sp>
        </p:grp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4800600" y="3168650"/>
              <a:ext cx="1289050" cy="1174750"/>
              <a:chOff x="2880" y="1584"/>
              <a:chExt cx="879" cy="740"/>
            </a:xfrm>
          </p:grpSpPr>
          <p:grpSp>
            <p:nvGrpSpPr>
              <p:cNvPr id="10" name="Group 35"/>
              <p:cNvGrpSpPr>
                <a:grpSpLocks/>
              </p:cNvGrpSpPr>
              <p:nvPr/>
            </p:nvGrpSpPr>
            <p:grpSpPr bwMode="auto">
              <a:xfrm>
                <a:off x="2976" y="1728"/>
                <a:ext cx="720" cy="432"/>
                <a:chOff x="2880" y="1680"/>
                <a:chExt cx="720" cy="432"/>
              </a:xfrm>
            </p:grpSpPr>
            <p:sp>
              <p:nvSpPr>
                <p:cNvPr id="14411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024" y="1968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2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2880" y="1680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3" name="Line 38"/>
                <p:cNvSpPr>
                  <a:spLocks noChangeShapeType="1"/>
                </p:cNvSpPr>
                <p:nvPr/>
              </p:nvSpPr>
              <p:spPr bwMode="auto">
                <a:xfrm>
                  <a:off x="3120" y="1680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4" name="Line 39"/>
                <p:cNvSpPr>
                  <a:spLocks noChangeShapeType="1"/>
                </p:cNvSpPr>
                <p:nvPr/>
              </p:nvSpPr>
              <p:spPr bwMode="auto">
                <a:xfrm>
                  <a:off x="3408" y="1968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5" name="Line 40"/>
                <p:cNvSpPr>
                  <a:spLocks noChangeShapeType="1"/>
                </p:cNvSpPr>
                <p:nvPr/>
              </p:nvSpPr>
              <p:spPr bwMode="auto">
                <a:xfrm>
                  <a:off x="3312" y="196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405" name="Text Box 41"/>
              <p:cNvSpPr txBox="1">
                <a:spLocks noChangeArrowheads="1"/>
              </p:cNvSpPr>
              <p:nvPr/>
            </p:nvSpPr>
            <p:spPr bwMode="auto">
              <a:xfrm>
                <a:off x="3120" y="1584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406" name="Text Box 42"/>
              <p:cNvSpPr txBox="1">
                <a:spLocks noChangeArrowheads="1"/>
              </p:cNvSpPr>
              <p:nvPr/>
            </p:nvSpPr>
            <p:spPr bwMode="auto">
              <a:xfrm>
                <a:off x="3312" y="2112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407" name="Text Box 43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408" name="Text Box 44"/>
              <p:cNvSpPr txBox="1">
                <a:spLocks noChangeArrowheads="1"/>
              </p:cNvSpPr>
              <p:nvPr/>
            </p:nvSpPr>
            <p:spPr bwMode="auto">
              <a:xfrm>
                <a:off x="2880" y="1824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-</a:t>
                </a:r>
              </a:p>
            </p:txBody>
          </p:sp>
          <p:sp>
            <p:nvSpPr>
              <p:cNvPr id="14409" name="Text Box 45"/>
              <p:cNvSpPr txBox="1">
                <a:spLocks noChangeArrowheads="1"/>
              </p:cNvSpPr>
              <p:nvPr/>
            </p:nvSpPr>
            <p:spPr bwMode="auto">
              <a:xfrm>
                <a:off x="3024" y="2112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(</a:t>
                </a:r>
              </a:p>
            </p:txBody>
          </p:sp>
          <p:sp>
            <p:nvSpPr>
              <p:cNvPr id="14410" name="Text Box 46"/>
              <p:cNvSpPr txBox="1">
                <a:spLocks noChangeArrowheads="1"/>
              </p:cNvSpPr>
              <p:nvPr/>
            </p:nvSpPr>
            <p:spPr bwMode="auto">
              <a:xfrm>
                <a:off x="3600" y="2112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)</a:t>
                </a:r>
              </a:p>
            </p:txBody>
          </p:sp>
        </p:grp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5926138" y="4540250"/>
              <a:ext cx="1371600" cy="2089150"/>
              <a:chOff x="3648" y="2400"/>
              <a:chExt cx="936" cy="1316"/>
            </a:xfrm>
          </p:grpSpPr>
          <p:sp>
            <p:nvSpPr>
              <p:cNvPr id="14376" name="Text Box 48"/>
              <p:cNvSpPr txBox="1">
                <a:spLocks noChangeArrowheads="1"/>
              </p:cNvSpPr>
              <p:nvPr/>
            </p:nvSpPr>
            <p:spPr bwMode="auto">
              <a:xfrm>
                <a:off x="3888" y="2400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377" name="Text Box 49"/>
              <p:cNvSpPr txBox="1">
                <a:spLocks noChangeArrowheads="1"/>
              </p:cNvSpPr>
              <p:nvPr/>
            </p:nvSpPr>
            <p:spPr bwMode="auto">
              <a:xfrm>
                <a:off x="4368" y="3216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378" name="Text Box 50"/>
              <p:cNvSpPr txBox="1">
                <a:spLocks noChangeArrowheads="1"/>
              </p:cNvSpPr>
              <p:nvPr/>
            </p:nvSpPr>
            <p:spPr bwMode="auto">
              <a:xfrm>
                <a:off x="4368" y="3504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id</a:t>
                </a:r>
              </a:p>
            </p:txBody>
          </p:sp>
          <p:grpSp>
            <p:nvGrpSpPr>
              <p:cNvPr id="12" name="Group 51"/>
              <p:cNvGrpSpPr>
                <a:grpSpLocks/>
              </p:cNvGrpSpPr>
              <p:nvPr/>
            </p:nvGrpSpPr>
            <p:grpSpPr bwMode="auto">
              <a:xfrm>
                <a:off x="3648" y="2544"/>
                <a:ext cx="879" cy="1172"/>
                <a:chOff x="3984" y="2544"/>
                <a:chExt cx="879" cy="1172"/>
              </a:xfrm>
            </p:grpSpPr>
            <p:grpSp>
              <p:nvGrpSpPr>
                <p:cNvPr id="13" name="Group 52"/>
                <p:cNvGrpSpPr>
                  <a:grpSpLocks/>
                </p:cNvGrpSpPr>
                <p:nvPr/>
              </p:nvGrpSpPr>
              <p:grpSpPr bwMode="auto">
                <a:xfrm>
                  <a:off x="4080" y="2544"/>
                  <a:ext cx="720" cy="1008"/>
                  <a:chOff x="4752" y="2448"/>
                  <a:chExt cx="720" cy="1008"/>
                </a:xfrm>
              </p:grpSpPr>
              <p:sp>
                <p:nvSpPr>
                  <p:cNvPr id="1438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5472" y="331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4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720" cy="1008"/>
                    <a:chOff x="3072" y="2304"/>
                    <a:chExt cx="720" cy="1008"/>
                  </a:xfrm>
                </p:grpSpPr>
                <p:grpSp>
                  <p:nvGrpSpPr>
                    <p:cNvPr id="15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72" y="2304"/>
                      <a:ext cx="720" cy="720"/>
                      <a:chOff x="1776" y="2256"/>
                      <a:chExt cx="720" cy="720"/>
                    </a:xfrm>
                  </p:grpSpPr>
                  <p:grpSp>
                    <p:nvGrpSpPr>
                      <p:cNvPr id="16" name="Group 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76" y="2256"/>
                        <a:ext cx="720" cy="432"/>
                        <a:chOff x="1776" y="2256"/>
                        <a:chExt cx="720" cy="432"/>
                      </a:xfrm>
                    </p:grpSpPr>
                    <p:sp>
                      <p:nvSpPr>
                        <p:cNvPr id="14398" name="Line 5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776" y="2256"/>
                          <a:ext cx="19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399" name="Line 5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016" y="2256"/>
                          <a:ext cx="19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7" name="Group 5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20" y="2544"/>
                          <a:ext cx="576" cy="144"/>
                          <a:chOff x="1920" y="2544"/>
                          <a:chExt cx="576" cy="144"/>
                        </a:xfrm>
                      </p:grpSpPr>
                      <p:sp>
                        <p:nvSpPr>
                          <p:cNvPr id="14401" name="Line 6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1920" y="2544"/>
                            <a:ext cx="192" cy="14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402" name="Line 6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04" y="2544"/>
                            <a:ext cx="192" cy="14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403" name="Line 6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208" y="2544"/>
                            <a:ext cx="0" cy="14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8" name="Group 6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20" y="2832"/>
                        <a:ext cx="576" cy="144"/>
                        <a:chOff x="1920" y="2544"/>
                        <a:chExt cx="576" cy="144"/>
                      </a:xfrm>
                    </p:grpSpPr>
                    <p:sp>
                      <p:nvSpPr>
                        <p:cNvPr id="14395" name="Line 6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2544"/>
                          <a:ext cx="19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396" name="Line 6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04" y="2544"/>
                          <a:ext cx="19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397" name="Line 6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208" y="254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14392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3168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4381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416" y="2640"/>
                  <a:ext cx="19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E</a:t>
                  </a:r>
                </a:p>
              </p:txBody>
            </p:sp>
            <p:sp>
              <p:nvSpPr>
                <p:cNvPr id="14382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416" y="2928"/>
                  <a:ext cx="19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E</a:t>
                  </a:r>
                </a:p>
              </p:txBody>
            </p:sp>
            <p:sp>
              <p:nvSpPr>
                <p:cNvPr id="14383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128" y="3216"/>
                  <a:ext cx="19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E</a:t>
                  </a:r>
                </a:p>
              </p:txBody>
            </p:sp>
            <p:sp>
              <p:nvSpPr>
                <p:cNvPr id="14384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416" y="3216"/>
                  <a:ext cx="18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+</a:t>
                  </a:r>
                </a:p>
              </p:txBody>
            </p:sp>
            <p:sp>
              <p:nvSpPr>
                <p:cNvPr id="14385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984" y="2592"/>
                  <a:ext cx="15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-</a:t>
                  </a:r>
                </a:p>
              </p:txBody>
            </p:sp>
            <p:sp>
              <p:nvSpPr>
                <p:cNvPr id="1438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5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(</a:t>
                  </a:r>
                </a:p>
              </p:txBody>
            </p:sp>
            <p:sp>
              <p:nvSpPr>
                <p:cNvPr id="14387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704" y="2928"/>
                  <a:ext cx="15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)</a:t>
                  </a:r>
                </a:p>
              </p:txBody>
            </p:sp>
            <p:sp>
              <p:nvSpPr>
                <p:cNvPr id="1438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4128" y="3504"/>
                  <a:ext cx="21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id</a:t>
                  </a:r>
                </a:p>
              </p:txBody>
            </p:sp>
          </p:grpSp>
        </p:grpSp>
        <p:grpSp>
          <p:nvGrpSpPr>
            <p:cNvPr id="19" name="Group 76"/>
            <p:cNvGrpSpPr>
              <a:grpSpLocks/>
            </p:cNvGrpSpPr>
            <p:nvPr/>
          </p:nvGrpSpPr>
          <p:grpSpPr bwMode="auto">
            <a:xfrm>
              <a:off x="2409825" y="4540250"/>
              <a:ext cx="1287463" cy="2089150"/>
              <a:chOff x="2064" y="2544"/>
              <a:chExt cx="879" cy="1316"/>
            </a:xfrm>
          </p:grpSpPr>
          <p:grpSp>
            <p:nvGrpSpPr>
              <p:cNvPr id="20" name="Group 77"/>
              <p:cNvGrpSpPr>
                <a:grpSpLocks/>
              </p:cNvGrpSpPr>
              <p:nvPr/>
            </p:nvGrpSpPr>
            <p:grpSpPr bwMode="auto">
              <a:xfrm>
                <a:off x="2160" y="2688"/>
                <a:ext cx="720" cy="1008"/>
                <a:chOff x="3072" y="2304"/>
                <a:chExt cx="720" cy="1008"/>
              </a:xfrm>
            </p:grpSpPr>
            <p:grpSp>
              <p:nvGrpSpPr>
                <p:cNvPr id="21" name="Group 78"/>
                <p:cNvGrpSpPr>
                  <a:grpSpLocks/>
                </p:cNvGrpSpPr>
                <p:nvPr/>
              </p:nvGrpSpPr>
              <p:grpSpPr bwMode="auto">
                <a:xfrm>
                  <a:off x="3072" y="2304"/>
                  <a:ext cx="720" cy="720"/>
                  <a:chOff x="1776" y="2256"/>
                  <a:chExt cx="720" cy="720"/>
                </a:xfrm>
              </p:grpSpPr>
              <p:grpSp>
                <p:nvGrpSpPr>
                  <p:cNvPr id="22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1776" y="2256"/>
                    <a:ext cx="720" cy="432"/>
                    <a:chOff x="1776" y="2256"/>
                    <a:chExt cx="720" cy="432"/>
                  </a:xfrm>
                </p:grpSpPr>
                <p:sp>
                  <p:nvSpPr>
                    <p:cNvPr id="14370" name="Line 8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76" y="2256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71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256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3" name="Group 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20" y="2544"/>
                      <a:ext cx="576" cy="144"/>
                      <a:chOff x="1920" y="2544"/>
                      <a:chExt cx="576" cy="144"/>
                    </a:xfrm>
                  </p:grpSpPr>
                  <p:sp>
                    <p:nvSpPr>
                      <p:cNvPr id="14373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920" y="2544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74" name="Line 8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2544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75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08" y="2544"/>
                        <a:ext cx="0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4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920" y="2832"/>
                    <a:ext cx="576" cy="144"/>
                    <a:chOff x="1920" y="2544"/>
                    <a:chExt cx="576" cy="144"/>
                  </a:xfrm>
                </p:grpSpPr>
                <p:sp>
                  <p:nvSpPr>
                    <p:cNvPr id="14367" name="Line 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2544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68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2544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69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2544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4364" name="Line 90"/>
                <p:cNvSpPr>
                  <a:spLocks noChangeShapeType="1"/>
                </p:cNvSpPr>
                <p:nvPr/>
              </p:nvSpPr>
              <p:spPr bwMode="auto">
                <a:xfrm>
                  <a:off x="3216" y="316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353" name="Text Box 91"/>
              <p:cNvSpPr txBox="1">
                <a:spLocks noChangeArrowheads="1"/>
              </p:cNvSpPr>
              <p:nvPr/>
            </p:nvSpPr>
            <p:spPr bwMode="auto">
              <a:xfrm>
                <a:off x="2304" y="2544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354" name="Text Box 92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355" name="Text Box 93"/>
              <p:cNvSpPr txBox="1">
                <a:spLocks noChangeArrowheads="1"/>
              </p:cNvSpPr>
              <p:nvPr/>
            </p:nvSpPr>
            <p:spPr bwMode="auto">
              <a:xfrm>
                <a:off x="2496" y="3072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356" name="Text Box 94"/>
              <p:cNvSpPr txBox="1">
                <a:spLocks noChangeArrowheads="1"/>
              </p:cNvSpPr>
              <p:nvPr/>
            </p:nvSpPr>
            <p:spPr bwMode="auto">
              <a:xfrm>
                <a:off x="2736" y="3360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357" name="Text Box 95"/>
              <p:cNvSpPr txBox="1">
                <a:spLocks noChangeArrowheads="1"/>
              </p:cNvSpPr>
              <p:nvPr/>
            </p:nvSpPr>
            <p:spPr bwMode="auto">
              <a:xfrm>
                <a:off x="2208" y="3360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358" name="Text Box 96"/>
              <p:cNvSpPr txBox="1">
                <a:spLocks noChangeArrowheads="1"/>
              </p:cNvSpPr>
              <p:nvPr/>
            </p:nvSpPr>
            <p:spPr bwMode="auto">
              <a:xfrm>
                <a:off x="2496" y="3360"/>
                <a:ext cx="1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14359" name="Text Box 97"/>
              <p:cNvSpPr txBox="1">
                <a:spLocks noChangeArrowheads="1"/>
              </p:cNvSpPr>
              <p:nvPr/>
            </p:nvSpPr>
            <p:spPr bwMode="auto">
              <a:xfrm>
                <a:off x="2064" y="2736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-</a:t>
                </a:r>
              </a:p>
            </p:txBody>
          </p:sp>
          <p:sp>
            <p:nvSpPr>
              <p:cNvPr id="14360" name="Text Box 98"/>
              <p:cNvSpPr txBox="1">
                <a:spLocks noChangeArrowheads="1"/>
              </p:cNvSpPr>
              <p:nvPr/>
            </p:nvSpPr>
            <p:spPr bwMode="auto">
              <a:xfrm>
                <a:off x="2208" y="3072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(</a:t>
                </a:r>
              </a:p>
            </p:txBody>
          </p:sp>
          <p:sp>
            <p:nvSpPr>
              <p:cNvPr id="14361" name="Text Box 99"/>
              <p:cNvSpPr txBox="1">
                <a:spLocks noChangeArrowheads="1"/>
              </p:cNvSpPr>
              <p:nvPr/>
            </p:nvSpPr>
            <p:spPr bwMode="auto">
              <a:xfrm>
                <a:off x="2784" y="3072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14362" name="Text Box 100"/>
              <p:cNvSpPr txBox="1">
                <a:spLocks noChangeArrowheads="1"/>
              </p:cNvSpPr>
              <p:nvPr/>
            </p:nvSpPr>
            <p:spPr bwMode="auto">
              <a:xfrm>
                <a:off x="2208" y="3648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id</a:t>
                </a:r>
              </a:p>
            </p:txBody>
          </p:sp>
        </p:grpSp>
        <p:sp>
          <p:nvSpPr>
            <p:cNvPr id="14346" name="Text Box 101"/>
            <p:cNvSpPr txBox="1">
              <a:spLocks noChangeArrowheads="1"/>
            </p:cNvSpPr>
            <p:nvPr/>
          </p:nvSpPr>
          <p:spPr bwMode="auto">
            <a:xfrm>
              <a:off x="3816350" y="3168650"/>
              <a:ext cx="8366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  <a:sym typeface="Symbol" pitchFamily="18" charset="2"/>
                </a:rPr>
                <a:t> -(E)</a:t>
              </a:r>
            </a:p>
          </p:txBody>
        </p:sp>
        <p:sp>
          <p:nvSpPr>
            <p:cNvPr id="14347" name="Text Box 102"/>
            <p:cNvSpPr txBox="1">
              <a:spLocks noChangeArrowheads="1"/>
            </p:cNvSpPr>
            <p:nvPr/>
          </p:nvSpPr>
          <p:spPr bwMode="auto">
            <a:xfrm>
              <a:off x="6348413" y="3244850"/>
              <a:ext cx="11128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  <a:sym typeface="Symbol" pitchFamily="18" charset="2"/>
                </a:rPr>
                <a:t> -(E+E)</a:t>
              </a:r>
            </a:p>
          </p:txBody>
        </p:sp>
        <p:sp>
          <p:nvSpPr>
            <p:cNvPr id="14348" name="Text Box 103"/>
            <p:cNvSpPr txBox="1">
              <a:spLocks noChangeArrowheads="1"/>
            </p:cNvSpPr>
            <p:nvPr/>
          </p:nvSpPr>
          <p:spPr bwMode="auto">
            <a:xfrm>
              <a:off x="1214438" y="5149850"/>
              <a:ext cx="11493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  <a:sym typeface="Symbol" pitchFamily="18" charset="2"/>
                </a:rPr>
                <a:t> -(id+E)</a:t>
              </a:r>
            </a:p>
          </p:txBody>
        </p:sp>
        <p:sp>
          <p:nvSpPr>
            <p:cNvPr id="14349" name="Text Box 104"/>
            <p:cNvSpPr txBox="1">
              <a:spLocks noChangeArrowheads="1"/>
            </p:cNvSpPr>
            <p:nvPr/>
          </p:nvSpPr>
          <p:spPr bwMode="auto">
            <a:xfrm>
              <a:off x="4519613" y="5149850"/>
              <a:ext cx="11890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  <a:sym typeface="Symbol" pitchFamily="18" charset="2"/>
                </a:rPr>
                <a:t> -(id+id)</a:t>
              </a:r>
            </a:p>
          </p:txBody>
        </p:sp>
      </p:grpSp>
      <p:sp>
        <p:nvSpPr>
          <p:cNvPr id="10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43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F8FCC1-6576-4756-85C7-971F9FFC6D4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8" name="Rectangle 2"/>
          <p:cNvSpPr txBox="1">
            <a:spLocks noChangeArrowheads="1"/>
          </p:cNvSpPr>
          <p:nvPr/>
        </p:nvSpPr>
        <p:spPr>
          <a:xfrm>
            <a:off x="2971800" y="152400"/>
            <a:ext cx="600032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0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Parse Tree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066800" y="1447800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400" smtClean="0">
                <a:latin typeface="Open Sans"/>
              </a:rPr>
              <a:t>A </a:t>
            </a:r>
            <a:r>
              <a:rPr lang="en-US" sz="2400">
                <a:latin typeface="Open Sans"/>
              </a:rPr>
              <a:t>grammar produces more than one parse tree for </a:t>
            </a:r>
            <a:r>
              <a:rPr lang="en-US" sz="2400" smtClean="0">
                <a:latin typeface="Open Sans"/>
              </a:rPr>
              <a:t>a sentence </a:t>
            </a:r>
            <a:r>
              <a:rPr lang="en-US" sz="2400">
                <a:latin typeface="Open Sans"/>
              </a:rPr>
              <a:t>is  called as an </a:t>
            </a:r>
            <a:r>
              <a:rPr lang="en-US" sz="2400" b="1" i="1">
                <a:latin typeface="Open Sans"/>
              </a:rPr>
              <a:t>ambiguous</a:t>
            </a:r>
            <a:r>
              <a:rPr lang="en-US" sz="2400">
                <a:latin typeface="Open Sans"/>
              </a:rPr>
              <a:t> </a:t>
            </a:r>
            <a:r>
              <a:rPr lang="en-US" sz="2400" smtClean="0">
                <a:latin typeface="Open Sans"/>
              </a:rPr>
              <a:t>grammar.</a:t>
            </a:r>
            <a:endParaRPr lang="en-US" sz="2400">
              <a:latin typeface="Open Sans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270000" y="2489200"/>
            <a:ext cx="35734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E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 E+E  id+E  id+E*E </a:t>
            </a:r>
          </a:p>
          <a:p>
            <a:pPr eaLnBrk="0" hangingPunct="0"/>
            <a:r>
              <a:rPr lang="en-US" sz="2400">
                <a:latin typeface="Times New Roman" pitchFamily="18" charset="0"/>
                <a:sym typeface="Symbol" pitchFamily="18" charset="2"/>
              </a:rPr>
              <a:t>     id+id*E  id+id*id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284288" y="4511675"/>
            <a:ext cx="38211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  <a:sym typeface="Symbol" pitchFamily="18" charset="2"/>
              </a:rPr>
              <a:t>E  E*E  E+E*E  id+E*E </a:t>
            </a:r>
          </a:p>
          <a:p>
            <a:pPr eaLnBrk="0" hangingPunct="0"/>
            <a:r>
              <a:rPr lang="en-US" sz="2400">
                <a:latin typeface="Times New Roman" pitchFamily="18" charset="0"/>
                <a:sym typeface="Symbol" pitchFamily="18" charset="2"/>
              </a:rPr>
              <a:t>     id+id*E  id+id*id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908675" y="4616450"/>
            <a:ext cx="1512888" cy="1784350"/>
            <a:chOff x="4128" y="2640"/>
            <a:chExt cx="1032" cy="1124"/>
          </a:xfrm>
        </p:grpSpPr>
        <p:sp>
          <p:nvSpPr>
            <p:cNvPr id="15390" name="Text Box 7"/>
            <p:cNvSpPr txBox="1">
              <a:spLocks noChangeArrowheads="1"/>
            </p:cNvSpPr>
            <p:nvPr/>
          </p:nvSpPr>
          <p:spPr bwMode="auto">
            <a:xfrm>
              <a:off x="4704" y="3264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91" name="Text Box 8"/>
            <p:cNvSpPr txBox="1">
              <a:spLocks noChangeArrowheads="1"/>
            </p:cNvSpPr>
            <p:nvPr/>
          </p:nvSpPr>
          <p:spPr bwMode="auto">
            <a:xfrm>
              <a:off x="4704" y="350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15392" name="Line 9"/>
            <p:cNvSpPr>
              <a:spLocks noChangeShapeType="1"/>
            </p:cNvSpPr>
            <p:nvPr/>
          </p:nvSpPr>
          <p:spPr bwMode="auto">
            <a:xfrm>
              <a:off x="4800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Line 10"/>
            <p:cNvSpPr>
              <a:spLocks noChangeShapeType="1"/>
            </p:cNvSpPr>
            <p:nvPr/>
          </p:nvSpPr>
          <p:spPr bwMode="auto">
            <a:xfrm>
              <a:off x="4224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Text Box 11"/>
            <p:cNvSpPr txBox="1">
              <a:spLocks noChangeArrowheads="1"/>
            </p:cNvSpPr>
            <p:nvPr/>
          </p:nvSpPr>
          <p:spPr bwMode="auto">
            <a:xfrm>
              <a:off x="4128" y="3264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95" name="Text Box 12"/>
            <p:cNvSpPr txBox="1">
              <a:spLocks noChangeArrowheads="1"/>
            </p:cNvSpPr>
            <p:nvPr/>
          </p:nvSpPr>
          <p:spPr bwMode="auto">
            <a:xfrm>
              <a:off x="4416" y="3264"/>
              <a:ext cx="1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5396" name="Text Box 13"/>
            <p:cNvSpPr txBox="1">
              <a:spLocks noChangeArrowheads="1"/>
            </p:cNvSpPr>
            <p:nvPr/>
          </p:nvSpPr>
          <p:spPr bwMode="auto">
            <a:xfrm>
              <a:off x="4128" y="3552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15397" name="Text Box 14"/>
            <p:cNvSpPr txBox="1">
              <a:spLocks noChangeArrowheads="1"/>
            </p:cNvSpPr>
            <p:nvPr/>
          </p:nvSpPr>
          <p:spPr bwMode="auto">
            <a:xfrm>
              <a:off x="4944" y="3264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id</a:t>
              </a:r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4224" y="2640"/>
              <a:ext cx="914" cy="672"/>
              <a:chOff x="4128" y="2544"/>
              <a:chExt cx="914" cy="672"/>
            </a:xfrm>
          </p:grpSpPr>
          <p:sp>
            <p:nvSpPr>
              <p:cNvPr id="15399" name="Line 16"/>
              <p:cNvSpPr>
                <a:spLocks noChangeShapeType="1"/>
              </p:cNvSpPr>
              <p:nvPr/>
            </p:nvSpPr>
            <p:spPr bwMode="auto">
              <a:xfrm flipH="1">
                <a:off x="4128" y="307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0" name="Line 17"/>
              <p:cNvSpPr>
                <a:spLocks noChangeShapeType="1"/>
              </p:cNvSpPr>
              <p:nvPr/>
            </p:nvSpPr>
            <p:spPr bwMode="auto">
              <a:xfrm>
                <a:off x="4512" y="307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1" name="Line 18"/>
              <p:cNvSpPr>
                <a:spLocks noChangeShapeType="1"/>
              </p:cNvSpPr>
              <p:nvPr/>
            </p:nvSpPr>
            <p:spPr bwMode="auto">
              <a:xfrm>
                <a:off x="4416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2" name="Text Box 19"/>
              <p:cNvSpPr txBox="1">
                <a:spLocks noChangeArrowheads="1"/>
              </p:cNvSpPr>
              <p:nvPr/>
            </p:nvSpPr>
            <p:spPr bwMode="auto">
              <a:xfrm>
                <a:off x="4320" y="2880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5403" name="Line 20"/>
              <p:cNvSpPr>
                <a:spLocks noChangeShapeType="1"/>
              </p:cNvSpPr>
              <p:nvPr/>
            </p:nvSpPr>
            <p:spPr bwMode="auto">
              <a:xfrm>
                <a:off x="470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4" name="Text Box 21"/>
              <p:cNvSpPr txBox="1">
                <a:spLocks noChangeArrowheads="1"/>
              </p:cNvSpPr>
              <p:nvPr/>
            </p:nvSpPr>
            <p:spPr bwMode="auto">
              <a:xfrm>
                <a:off x="4560" y="2544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5405" name="Line 22"/>
              <p:cNvSpPr>
                <a:spLocks noChangeShapeType="1"/>
              </p:cNvSpPr>
              <p:nvPr/>
            </p:nvSpPr>
            <p:spPr bwMode="auto">
              <a:xfrm flipH="1">
                <a:off x="441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6" name="Line 23"/>
              <p:cNvSpPr>
                <a:spLocks noChangeShapeType="1"/>
              </p:cNvSpPr>
              <p:nvPr/>
            </p:nvSpPr>
            <p:spPr bwMode="auto">
              <a:xfrm>
                <a:off x="4656" y="27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7" name="Text Box 24"/>
              <p:cNvSpPr txBox="1">
                <a:spLocks noChangeArrowheads="1"/>
              </p:cNvSpPr>
              <p:nvPr/>
            </p:nvSpPr>
            <p:spPr bwMode="auto">
              <a:xfrm>
                <a:off x="4560" y="2832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15408" name="Text Box 25"/>
              <p:cNvSpPr txBox="1">
                <a:spLocks noChangeArrowheads="1"/>
              </p:cNvSpPr>
              <p:nvPr/>
            </p:nvSpPr>
            <p:spPr bwMode="auto">
              <a:xfrm>
                <a:off x="4848" y="2880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5409" name="Line 26"/>
              <p:cNvSpPr>
                <a:spLocks noChangeShapeType="1"/>
              </p:cNvSpPr>
              <p:nvPr/>
            </p:nvSpPr>
            <p:spPr bwMode="auto">
              <a:xfrm>
                <a:off x="4944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189663" y="2406650"/>
            <a:ext cx="1582737" cy="1784350"/>
            <a:chOff x="3552" y="1104"/>
            <a:chExt cx="1080" cy="1124"/>
          </a:xfrm>
        </p:grpSpPr>
        <p:sp>
          <p:nvSpPr>
            <p:cNvPr id="15370" name="Text Box 28"/>
            <p:cNvSpPr txBox="1">
              <a:spLocks noChangeArrowheads="1"/>
            </p:cNvSpPr>
            <p:nvPr/>
          </p:nvSpPr>
          <p:spPr bwMode="auto">
            <a:xfrm>
              <a:off x="4128" y="1680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371" name="Line 29"/>
            <p:cNvSpPr>
              <a:spLocks noChangeShapeType="1"/>
            </p:cNvSpPr>
            <p:nvPr/>
          </p:nvSpPr>
          <p:spPr bwMode="auto">
            <a:xfrm flipH="1">
              <a:off x="3648" y="12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30"/>
            <p:cNvSpPr>
              <a:spLocks noChangeShapeType="1"/>
            </p:cNvSpPr>
            <p:nvPr/>
          </p:nvSpPr>
          <p:spPr bwMode="auto">
            <a:xfrm>
              <a:off x="4032" y="12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31"/>
            <p:cNvSpPr>
              <a:spLocks noChangeShapeType="1"/>
            </p:cNvSpPr>
            <p:nvPr/>
          </p:nvSpPr>
          <p:spPr bwMode="auto">
            <a:xfrm>
              <a:off x="3936" y="12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32"/>
            <p:cNvSpPr>
              <a:spLocks noChangeShapeType="1"/>
            </p:cNvSpPr>
            <p:nvPr/>
          </p:nvSpPr>
          <p:spPr bwMode="auto">
            <a:xfrm>
              <a:off x="3648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Text Box 33"/>
            <p:cNvSpPr txBox="1">
              <a:spLocks noChangeArrowheads="1"/>
            </p:cNvSpPr>
            <p:nvPr/>
          </p:nvSpPr>
          <p:spPr bwMode="auto">
            <a:xfrm>
              <a:off x="3840" y="1104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76" name="Text Box 34"/>
            <p:cNvSpPr txBox="1">
              <a:spLocks noChangeArrowheads="1"/>
            </p:cNvSpPr>
            <p:nvPr/>
          </p:nvSpPr>
          <p:spPr bwMode="auto">
            <a:xfrm>
              <a:off x="3552" y="1392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77" name="Text Box 35"/>
            <p:cNvSpPr txBox="1">
              <a:spLocks noChangeArrowheads="1"/>
            </p:cNvSpPr>
            <p:nvPr/>
          </p:nvSpPr>
          <p:spPr bwMode="auto">
            <a:xfrm>
              <a:off x="3840" y="1392"/>
              <a:ext cx="1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5378" name="Text Box 36"/>
            <p:cNvSpPr txBox="1">
              <a:spLocks noChangeArrowheads="1"/>
            </p:cNvSpPr>
            <p:nvPr/>
          </p:nvSpPr>
          <p:spPr bwMode="auto">
            <a:xfrm>
              <a:off x="3552" y="1680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15379" name="Line 37"/>
            <p:cNvSpPr>
              <a:spLocks noChangeShapeType="1"/>
            </p:cNvSpPr>
            <p:nvPr/>
          </p:nvSpPr>
          <p:spPr bwMode="auto">
            <a:xfrm>
              <a:off x="3984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Text Box 38"/>
            <p:cNvSpPr txBox="1">
              <a:spLocks noChangeArrowheads="1"/>
            </p:cNvSpPr>
            <p:nvPr/>
          </p:nvSpPr>
          <p:spPr bwMode="auto">
            <a:xfrm>
              <a:off x="3888" y="1728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81" name="Line 39"/>
            <p:cNvSpPr>
              <a:spLocks noChangeShapeType="1"/>
            </p:cNvSpPr>
            <p:nvPr/>
          </p:nvSpPr>
          <p:spPr bwMode="auto">
            <a:xfrm>
              <a:off x="4272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Text Box 40"/>
            <p:cNvSpPr txBox="1">
              <a:spLocks noChangeArrowheads="1"/>
            </p:cNvSpPr>
            <p:nvPr/>
          </p:nvSpPr>
          <p:spPr bwMode="auto">
            <a:xfrm>
              <a:off x="4128" y="1392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83" name="Line 41"/>
            <p:cNvSpPr>
              <a:spLocks noChangeShapeType="1"/>
            </p:cNvSpPr>
            <p:nvPr/>
          </p:nvSpPr>
          <p:spPr bwMode="auto">
            <a:xfrm flipH="1">
              <a:off x="3984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42"/>
            <p:cNvSpPr>
              <a:spLocks noChangeShapeType="1"/>
            </p:cNvSpPr>
            <p:nvPr/>
          </p:nvSpPr>
          <p:spPr bwMode="auto">
            <a:xfrm>
              <a:off x="4224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Text Box 43"/>
            <p:cNvSpPr txBox="1">
              <a:spLocks noChangeArrowheads="1"/>
            </p:cNvSpPr>
            <p:nvPr/>
          </p:nvSpPr>
          <p:spPr bwMode="auto">
            <a:xfrm>
              <a:off x="4128" y="16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15386" name="Text Box 44"/>
            <p:cNvSpPr txBox="1">
              <a:spLocks noChangeArrowheads="1"/>
            </p:cNvSpPr>
            <p:nvPr/>
          </p:nvSpPr>
          <p:spPr bwMode="auto">
            <a:xfrm>
              <a:off x="4416" y="1728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87" name="Line 45"/>
            <p:cNvSpPr>
              <a:spLocks noChangeShapeType="1"/>
            </p:cNvSpPr>
            <p:nvPr/>
          </p:nvSpPr>
          <p:spPr bwMode="auto">
            <a:xfrm>
              <a:off x="4512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Text Box 46"/>
            <p:cNvSpPr txBox="1">
              <a:spLocks noChangeArrowheads="1"/>
            </p:cNvSpPr>
            <p:nvPr/>
          </p:nvSpPr>
          <p:spPr bwMode="auto">
            <a:xfrm>
              <a:off x="3888" y="2016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15389" name="Text Box 47"/>
            <p:cNvSpPr txBox="1">
              <a:spLocks noChangeArrowheads="1"/>
            </p:cNvSpPr>
            <p:nvPr/>
          </p:nvSpPr>
          <p:spPr bwMode="auto">
            <a:xfrm>
              <a:off x="4416" y="2016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id</a:t>
              </a:r>
            </a:p>
          </p:txBody>
        </p:sp>
      </p:grpSp>
      <p:sp>
        <p:nvSpPr>
          <p:cNvPr id="4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53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8A92BB-570B-4D94-B2DA-47464252DAB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>
          <a:xfrm>
            <a:off x="2971800" y="152400"/>
            <a:ext cx="600032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0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Ambiguity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905000"/>
            <a:ext cx="7239000" cy="4495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200" dirty="0" smtClean="0"/>
              <a:t>For the most parsers, the grammar must be unambiguous.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dirty="0" smtClean="0"/>
              <a:t>unambiguous grammar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>
                <a:sym typeface="Wingdings" pitchFamily="2" charset="2"/>
              </a:rPr>
              <a:t>	  unique selection of the parse tree for a sentence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200" dirty="0" smtClean="0">
              <a:sym typeface="Wingdings" pitchFamily="2" charset="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 smtClean="0"/>
              <a:t>We should eliminate the ambiguity in the grammar during the design phase of the compiler.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dirty="0" smtClean="0"/>
              <a:t>An unambiguous grammar should be written to eliminate the ambiguity.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dirty="0" smtClean="0"/>
              <a:t>We have to prefer one of the parse trees of a sentence (generated by an ambiguous grammar) to disambiguate that grammar to restrict to this choice.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3577D8-9312-4104-851A-CAF0E7EDE04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971800" y="152400"/>
            <a:ext cx="600032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0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Ambiguity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066800" y="1577975"/>
            <a:ext cx="7848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>
                <a:latin typeface="Open Sans"/>
              </a:rPr>
              <a:t>stmt </a:t>
            </a:r>
            <a:r>
              <a:rPr lang="en-US" sz="2200">
                <a:latin typeface="Open Sans"/>
                <a:sym typeface="Symbol" pitchFamily="18" charset="2"/>
              </a:rPr>
              <a:t>  if  expr  then  stmt   |</a:t>
            </a:r>
          </a:p>
          <a:p>
            <a:pPr eaLnBrk="0" hangingPunct="0"/>
            <a:r>
              <a:rPr lang="en-US" sz="2200">
                <a:latin typeface="Open Sans"/>
                <a:sym typeface="Symbol" pitchFamily="18" charset="2"/>
              </a:rPr>
              <a:t>              if  expr  then  stmt  else  stmt    |   </a:t>
            </a:r>
            <a:r>
              <a:rPr lang="en-US" sz="2200" smtClean="0">
                <a:latin typeface="Open Sans"/>
                <a:sym typeface="Symbol" pitchFamily="18" charset="2"/>
              </a:rPr>
              <a:t>otherstmts</a:t>
            </a:r>
          </a:p>
          <a:p>
            <a:pPr eaLnBrk="0" hangingPunct="0"/>
            <a:endParaRPr lang="en-US" sz="2200" smtClean="0">
              <a:latin typeface="Open Sans"/>
              <a:sym typeface="Symbol" pitchFamily="18" charset="2"/>
            </a:endParaRPr>
          </a:p>
          <a:p>
            <a:pPr eaLnBrk="0" hangingPunct="0"/>
            <a:r>
              <a:rPr lang="en-US" sz="2200" smtClean="0">
                <a:latin typeface="Open Sans"/>
              </a:rPr>
              <a:t>if  E</a:t>
            </a:r>
            <a:r>
              <a:rPr lang="en-US" sz="2200" baseline="-25000" smtClean="0">
                <a:latin typeface="Open Sans"/>
              </a:rPr>
              <a:t>1</a:t>
            </a:r>
            <a:r>
              <a:rPr lang="en-US" sz="2200" smtClean="0">
                <a:latin typeface="Open Sans"/>
              </a:rPr>
              <a:t>  then  if  E</a:t>
            </a:r>
            <a:r>
              <a:rPr lang="en-US" sz="2200" baseline="-25000" smtClean="0">
                <a:latin typeface="Open Sans"/>
              </a:rPr>
              <a:t>2</a:t>
            </a:r>
            <a:r>
              <a:rPr lang="en-US" sz="2200" smtClean="0">
                <a:latin typeface="Open Sans"/>
              </a:rPr>
              <a:t>  then  S</a:t>
            </a:r>
            <a:r>
              <a:rPr lang="en-US" sz="2200" baseline="-25000" smtClean="0">
                <a:latin typeface="Open Sans"/>
              </a:rPr>
              <a:t>1</a:t>
            </a:r>
            <a:r>
              <a:rPr lang="en-US" sz="2200" smtClean="0">
                <a:latin typeface="Open Sans"/>
              </a:rPr>
              <a:t>  else  S</a:t>
            </a:r>
            <a:r>
              <a:rPr lang="en-US" sz="2200" baseline="-25000" smtClean="0">
                <a:latin typeface="Open Sans"/>
              </a:rPr>
              <a:t>2</a:t>
            </a:r>
            <a:endParaRPr lang="en-US" sz="2200" smtClean="0">
              <a:latin typeface="Open San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920750" y="4225924"/>
            <a:ext cx="4489450" cy="2708276"/>
            <a:chOff x="920750" y="4225924"/>
            <a:chExt cx="4489450" cy="2708276"/>
          </a:xfrm>
        </p:grpSpPr>
        <p:sp>
          <p:nvSpPr>
            <p:cNvPr id="17433" name="Text Box 6"/>
            <p:cNvSpPr txBox="1">
              <a:spLocks noChangeArrowheads="1"/>
            </p:cNvSpPr>
            <p:nvPr/>
          </p:nvSpPr>
          <p:spPr bwMode="auto">
            <a:xfrm>
              <a:off x="920750" y="4225924"/>
              <a:ext cx="4489450" cy="2179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	</a:t>
              </a:r>
              <a:r>
                <a:rPr lang="en-US" sz="2000">
                  <a:latin typeface="Times New Roman" pitchFamily="18" charset="0"/>
                </a:rPr>
                <a:t>stmt</a:t>
              </a:r>
            </a:p>
            <a:p>
              <a:pPr eaLnBrk="0" hangingPunct="0"/>
              <a:endParaRPr lang="en-US" sz="2000">
                <a:latin typeface="Times New Roman" pitchFamily="18" charset="0"/>
              </a:endParaRPr>
            </a:p>
            <a:p>
              <a:pPr eaLnBrk="0" hangingPunct="0"/>
              <a:r>
                <a:rPr lang="en-US" sz="2000">
                  <a:latin typeface="Courier New" pitchFamily="49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  expr  </a:t>
              </a:r>
              <a:r>
                <a:rPr lang="en-US" sz="2000">
                  <a:latin typeface="Courier New" pitchFamily="49" charset="0"/>
                </a:rPr>
                <a:t>then</a:t>
              </a:r>
              <a:r>
                <a:rPr lang="en-US" sz="2000">
                  <a:latin typeface="Times New Roman" pitchFamily="18" charset="0"/>
                </a:rPr>
                <a:t>     stmt      </a:t>
              </a:r>
              <a:r>
                <a:rPr lang="en-US" sz="2000">
                  <a:latin typeface="Courier New" pitchFamily="49" charset="0"/>
                </a:rPr>
                <a:t>else</a:t>
              </a:r>
              <a:r>
                <a:rPr lang="en-US" sz="2000">
                  <a:latin typeface="Times New Roman" pitchFamily="18" charset="0"/>
                </a:rPr>
                <a:t>       stmt</a:t>
              </a:r>
            </a:p>
            <a:p>
              <a:pPr eaLnBrk="0" hangingPunct="0"/>
              <a:endParaRPr lang="en-US" sz="2000">
                <a:latin typeface="Times New Roman" pitchFamily="18" charset="0"/>
              </a:endParaRPr>
            </a:p>
            <a:p>
              <a:pPr eaLnBrk="0" hangingPunct="0"/>
              <a:r>
                <a:rPr lang="en-US" sz="2000">
                  <a:latin typeface="Times New Roman" pitchFamily="18" charset="0"/>
                </a:rPr>
                <a:t>          E</a:t>
              </a:r>
              <a:r>
                <a:rPr lang="en-US" sz="2000" baseline="-25000">
                  <a:latin typeface="Times New Roman" pitchFamily="18" charset="0"/>
                </a:rPr>
                <a:t>1</a:t>
              </a:r>
              <a:r>
                <a:rPr lang="en-US" sz="2000">
                  <a:latin typeface="Times New Roman" pitchFamily="18" charset="0"/>
                </a:rPr>
                <a:t>	   </a:t>
              </a:r>
              <a:r>
                <a:rPr lang="en-US" sz="2000">
                  <a:latin typeface="Courier New" pitchFamily="49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 expr   </a:t>
              </a:r>
              <a:r>
                <a:rPr lang="en-US" sz="2000">
                  <a:latin typeface="Courier New" pitchFamily="49" charset="0"/>
                </a:rPr>
                <a:t>then</a:t>
              </a:r>
              <a:r>
                <a:rPr lang="en-US" sz="2000">
                  <a:latin typeface="Times New Roman" pitchFamily="18" charset="0"/>
                </a:rPr>
                <a:t>    stmt     S</a:t>
              </a:r>
              <a:r>
                <a:rPr lang="en-US" sz="2000" baseline="-25000">
                  <a:latin typeface="Times New Roman" pitchFamily="18" charset="0"/>
                </a:rPr>
                <a:t>2</a:t>
              </a:r>
            </a:p>
            <a:p>
              <a:pPr eaLnBrk="0" hangingPunct="0"/>
              <a:endParaRPr lang="en-US" sz="2000" baseline="-25000">
                <a:latin typeface="Times New Roman" pitchFamily="18" charset="0"/>
              </a:endParaRPr>
            </a:p>
            <a:p>
              <a:pPr eaLnBrk="0" hangingPunct="0"/>
              <a:r>
                <a:rPr lang="en-US" sz="2000">
                  <a:latin typeface="Times New Roman" pitchFamily="18" charset="0"/>
                </a:rPr>
                <a:t> 	            E</a:t>
              </a:r>
              <a:r>
                <a:rPr lang="en-US" sz="2000" baseline="-25000">
                  <a:latin typeface="Times New Roman" pitchFamily="18" charset="0"/>
                </a:rPr>
                <a:t>2 	         </a:t>
              </a:r>
              <a:r>
                <a:rPr lang="en-US" sz="2000">
                  <a:latin typeface="Times New Roman" pitchFamily="18" charset="0"/>
                </a:rPr>
                <a:t>S</a:t>
              </a:r>
              <a:r>
                <a:rPr lang="en-US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434" name="Line 7"/>
            <p:cNvSpPr>
              <a:spLocks noChangeShapeType="1"/>
            </p:cNvSpPr>
            <p:nvPr/>
          </p:nvSpPr>
          <p:spPr bwMode="auto">
            <a:xfrm flipH="1">
              <a:off x="1360488" y="4606924"/>
              <a:ext cx="773113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Line 8"/>
            <p:cNvSpPr>
              <a:spLocks noChangeShapeType="1"/>
            </p:cNvSpPr>
            <p:nvPr/>
          </p:nvSpPr>
          <p:spPr bwMode="auto">
            <a:xfrm flipH="1">
              <a:off x="1852613" y="4606924"/>
              <a:ext cx="28098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Line 9"/>
            <p:cNvSpPr>
              <a:spLocks noChangeShapeType="1"/>
            </p:cNvSpPr>
            <p:nvPr/>
          </p:nvSpPr>
          <p:spPr bwMode="auto">
            <a:xfrm>
              <a:off x="2133600" y="4606924"/>
              <a:ext cx="352425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Line 10"/>
            <p:cNvSpPr>
              <a:spLocks noChangeShapeType="1"/>
            </p:cNvSpPr>
            <p:nvPr/>
          </p:nvSpPr>
          <p:spPr bwMode="auto">
            <a:xfrm>
              <a:off x="2133600" y="4606924"/>
              <a:ext cx="112553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Line 11"/>
            <p:cNvSpPr>
              <a:spLocks noChangeShapeType="1"/>
            </p:cNvSpPr>
            <p:nvPr/>
          </p:nvSpPr>
          <p:spPr bwMode="auto">
            <a:xfrm>
              <a:off x="2133600" y="4606924"/>
              <a:ext cx="190023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Line 12"/>
            <p:cNvSpPr>
              <a:spLocks noChangeShapeType="1"/>
            </p:cNvSpPr>
            <p:nvPr/>
          </p:nvSpPr>
          <p:spPr bwMode="auto">
            <a:xfrm>
              <a:off x="2133600" y="4606924"/>
              <a:ext cx="2743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Line 13"/>
            <p:cNvSpPr>
              <a:spLocks noChangeShapeType="1"/>
            </p:cNvSpPr>
            <p:nvPr/>
          </p:nvSpPr>
          <p:spPr bwMode="auto">
            <a:xfrm flipH="1">
              <a:off x="2344738" y="5216524"/>
              <a:ext cx="8445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Line 14"/>
            <p:cNvSpPr>
              <a:spLocks noChangeShapeType="1"/>
            </p:cNvSpPr>
            <p:nvPr/>
          </p:nvSpPr>
          <p:spPr bwMode="auto">
            <a:xfrm flipH="1">
              <a:off x="2836863" y="5216524"/>
              <a:ext cx="352425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Line 15"/>
            <p:cNvSpPr>
              <a:spLocks noChangeShapeType="1"/>
            </p:cNvSpPr>
            <p:nvPr/>
          </p:nvSpPr>
          <p:spPr bwMode="auto">
            <a:xfrm>
              <a:off x="3189288" y="5216524"/>
              <a:ext cx="28098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Line 16"/>
            <p:cNvSpPr>
              <a:spLocks noChangeShapeType="1"/>
            </p:cNvSpPr>
            <p:nvPr/>
          </p:nvSpPr>
          <p:spPr bwMode="auto">
            <a:xfrm>
              <a:off x="3189288" y="5216524"/>
              <a:ext cx="9842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AutoShape 17"/>
            <p:cNvSpPr>
              <a:spLocks noChangeArrowheads="1"/>
            </p:cNvSpPr>
            <p:nvPr/>
          </p:nvSpPr>
          <p:spPr bwMode="auto">
            <a:xfrm>
              <a:off x="1641475" y="5292724"/>
              <a:ext cx="280988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AutoShape 18"/>
            <p:cNvSpPr>
              <a:spLocks noChangeArrowheads="1"/>
            </p:cNvSpPr>
            <p:nvPr/>
          </p:nvSpPr>
          <p:spPr bwMode="auto">
            <a:xfrm>
              <a:off x="2625725" y="5826125"/>
              <a:ext cx="282575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AutoShape 19"/>
            <p:cNvSpPr>
              <a:spLocks noChangeArrowheads="1"/>
            </p:cNvSpPr>
            <p:nvPr/>
          </p:nvSpPr>
          <p:spPr bwMode="auto">
            <a:xfrm>
              <a:off x="4033838" y="5826125"/>
              <a:ext cx="280988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AutoShape 20"/>
            <p:cNvSpPr>
              <a:spLocks noChangeArrowheads="1"/>
            </p:cNvSpPr>
            <p:nvPr/>
          </p:nvSpPr>
          <p:spPr bwMode="auto">
            <a:xfrm>
              <a:off x="4737100" y="5292724"/>
              <a:ext cx="280988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Text Box 21"/>
            <p:cNvSpPr txBox="1">
              <a:spLocks noChangeArrowheads="1"/>
            </p:cNvSpPr>
            <p:nvPr/>
          </p:nvSpPr>
          <p:spPr bwMode="auto">
            <a:xfrm>
              <a:off x="2471738" y="64770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225925" y="2971800"/>
            <a:ext cx="4918075" cy="2789238"/>
            <a:chOff x="4225925" y="2971800"/>
            <a:chExt cx="4918075" cy="2789238"/>
          </a:xfrm>
        </p:grpSpPr>
        <p:sp>
          <p:nvSpPr>
            <p:cNvPr id="17417" name="Text Box 23"/>
            <p:cNvSpPr txBox="1">
              <a:spLocks noChangeArrowheads="1"/>
            </p:cNvSpPr>
            <p:nvPr/>
          </p:nvSpPr>
          <p:spPr bwMode="auto">
            <a:xfrm>
              <a:off x="4225925" y="2971800"/>
              <a:ext cx="4918075" cy="2789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	</a:t>
              </a:r>
              <a:r>
                <a:rPr lang="en-US" sz="2000">
                  <a:latin typeface="Times New Roman" pitchFamily="18" charset="0"/>
                </a:rPr>
                <a:t>stmt</a:t>
              </a:r>
            </a:p>
            <a:p>
              <a:pPr eaLnBrk="0" hangingPunct="0"/>
              <a:endParaRPr lang="en-US" sz="2000">
                <a:latin typeface="Times New Roman" pitchFamily="18" charset="0"/>
              </a:endParaRPr>
            </a:p>
            <a:p>
              <a:pPr eaLnBrk="0" hangingPunct="0"/>
              <a:r>
                <a:rPr lang="en-US" sz="2000">
                  <a:latin typeface="Courier New" pitchFamily="49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  expr  </a:t>
              </a:r>
              <a:r>
                <a:rPr lang="en-US" sz="2000">
                  <a:latin typeface="Courier New" pitchFamily="49" charset="0"/>
                </a:rPr>
                <a:t>then</a:t>
              </a:r>
              <a:r>
                <a:rPr lang="en-US" sz="2000">
                  <a:latin typeface="Times New Roman" pitchFamily="18" charset="0"/>
                </a:rPr>
                <a:t>   stmt</a:t>
              </a:r>
            </a:p>
            <a:p>
              <a:pPr eaLnBrk="0" hangingPunct="0"/>
              <a:endParaRPr lang="en-US" sz="2000">
                <a:latin typeface="Times New Roman" pitchFamily="18" charset="0"/>
              </a:endParaRPr>
            </a:p>
            <a:p>
              <a:pPr eaLnBrk="0" hangingPunct="0"/>
              <a:r>
                <a:rPr lang="en-US" sz="2000">
                  <a:latin typeface="Times New Roman" pitchFamily="18" charset="0"/>
                </a:rPr>
                <a:t>         E</a:t>
              </a:r>
              <a:r>
                <a:rPr lang="en-US" sz="2000" baseline="-25000">
                  <a:latin typeface="Times New Roman" pitchFamily="18" charset="0"/>
                </a:rPr>
                <a:t>1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>
                  <a:latin typeface="Courier New" pitchFamily="49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 expr   </a:t>
              </a:r>
              <a:r>
                <a:rPr lang="en-US" sz="2000">
                  <a:latin typeface="Courier New" pitchFamily="49" charset="0"/>
                </a:rPr>
                <a:t>then</a:t>
              </a:r>
              <a:r>
                <a:rPr lang="en-US" sz="2000">
                  <a:latin typeface="Times New Roman" pitchFamily="18" charset="0"/>
                </a:rPr>
                <a:t>   stmt  </a:t>
              </a:r>
              <a:r>
                <a:rPr lang="en-US" sz="2000">
                  <a:latin typeface="Courier New" pitchFamily="49" charset="0"/>
                </a:rPr>
                <a:t>else</a:t>
              </a:r>
              <a:r>
                <a:rPr lang="en-US" sz="2000">
                  <a:latin typeface="Times New Roman" pitchFamily="18" charset="0"/>
                </a:rPr>
                <a:t>  stmt</a:t>
              </a:r>
            </a:p>
            <a:p>
              <a:pPr eaLnBrk="0" hangingPunct="0"/>
              <a:endParaRPr lang="en-US" sz="2000">
                <a:latin typeface="Times New Roman" pitchFamily="18" charset="0"/>
              </a:endParaRPr>
            </a:p>
            <a:p>
              <a:pPr eaLnBrk="0" hangingPunct="0"/>
              <a:r>
                <a:rPr lang="en-US" sz="2000">
                  <a:latin typeface="Times New Roman" pitchFamily="18" charset="0"/>
                </a:rPr>
                <a:t>	           E</a:t>
              </a:r>
              <a:r>
                <a:rPr lang="en-US" sz="2000" baseline="-25000">
                  <a:latin typeface="Times New Roman" pitchFamily="18" charset="0"/>
                </a:rPr>
                <a:t>2 	         </a:t>
              </a:r>
              <a:r>
                <a:rPr lang="en-US" sz="2000">
                  <a:latin typeface="Times New Roman" pitchFamily="18" charset="0"/>
                </a:rPr>
                <a:t>S</a:t>
              </a:r>
              <a:r>
                <a:rPr lang="en-US" sz="2000" baseline="-25000">
                  <a:latin typeface="Times New Roman" pitchFamily="18" charset="0"/>
                </a:rPr>
                <a:t>1 	             </a:t>
              </a:r>
              <a:r>
                <a:rPr lang="en-US" sz="2000">
                  <a:latin typeface="Times New Roman" pitchFamily="18" charset="0"/>
                </a:rPr>
                <a:t>S</a:t>
              </a:r>
              <a:r>
                <a:rPr lang="en-US" sz="2000" baseline="-25000">
                  <a:latin typeface="Times New Roman" pitchFamily="18" charset="0"/>
                </a:rPr>
                <a:t>2</a:t>
              </a:r>
            </a:p>
            <a:p>
              <a:pPr eaLnBrk="0" hangingPunct="0"/>
              <a:endParaRPr lang="en-US" sz="2000" baseline="-25000">
                <a:latin typeface="Times New Roman" pitchFamily="18" charset="0"/>
              </a:endParaRPr>
            </a:p>
            <a:p>
              <a:pPr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7418" name="Line 24"/>
            <p:cNvSpPr>
              <a:spLocks noChangeShapeType="1"/>
            </p:cNvSpPr>
            <p:nvPr/>
          </p:nvSpPr>
          <p:spPr bwMode="auto">
            <a:xfrm flipH="1">
              <a:off x="4659313" y="3276600"/>
              <a:ext cx="7747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25"/>
            <p:cNvSpPr>
              <a:spLocks noChangeShapeType="1"/>
            </p:cNvSpPr>
            <p:nvPr/>
          </p:nvSpPr>
          <p:spPr bwMode="auto">
            <a:xfrm flipH="1">
              <a:off x="5151438" y="3276600"/>
              <a:ext cx="282575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26"/>
            <p:cNvSpPr>
              <a:spLocks noChangeShapeType="1"/>
            </p:cNvSpPr>
            <p:nvPr/>
          </p:nvSpPr>
          <p:spPr bwMode="auto">
            <a:xfrm>
              <a:off x="5434013" y="3276600"/>
              <a:ext cx="35083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27"/>
            <p:cNvSpPr>
              <a:spLocks noChangeShapeType="1"/>
            </p:cNvSpPr>
            <p:nvPr/>
          </p:nvSpPr>
          <p:spPr bwMode="auto">
            <a:xfrm>
              <a:off x="5434013" y="3276600"/>
              <a:ext cx="914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28"/>
            <p:cNvSpPr>
              <a:spLocks noChangeShapeType="1"/>
            </p:cNvSpPr>
            <p:nvPr/>
          </p:nvSpPr>
          <p:spPr bwMode="auto">
            <a:xfrm flipH="1">
              <a:off x="5645150" y="3886200"/>
              <a:ext cx="703263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29"/>
            <p:cNvSpPr>
              <a:spLocks noChangeShapeType="1"/>
            </p:cNvSpPr>
            <p:nvPr/>
          </p:nvSpPr>
          <p:spPr bwMode="auto">
            <a:xfrm flipH="1">
              <a:off x="6137275" y="3886200"/>
              <a:ext cx="21113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30"/>
            <p:cNvSpPr>
              <a:spLocks noChangeShapeType="1"/>
            </p:cNvSpPr>
            <p:nvPr/>
          </p:nvSpPr>
          <p:spPr bwMode="auto">
            <a:xfrm>
              <a:off x="6348413" y="3886200"/>
              <a:ext cx="42068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31"/>
            <p:cNvSpPr>
              <a:spLocks noChangeShapeType="1"/>
            </p:cNvSpPr>
            <p:nvPr/>
          </p:nvSpPr>
          <p:spPr bwMode="auto">
            <a:xfrm>
              <a:off x="6348413" y="3886200"/>
              <a:ext cx="10541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32"/>
            <p:cNvSpPr>
              <a:spLocks noChangeShapeType="1"/>
            </p:cNvSpPr>
            <p:nvPr/>
          </p:nvSpPr>
          <p:spPr bwMode="auto">
            <a:xfrm>
              <a:off x="6348413" y="3886200"/>
              <a:ext cx="1617663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33"/>
            <p:cNvSpPr>
              <a:spLocks noChangeShapeType="1"/>
            </p:cNvSpPr>
            <p:nvPr/>
          </p:nvSpPr>
          <p:spPr bwMode="auto">
            <a:xfrm>
              <a:off x="6348413" y="3886200"/>
              <a:ext cx="224948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AutoShape 34"/>
            <p:cNvSpPr>
              <a:spLocks noChangeArrowheads="1"/>
            </p:cNvSpPr>
            <p:nvPr/>
          </p:nvSpPr>
          <p:spPr bwMode="auto">
            <a:xfrm>
              <a:off x="8388350" y="4572000"/>
              <a:ext cx="280988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AutoShape 35"/>
            <p:cNvSpPr>
              <a:spLocks noChangeArrowheads="1"/>
            </p:cNvSpPr>
            <p:nvPr/>
          </p:nvSpPr>
          <p:spPr bwMode="auto">
            <a:xfrm>
              <a:off x="7332663" y="4572000"/>
              <a:ext cx="280988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AutoShape 36"/>
            <p:cNvSpPr>
              <a:spLocks noChangeArrowheads="1"/>
            </p:cNvSpPr>
            <p:nvPr/>
          </p:nvSpPr>
          <p:spPr bwMode="auto">
            <a:xfrm>
              <a:off x="5926138" y="4572000"/>
              <a:ext cx="280988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AutoShape 37"/>
            <p:cNvSpPr>
              <a:spLocks noChangeArrowheads="1"/>
            </p:cNvSpPr>
            <p:nvPr/>
          </p:nvSpPr>
          <p:spPr bwMode="auto">
            <a:xfrm>
              <a:off x="4940300" y="3962400"/>
              <a:ext cx="282575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Text Box 38"/>
            <p:cNvSpPr txBox="1">
              <a:spLocks noChangeArrowheads="1"/>
            </p:cNvSpPr>
            <p:nvPr/>
          </p:nvSpPr>
          <p:spPr bwMode="auto">
            <a:xfrm>
              <a:off x="6629400" y="5105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4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74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0DA122-C3AA-4514-B42C-F11F348B287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2971800" y="152400"/>
            <a:ext cx="600032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0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Ambiguity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"/>
            <a:ext cx="5695528" cy="762000"/>
          </a:xfrm>
        </p:spPr>
        <p:txBody>
          <a:bodyPr/>
          <a:lstStyle/>
          <a:p>
            <a:pPr eaLnBrk="1" hangingPunct="1"/>
            <a:r>
              <a:rPr lang="en-US" smtClean="0"/>
              <a:t>Ambiguity (cont.)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066800" y="1524001"/>
            <a:ext cx="777240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4488" indent="-344488" algn="just" eaLnBrk="0" hangingPunct="0">
              <a:buFontTx/>
              <a:buChar char="•"/>
            </a:pPr>
            <a:r>
              <a:rPr lang="en-US" sz="2200" smtClean="0">
                <a:latin typeface="Open Sans"/>
              </a:rPr>
              <a:t>We </a:t>
            </a:r>
            <a:r>
              <a:rPr lang="en-US" sz="2200">
                <a:latin typeface="Open Sans"/>
              </a:rPr>
              <a:t>prefer the second parse tree (else matches with closest if</a:t>
            </a:r>
            <a:r>
              <a:rPr lang="en-US" sz="2200" smtClean="0">
                <a:latin typeface="Open Sans"/>
              </a:rPr>
              <a:t>).</a:t>
            </a:r>
          </a:p>
          <a:p>
            <a:pPr marL="344488" indent="-344488" algn="just" eaLnBrk="0" hangingPunct="0">
              <a:buFontTx/>
              <a:buChar char="•"/>
            </a:pPr>
            <a:r>
              <a:rPr lang="en-US" sz="2200" smtClean="0">
                <a:latin typeface="Open Sans"/>
              </a:rPr>
              <a:t>So</a:t>
            </a:r>
            <a:r>
              <a:rPr lang="en-US" sz="2200">
                <a:latin typeface="Open Sans"/>
              </a:rPr>
              <a:t>, we have to disambiguate our grammar to reflect this choice</a:t>
            </a:r>
            <a:r>
              <a:rPr lang="en-US" sz="2200" smtClean="0">
                <a:latin typeface="Open Sans"/>
              </a:rPr>
              <a:t>.</a:t>
            </a:r>
          </a:p>
          <a:p>
            <a:pPr marL="344488" indent="-344488" algn="just" eaLnBrk="0" hangingPunct="0">
              <a:buFontTx/>
              <a:buChar char="•"/>
            </a:pPr>
            <a:r>
              <a:rPr lang="en-US" sz="2200" smtClean="0">
                <a:latin typeface="Open Sans"/>
              </a:rPr>
              <a:t>The </a:t>
            </a:r>
            <a:r>
              <a:rPr lang="en-US" sz="2200">
                <a:latin typeface="Open Sans"/>
              </a:rPr>
              <a:t>unambiguous grammar will be</a:t>
            </a:r>
            <a:r>
              <a:rPr lang="en-US" sz="2200" smtClean="0">
                <a:latin typeface="Open Sans"/>
              </a:rPr>
              <a:t>:</a:t>
            </a:r>
          </a:p>
          <a:p>
            <a:pPr eaLnBrk="0" hangingPunct="0"/>
            <a:endParaRPr lang="en-US" sz="2400" smtClean="0">
              <a:latin typeface="Times New Roman" pitchFamily="18" charset="0"/>
            </a:endParaRPr>
          </a:p>
          <a:p>
            <a:pPr eaLnBrk="0" hangingPunct="0"/>
            <a:r>
              <a:rPr lang="en-US" sz="2400" smtClean="0">
                <a:latin typeface="Times New Roman" pitchFamily="18" charset="0"/>
              </a:rPr>
              <a:t>stmt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  matchedstmt  |  unmatchedstmt</a:t>
            </a:r>
          </a:p>
          <a:p>
            <a:pPr eaLnBrk="0" hangingPunct="0"/>
            <a:endParaRPr lang="en-US" sz="2400" smtClean="0">
              <a:latin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en-US" sz="2400" smtClean="0">
                <a:latin typeface="Times New Roman" pitchFamily="18" charset="0"/>
                <a:sym typeface="Symbol" pitchFamily="18" charset="2"/>
              </a:rPr>
              <a:t>matchedstmt   </a:t>
            </a:r>
            <a:r>
              <a:rPr lang="en-US" sz="2400" smtClean="0">
                <a:latin typeface="Courier New" pitchFamily="49" charset="0"/>
                <a:sym typeface="Symbol" pitchFamily="18" charset="2"/>
              </a:rPr>
              <a:t>if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  expr  </a:t>
            </a:r>
            <a:r>
              <a:rPr lang="en-US" sz="2400" smtClean="0">
                <a:latin typeface="Courier New" pitchFamily="49" charset="0"/>
                <a:sym typeface="Symbol" pitchFamily="18" charset="2"/>
              </a:rPr>
              <a:t>then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  matchedstmt  </a:t>
            </a:r>
            <a:r>
              <a:rPr lang="en-US" sz="2400" smtClean="0">
                <a:latin typeface="Courier New" pitchFamily="49" charset="0"/>
                <a:sym typeface="Symbol" pitchFamily="18" charset="2"/>
              </a:rPr>
              <a:t>else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  matchedstmt    |   otherstmts</a:t>
            </a:r>
          </a:p>
          <a:p>
            <a:pPr eaLnBrk="0" hangingPunct="0"/>
            <a:endParaRPr lang="en-US" sz="2400" smtClean="0">
              <a:latin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en-US" sz="2400" smtClean="0">
                <a:latin typeface="Times New Roman" pitchFamily="18" charset="0"/>
                <a:sym typeface="Symbol" pitchFamily="18" charset="2"/>
              </a:rPr>
              <a:t>unmatchedstmt  </a:t>
            </a:r>
            <a:r>
              <a:rPr lang="en-US" sz="2400" smtClean="0">
                <a:latin typeface="Courier New" pitchFamily="49" charset="0"/>
                <a:sym typeface="Symbol" pitchFamily="18" charset="2"/>
              </a:rPr>
              <a:t>if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  expr  </a:t>
            </a:r>
            <a:r>
              <a:rPr lang="en-US" sz="2400" smtClean="0">
                <a:latin typeface="Courier New" pitchFamily="49" charset="0"/>
                <a:sym typeface="Symbol" pitchFamily="18" charset="2"/>
              </a:rPr>
              <a:t>then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  stmt    |</a:t>
            </a:r>
          </a:p>
          <a:p>
            <a:pPr eaLnBrk="0" hangingPunct="0"/>
            <a:r>
              <a:rPr lang="en-US" sz="2400" smtClean="0">
                <a:latin typeface="Times New Roman" pitchFamily="18" charset="0"/>
                <a:sym typeface="Symbol" pitchFamily="18" charset="2"/>
              </a:rPr>
              <a:t>                              </a:t>
            </a:r>
            <a:r>
              <a:rPr lang="en-US" sz="2400" smtClean="0">
                <a:latin typeface="Courier New" pitchFamily="49" charset="0"/>
                <a:sym typeface="Symbol" pitchFamily="18" charset="2"/>
              </a:rPr>
              <a:t>if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  expr  </a:t>
            </a:r>
            <a:r>
              <a:rPr lang="en-US" sz="2400" smtClean="0">
                <a:latin typeface="Courier New" pitchFamily="49" charset="0"/>
                <a:sym typeface="Symbol" pitchFamily="18" charset="2"/>
              </a:rPr>
              <a:t>then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  matchedstmt  </a:t>
            </a:r>
            <a:r>
              <a:rPr lang="en-US" sz="2400" smtClean="0">
                <a:latin typeface="Courier New" pitchFamily="49" charset="0"/>
                <a:sym typeface="Symbol" pitchFamily="18" charset="2"/>
              </a:rPr>
              <a:t>else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  </a:t>
            </a:r>
          </a:p>
          <a:p>
            <a:pPr eaLnBrk="0" hangingPunct="0"/>
            <a:r>
              <a:rPr lang="en-US" sz="2400" smtClean="0">
                <a:latin typeface="Times New Roman" pitchFamily="18" charset="0"/>
                <a:sym typeface="Symbol" pitchFamily="18" charset="2"/>
              </a:rPr>
              <a:t>			unmatchedstmt</a:t>
            </a:r>
            <a:endParaRPr lang="en-US" sz="2200">
              <a:latin typeface="Open Sans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6E4069-149F-4B7D-B382-AF7C665877ED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696200" cy="48006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200" dirty="0" smtClean="0"/>
              <a:t>Ambiguous grammars (because of ambiguous operators) can be disambiguated according to the precedence and associativity rules.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E </a:t>
            </a:r>
            <a:r>
              <a:rPr lang="en-US" sz="2200" dirty="0" smtClean="0">
                <a:sym typeface="Symbol" pitchFamily="18" charset="2"/>
              </a:rPr>
              <a:t> E+E  |  E*E  |  E^E  |  id  |  (E)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>
                <a:sym typeface="Symbol" pitchFamily="18" charset="2"/>
              </a:rPr>
              <a:t>			    	disambiguate the grammar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>
                <a:sym typeface="Symbol" pitchFamily="18" charset="2"/>
              </a:rPr>
              <a:t>				precedence :  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>
                <a:sym typeface="Symbol" pitchFamily="18" charset="2"/>
              </a:rPr>
              <a:t>					^   (right to left)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>
                <a:sym typeface="Symbol" pitchFamily="18" charset="2"/>
              </a:rPr>
              <a:t>					*   (left to right)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>
                <a:sym typeface="Symbol" pitchFamily="18" charset="2"/>
              </a:rPr>
              <a:t>					+   (left to right)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>
                <a:sym typeface="Symbol" pitchFamily="18" charset="2"/>
              </a:rPr>
              <a:t>	E  E+T  |  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>
                <a:sym typeface="Symbol" pitchFamily="18" charset="2"/>
              </a:rPr>
              <a:t>	T  T*F  |  F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>
                <a:sym typeface="Symbol" pitchFamily="18" charset="2"/>
              </a:rPr>
              <a:t>	F  G^F  |  G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>
                <a:sym typeface="Symbol" pitchFamily="18" charset="2"/>
              </a:rPr>
              <a:t>	G  id  |  (E)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971675" y="3321050"/>
            <a:ext cx="542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latin typeface="Times New Roman" pitchFamily="18" charset="0"/>
                <a:sym typeface="Symbol" pitchFamily="18" charset="2"/>
              </a:rPr>
              <a:t></a:t>
            </a:r>
            <a:endParaRPr lang="en-US" sz="3600">
              <a:latin typeface="Times New Roman" pitchFamily="18" charset="0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12738" y="65341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FF2AB8-974E-4C08-8951-55DD589420D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276600" y="152400"/>
            <a:ext cx="569552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30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Ambiguity – Operator </a:t>
            </a:r>
            <a:br>
              <a:rPr lang="en-US" sz="30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30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Precedence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867400" cy="762000"/>
          </a:xfrm>
        </p:spPr>
        <p:txBody>
          <a:bodyPr/>
          <a:lstStyle/>
          <a:p>
            <a:pPr eaLnBrk="1" hangingPunct="1"/>
            <a:r>
              <a:rPr lang="en-US" smtClean="0"/>
              <a:t>Left Recursion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76400"/>
            <a:ext cx="7620000" cy="4648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400" smtClean="0"/>
              <a:t>A grammar is  </a:t>
            </a:r>
            <a:r>
              <a:rPr lang="en-US" sz="2400" b="1" i="1" smtClean="0"/>
              <a:t>left recursive</a:t>
            </a:r>
            <a:r>
              <a:rPr lang="en-US" sz="2400" smtClean="0"/>
              <a:t>  if it has a non-terminal A such that there is  a derivation.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A </a:t>
            </a:r>
            <a:r>
              <a:rPr lang="en-US" sz="2400" smtClean="0">
                <a:sym typeface="Symbol" pitchFamily="18" charset="2"/>
              </a:rPr>
              <a:t> A	for some string 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Top-down parsing techniques </a:t>
            </a:r>
            <a:r>
              <a:rPr lang="en-US" sz="2400" b="1" smtClean="0">
                <a:sym typeface="Symbol" pitchFamily="18" charset="2"/>
              </a:rPr>
              <a:t>cannot</a:t>
            </a:r>
            <a:r>
              <a:rPr lang="en-US" sz="2400" smtClean="0">
                <a:sym typeface="Symbol" pitchFamily="18" charset="2"/>
              </a:rPr>
              <a:t> handle left-recursive grammars.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So, we have to convert our left-recursive grammar into an equivalent grammar which is not left-recursive.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The left-recursion may appear in a single step of the derivation (</a:t>
            </a:r>
            <a:r>
              <a:rPr lang="en-US" sz="2400" i="1" smtClean="0">
                <a:sym typeface="Symbol" pitchFamily="18" charset="2"/>
              </a:rPr>
              <a:t>immediate left-recursion</a:t>
            </a:r>
            <a:r>
              <a:rPr lang="en-US" sz="2400" smtClean="0">
                <a:sym typeface="Symbol" pitchFamily="18" charset="2"/>
              </a:rPr>
              <a:t>), or may appear in more than one step of  the  derivation.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828800" y="2286000"/>
            <a:ext cx="261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latin typeface="Times New Roman" pitchFamily="18" charset="0"/>
              </a:rPr>
              <a:t>+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46C79E-6CD9-440B-AE44-A827BE27E8C7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619328" cy="762000"/>
          </a:xfrm>
        </p:spPr>
        <p:txBody>
          <a:bodyPr/>
          <a:lstStyle/>
          <a:p>
            <a:pPr eaLnBrk="1" hangingPunct="1"/>
            <a:r>
              <a:rPr lang="en-US" smtClean="0"/>
              <a:t>Immediate Left-Recursion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43013" y="1600200"/>
            <a:ext cx="7596187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latin typeface="Open Sans"/>
                <a:sym typeface="Symbol" pitchFamily="18" charset="2"/>
              </a:rPr>
              <a:t>A  A  |       </a:t>
            </a:r>
            <a:r>
              <a:rPr lang="en-US" sz="2400" smtClean="0">
                <a:latin typeface="Open Sans"/>
                <a:sym typeface="Symbol" pitchFamily="18" charset="2"/>
              </a:rPr>
              <a:t>	where </a:t>
            </a:r>
            <a:r>
              <a:rPr lang="en-US" sz="2400">
                <a:latin typeface="Open Sans"/>
                <a:sym typeface="Symbol" pitchFamily="18" charset="2"/>
              </a:rPr>
              <a:t> does not start with A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>
                <a:latin typeface="Open Sans"/>
                <a:sym typeface="Symbol" pitchFamily="18" charset="2"/>
              </a:rPr>
              <a:t>	</a:t>
            </a:r>
            <a:r>
              <a:rPr lang="en-US" sz="2400" smtClean="0">
                <a:latin typeface="Open Sans"/>
                <a:sym typeface="Symbol" pitchFamily="18" charset="2"/>
              </a:rPr>
              <a:t>	  	eliminate </a:t>
            </a:r>
            <a:r>
              <a:rPr lang="en-US" sz="2400">
                <a:latin typeface="Open Sans"/>
                <a:sym typeface="Symbol" pitchFamily="18" charset="2"/>
              </a:rPr>
              <a:t>immediate left recursion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>
                <a:latin typeface="Open Sans"/>
                <a:sym typeface="Symbol" pitchFamily="18" charset="2"/>
              </a:rPr>
              <a:t>A   A</a:t>
            </a:r>
            <a:r>
              <a:rPr lang="en-US" sz="2400" baseline="30000">
                <a:latin typeface="Open Sans"/>
                <a:sym typeface="Symbol" pitchFamily="18" charset="2"/>
              </a:rPr>
              <a:t>’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>
                <a:latin typeface="Open Sans"/>
                <a:sym typeface="Symbol" pitchFamily="18" charset="2"/>
              </a:rPr>
              <a:t>A</a:t>
            </a:r>
            <a:r>
              <a:rPr lang="en-US" sz="2400" baseline="30000">
                <a:latin typeface="Open Sans"/>
                <a:sym typeface="Symbol" pitchFamily="18" charset="2"/>
              </a:rPr>
              <a:t>’</a:t>
            </a:r>
            <a:r>
              <a:rPr lang="en-US" sz="2400">
                <a:latin typeface="Open Sans"/>
                <a:sym typeface="Symbol" pitchFamily="18" charset="2"/>
              </a:rPr>
              <a:t>   A</a:t>
            </a:r>
            <a:r>
              <a:rPr lang="en-US" sz="2400" baseline="30000">
                <a:latin typeface="Open Sans"/>
                <a:sym typeface="Symbol" pitchFamily="18" charset="2"/>
              </a:rPr>
              <a:t>’</a:t>
            </a:r>
            <a:r>
              <a:rPr lang="en-US" sz="2400">
                <a:latin typeface="Open Sans"/>
                <a:sym typeface="Symbol" pitchFamily="18" charset="2"/>
              </a:rPr>
              <a:t>  |   	</a:t>
            </a:r>
            <a:r>
              <a:rPr lang="en-US" sz="2400" smtClean="0">
                <a:latin typeface="Open Sans"/>
                <a:sym typeface="Symbol" pitchFamily="18" charset="2"/>
              </a:rPr>
              <a:t>	an </a:t>
            </a:r>
            <a:r>
              <a:rPr lang="en-US" sz="2400">
                <a:latin typeface="Open Sans"/>
                <a:sym typeface="Symbol" pitchFamily="18" charset="2"/>
              </a:rPr>
              <a:t>equivalent </a:t>
            </a:r>
            <a:r>
              <a:rPr lang="en-US" sz="2400" smtClean="0">
                <a:latin typeface="Open Sans"/>
                <a:sym typeface="Symbol" pitchFamily="18" charset="2"/>
              </a:rPr>
              <a:t>grammar</a:t>
            </a:r>
          </a:p>
          <a:p>
            <a:pPr eaLnBrk="0" hangingPunct="0">
              <a:spcBef>
                <a:spcPct val="20000"/>
              </a:spcBef>
            </a:pPr>
            <a:endParaRPr lang="en-US" sz="2400" smtClean="0">
              <a:latin typeface="Open Sans"/>
              <a:sym typeface="Symbol" pitchFamily="18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 smtClean="0">
                <a:latin typeface="Open Sans"/>
              </a:rPr>
              <a:t>In general,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smtClean="0">
                <a:latin typeface="Open Sans"/>
                <a:sym typeface="Symbol" pitchFamily="18" charset="2"/>
              </a:rPr>
              <a:t>A  A </a:t>
            </a:r>
            <a:r>
              <a:rPr lang="en-US" sz="2400" baseline="-25000" smtClean="0">
                <a:latin typeface="Open Sans"/>
                <a:sym typeface="Symbol" pitchFamily="18" charset="2"/>
              </a:rPr>
              <a:t>1</a:t>
            </a:r>
            <a:r>
              <a:rPr lang="en-US" sz="2400" smtClean="0">
                <a:latin typeface="Open Sans"/>
                <a:sym typeface="Symbol" pitchFamily="18" charset="2"/>
              </a:rPr>
              <a:t> | ... | A </a:t>
            </a:r>
            <a:r>
              <a:rPr lang="en-US" sz="2400" baseline="-25000" smtClean="0">
                <a:latin typeface="Open Sans"/>
                <a:sym typeface="Symbol" pitchFamily="18" charset="2"/>
              </a:rPr>
              <a:t>m</a:t>
            </a:r>
            <a:r>
              <a:rPr lang="en-US" sz="2400" smtClean="0">
                <a:latin typeface="Open Sans"/>
                <a:sym typeface="Symbol" pitchFamily="18" charset="2"/>
              </a:rPr>
              <a:t> | </a:t>
            </a:r>
            <a:r>
              <a:rPr lang="en-US" sz="2400" baseline="-25000" smtClean="0">
                <a:latin typeface="Open Sans"/>
                <a:sym typeface="Symbol" pitchFamily="18" charset="2"/>
              </a:rPr>
              <a:t>1</a:t>
            </a:r>
            <a:r>
              <a:rPr lang="en-US" sz="2400" smtClean="0">
                <a:latin typeface="Open Sans"/>
                <a:sym typeface="Symbol" pitchFamily="18" charset="2"/>
              </a:rPr>
              <a:t> | ... | </a:t>
            </a:r>
            <a:r>
              <a:rPr lang="en-US" sz="2400" baseline="-25000" smtClean="0">
                <a:latin typeface="Open Sans"/>
                <a:sym typeface="Symbol" pitchFamily="18" charset="2"/>
              </a:rPr>
              <a:t>n</a:t>
            </a:r>
            <a:r>
              <a:rPr lang="en-US" sz="2400" smtClean="0">
                <a:latin typeface="Open Sans"/>
                <a:sym typeface="Symbol" pitchFamily="18" charset="2"/>
              </a:rPr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smtClean="0">
                <a:latin typeface="Open Sans"/>
                <a:sym typeface="Symbol" pitchFamily="18" charset="2"/>
              </a:rPr>
              <a:t>		where </a:t>
            </a:r>
            <a:r>
              <a:rPr lang="en-US" sz="2400" baseline="-25000" smtClean="0">
                <a:latin typeface="Open Sans"/>
                <a:sym typeface="Symbol" pitchFamily="18" charset="2"/>
              </a:rPr>
              <a:t>1</a:t>
            </a:r>
            <a:r>
              <a:rPr lang="en-US" sz="2400" smtClean="0">
                <a:latin typeface="Open Sans"/>
                <a:sym typeface="Symbol" pitchFamily="18" charset="2"/>
              </a:rPr>
              <a:t> ... </a:t>
            </a:r>
            <a:r>
              <a:rPr lang="en-US" sz="2400" baseline="-25000" smtClean="0">
                <a:latin typeface="Open Sans"/>
                <a:sym typeface="Symbol" pitchFamily="18" charset="2"/>
              </a:rPr>
              <a:t>n</a:t>
            </a:r>
            <a:r>
              <a:rPr lang="en-US" sz="2400" smtClean="0">
                <a:latin typeface="Open Sans"/>
                <a:sym typeface="Symbol" pitchFamily="18" charset="2"/>
              </a:rPr>
              <a:t> do not start with A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smtClean="0">
                <a:latin typeface="Open Sans"/>
                <a:sym typeface="Symbol" pitchFamily="18" charset="2"/>
              </a:rPr>
              <a:t>		eliminate immediate left recursion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smtClean="0">
                <a:latin typeface="Open Sans"/>
                <a:sym typeface="Symbol" pitchFamily="18" charset="2"/>
              </a:rPr>
              <a:t>A  </a:t>
            </a:r>
            <a:r>
              <a:rPr lang="en-US" sz="2400" baseline="-25000" smtClean="0">
                <a:latin typeface="Open Sans"/>
                <a:sym typeface="Symbol" pitchFamily="18" charset="2"/>
              </a:rPr>
              <a:t>1</a:t>
            </a:r>
            <a:r>
              <a:rPr lang="en-US" sz="2400" smtClean="0">
                <a:latin typeface="Open Sans"/>
                <a:sym typeface="Symbol" pitchFamily="18" charset="2"/>
              </a:rPr>
              <a:t> A</a:t>
            </a:r>
            <a:r>
              <a:rPr lang="en-US" sz="2400" baseline="30000" smtClean="0">
                <a:latin typeface="Open Sans"/>
                <a:sym typeface="Symbol" pitchFamily="18" charset="2"/>
              </a:rPr>
              <a:t>’  </a:t>
            </a:r>
            <a:r>
              <a:rPr lang="en-US" sz="2400" smtClean="0">
                <a:latin typeface="Open Sans"/>
                <a:sym typeface="Symbol" pitchFamily="18" charset="2"/>
              </a:rPr>
              <a:t>| ... | </a:t>
            </a:r>
            <a:r>
              <a:rPr lang="en-US" sz="2400" baseline="-25000" smtClean="0">
                <a:latin typeface="Open Sans"/>
                <a:sym typeface="Symbol" pitchFamily="18" charset="2"/>
              </a:rPr>
              <a:t>n</a:t>
            </a:r>
            <a:r>
              <a:rPr lang="en-US" sz="2400" smtClean="0">
                <a:latin typeface="Open Sans"/>
                <a:sym typeface="Symbol" pitchFamily="18" charset="2"/>
              </a:rPr>
              <a:t> A</a:t>
            </a:r>
            <a:r>
              <a:rPr lang="en-US" sz="2400" baseline="30000" smtClean="0">
                <a:latin typeface="Open Sans"/>
                <a:sym typeface="Symbol" pitchFamily="18" charset="2"/>
              </a:rPr>
              <a:t>’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smtClean="0">
                <a:latin typeface="Open Sans"/>
                <a:sym typeface="Symbol" pitchFamily="18" charset="2"/>
              </a:rPr>
              <a:t>A</a:t>
            </a:r>
            <a:r>
              <a:rPr lang="en-US" sz="2400" baseline="30000" smtClean="0">
                <a:latin typeface="Open Sans"/>
                <a:sym typeface="Symbol" pitchFamily="18" charset="2"/>
              </a:rPr>
              <a:t>’</a:t>
            </a:r>
            <a:r>
              <a:rPr lang="en-US" sz="2400" smtClean="0">
                <a:latin typeface="Open Sans"/>
                <a:sym typeface="Symbol" pitchFamily="18" charset="2"/>
              </a:rPr>
              <a:t>  </a:t>
            </a:r>
            <a:r>
              <a:rPr lang="en-US" sz="2400" baseline="-25000" smtClean="0">
                <a:latin typeface="Open Sans"/>
                <a:sym typeface="Symbol" pitchFamily="18" charset="2"/>
              </a:rPr>
              <a:t>1</a:t>
            </a:r>
            <a:r>
              <a:rPr lang="en-US" sz="2400" smtClean="0">
                <a:latin typeface="Open Sans"/>
                <a:sym typeface="Symbol" pitchFamily="18" charset="2"/>
              </a:rPr>
              <a:t> A</a:t>
            </a:r>
            <a:r>
              <a:rPr lang="en-US" sz="2400" baseline="30000" smtClean="0">
                <a:latin typeface="Open Sans"/>
                <a:sym typeface="Symbol" pitchFamily="18" charset="2"/>
              </a:rPr>
              <a:t>’</a:t>
            </a:r>
            <a:r>
              <a:rPr lang="en-US" sz="2400" smtClean="0">
                <a:latin typeface="Open Sans"/>
                <a:sym typeface="Symbol" pitchFamily="18" charset="2"/>
              </a:rPr>
              <a:t>  | ... | </a:t>
            </a:r>
            <a:r>
              <a:rPr lang="en-US" sz="2400" baseline="-25000" smtClean="0">
                <a:latin typeface="Open Sans"/>
                <a:sym typeface="Symbol" pitchFamily="18" charset="2"/>
              </a:rPr>
              <a:t>m</a:t>
            </a:r>
            <a:r>
              <a:rPr lang="en-US" sz="2400" smtClean="0">
                <a:latin typeface="Open Sans"/>
                <a:sym typeface="Symbol" pitchFamily="18" charset="2"/>
              </a:rPr>
              <a:t> A</a:t>
            </a:r>
            <a:r>
              <a:rPr lang="en-US" sz="2400" baseline="30000" smtClean="0">
                <a:latin typeface="Open Sans"/>
                <a:sym typeface="Symbol" pitchFamily="18" charset="2"/>
              </a:rPr>
              <a:t>’</a:t>
            </a:r>
            <a:r>
              <a:rPr lang="en-US" sz="2400" smtClean="0">
                <a:latin typeface="Open Sans"/>
                <a:sym typeface="Symbol" pitchFamily="18" charset="2"/>
              </a:rPr>
              <a:t>  | 	an equivalent grammar</a:t>
            </a:r>
            <a:endParaRPr lang="en-US" sz="2400">
              <a:latin typeface="Open Sans"/>
              <a:sym typeface="Symbol" pitchFamily="18" charset="2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15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B739C6-AB37-4DB6-AF42-3D51C72C5EE6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6019800" cy="838200"/>
          </a:xfrm>
        </p:spPr>
        <p:txBody>
          <a:bodyPr/>
          <a:lstStyle/>
          <a:p>
            <a:pPr eaLnBrk="1" hangingPunct="1"/>
            <a:r>
              <a:rPr lang="en-US" sz="2800" smtClean="0"/>
              <a:t>Learning Outcomes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7315200" cy="3733800"/>
          </a:xfrm>
        </p:spPr>
        <p:txBody>
          <a:bodyPr>
            <a:noAutofit/>
          </a:bodyPr>
          <a:lstStyle/>
          <a:p>
            <a:pPr marL="0" indent="0" algn="just" eaLnBrk="1" hangingPunct="1">
              <a:buFontTx/>
              <a:buNone/>
            </a:pPr>
            <a:r>
              <a:rPr lang="en-US" sz="2400" smtClean="0"/>
              <a:t>At the end of this meeting, expected student</a:t>
            </a:r>
            <a:br>
              <a:rPr lang="en-US" sz="2400" smtClean="0"/>
            </a:br>
            <a:r>
              <a:rPr lang="en-US" sz="2400" smtClean="0"/>
              <a:t>will be able to:</a:t>
            </a:r>
          </a:p>
          <a:p>
            <a:pPr marL="344488" indent="-344488" algn="just"/>
            <a:r>
              <a:rPr lang="en-US" sz="2400" smtClean="0"/>
              <a:t>Students can explain the concept and the role of syntax   analysis (Parser)</a:t>
            </a:r>
          </a:p>
          <a:p>
            <a:pPr marL="344488" indent="-344488" algn="just"/>
            <a:r>
              <a:rPr lang="en-US" sz="2400" smtClean="0"/>
              <a:t>Students can explain Context Free Grammar (CFG) and operations in it</a:t>
            </a:r>
          </a:p>
          <a:p>
            <a:pPr marL="344488" indent="-344488" algn="just"/>
            <a:r>
              <a:rPr lang="en-US" sz="2400" smtClean="0"/>
              <a:t>Students can show ambiguity in the CFG and methods of removing ambiguity with left factoring and left recursive (C3)</a:t>
            </a:r>
          </a:p>
          <a:p>
            <a:pPr marL="344488" indent="-344488" algn="just"/>
            <a:endParaRPr lang="en-AU" sz="2400" smtClean="0">
              <a:cs typeface="Arial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F2E1D2-78C5-48AE-B847-082BD53C730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867400" cy="8382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Example</a:t>
            </a:r>
            <a:br>
              <a:rPr lang="en-US" sz="2800" smtClean="0"/>
            </a:br>
            <a:r>
              <a:rPr lang="en-US" sz="2800" smtClean="0"/>
              <a:t> Immediate Left-Recursion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524000" y="1676401"/>
            <a:ext cx="7391400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latin typeface="Open Sans"/>
                <a:sym typeface="Symbol" pitchFamily="18" charset="2"/>
              </a:rPr>
              <a:t>E  E+T  |  T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>
                <a:latin typeface="Open Sans"/>
                <a:sym typeface="Symbol" pitchFamily="18" charset="2"/>
              </a:rPr>
              <a:t>T  T*F  |  F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>
                <a:latin typeface="Open Sans"/>
                <a:sym typeface="Symbol" pitchFamily="18" charset="2"/>
              </a:rPr>
              <a:t>F  id  |  (E</a:t>
            </a:r>
            <a:r>
              <a:rPr lang="en-US" sz="2400" smtClean="0">
                <a:latin typeface="Open Sans"/>
                <a:sym typeface="Symbol" pitchFamily="18" charset="2"/>
              </a:rPr>
              <a:t>)</a:t>
            </a:r>
          </a:p>
          <a:p>
            <a:pPr lvl="1" eaLnBrk="0" hangingPunct="0">
              <a:spcBef>
                <a:spcPct val="20000"/>
              </a:spcBef>
              <a:buFont typeface="Symbol"/>
              <a:buChar char="ß"/>
            </a:pPr>
            <a:r>
              <a:rPr lang="en-US" sz="2400" smtClean="0">
                <a:latin typeface="Open Sans"/>
                <a:sym typeface="Symbol" pitchFamily="18" charset="2"/>
              </a:rPr>
              <a:t>      eliminate immediate left recursion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smtClean="0">
                <a:latin typeface="Open Sans"/>
                <a:sym typeface="Symbol" pitchFamily="18" charset="2"/>
              </a:rPr>
              <a:t>E  T E</a:t>
            </a:r>
            <a:r>
              <a:rPr lang="en-US" sz="2400" baseline="30000" smtClean="0">
                <a:latin typeface="Open Sans"/>
                <a:sym typeface="Symbol" pitchFamily="18" charset="2"/>
              </a:rPr>
              <a:t>’</a:t>
            </a:r>
            <a:endParaRPr lang="en-US" sz="2400" baseline="-25000" smtClean="0">
              <a:latin typeface="Open Sans"/>
              <a:sym typeface="Symbol" pitchFamily="18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 smtClean="0">
                <a:latin typeface="Open Sans"/>
                <a:sym typeface="Symbol" pitchFamily="18" charset="2"/>
              </a:rPr>
              <a:t>E</a:t>
            </a:r>
            <a:r>
              <a:rPr lang="en-US" sz="2400" baseline="30000" smtClean="0">
                <a:latin typeface="Open Sans"/>
                <a:sym typeface="Symbol" pitchFamily="18" charset="2"/>
              </a:rPr>
              <a:t>’ </a:t>
            </a:r>
            <a:r>
              <a:rPr lang="en-US" sz="2400" smtClean="0">
                <a:latin typeface="Open Sans"/>
                <a:sym typeface="Symbol" pitchFamily="18" charset="2"/>
              </a:rPr>
              <a:t> +T E</a:t>
            </a:r>
            <a:r>
              <a:rPr lang="en-US" sz="2400" baseline="30000" smtClean="0">
                <a:latin typeface="Open Sans"/>
                <a:sym typeface="Symbol" pitchFamily="18" charset="2"/>
              </a:rPr>
              <a:t>’</a:t>
            </a:r>
            <a:r>
              <a:rPr lang="en-US" sz="2400" smtClean="0">
                <a:latin typeface="Open Sans"/>
                <a:sym typeface="Symbol" pitchFamily="18" charset="2"/>
              </a:rPr>
              <a:t> | 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smtClean="0">
                <a:latin typeface="Open Sans"/>
                <a:sym typeface="Symbol" pitchFamily="18" charset="2"/>
              </a:rPr>
              <a:t>T  F T</a:t>
            </a:r>
            <a:r>
              <a:rPr lang="en-US" sz="2400" baseline="30000" smtClean="0">
                <a:latin typeface="Open Sans"/>
                <a:sym typeface="Symbol" pitchFamily="18" charset="2"/>
              </a:rPr>
              <a:t>’</a:t>
            </a:r>
            <a:endParaRPr lang="en-US" sz="2400" smtClean="0">
              <a:latin typeface="Open Sans"/>
              <a:sym typeface="Symbol" pitchFamily="18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 smtClean="0">
                <a:latin typeface="Open Sans"/>
                <a:sym typeface="Symbol" pitchFamily="18" charset="2"/>
              </a:rPr>
              <a:t>T</a:t>
            </a:r>
            <a:r>
              <a:rPr lang="en-US" sz="2400" baseline="30000" smtClean="0">
                <a:latin typeface="Open Sans"/>
                <a:sym typeface="Symbol" pitchFamily="18" charset="2"/>
              </a:rPr>
              <a:t>’</a:t>
            </a:r>
            <a:r>
              <a:rPr lang="en-US" sz="2400" smtClean="0">
                <a:latin typeface="Open Sans"/>
                <a:sym typeface="Symbol" pitchFamily="18" charset="2"/>
              </a:rPr>
              <a:t>  *F T</a:t>
            </a:r>
            <a:r>
              <a:rPr lang="en-US" sz="2400" baseline="30000" smtClean="0">
                <a:latin typeface="Open Sans"/>
                <a:sym typeface="Symbol" pitchFamily="18" charset="2"/>
              </a:rPr>
              <a:t>’</a:t>
            </a:r>
            <a:r>
              <a:rPr lang="en-US" sz="2400" smtClean="0">
                <a:latin typeface="Open Sans"/>
                <a:sym typeface="Symbol" pitchFamily="18" charset="2"/>
              </a:rPr>
              <a:t>  | 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smtClean="0">
                <a:latin typeface="Open Sans"/>
                <a:sym typeface="Symbol" pitchFamily="18" charset="2"/>
              </a:rPr>
              <a:t>F  id  |  (E)</a:t>
            </a:r>
            <a:endParaRPr lang="en-US" sz="2400">
              <a:latin typeface="Open Sans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743075" y="2784475"/>
            <a:ext cx="17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25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346937-8FAC-4664-9EBD-15D2DE1D1F03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52400"/>
            <a:ext cx="5543128" cy="609600"/>
          </a:xfrm>
        </p:spPr>
        <p:txBody>
          <a:bodyPr/>
          <a:lstStyle/>
          <a:p>
            <a:pPr eaLnBrk="1" hangingPunct="1"/>
            <a:r>
              <a:rPr lang="en-US" smtClean="0"/>
              <a:t>Left-Recursion -- Problem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066800" y="1524000"/>
            <a:ext cx="787717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4488" indent="-344488" algn="just" eaLnBrk="0" hangingPunct="0">
              <a:buFontTx/>
              <a:buChar char="•"/>
            </a:pPr>
            <a:r>
              <a:rPr lang="en-US" sz="2400" smtClean="0">
                <a:latin typeface="Open Sans"/>
              </a:rPr>
              <a:t>A </a:t>
            </a:r>
            <a:r>
              <a:rPr lang="en-US" sz="2400">
                <a:latin typeface="Open Sans"/>
              </a:rPr>
              <a:t>grammar cannot be immediately left-recursive, but it still can be </a:t>
            </a:r>
            <a:r>
              <a:rPr lang="en-US" sz="2400" smtClean="0">
                <a:latin typeface="Open Sans"/>
              </a:rPr>
              <a:t>left-recursive.</a:t>
            </a:r>
          </a:p>
          <a:p>
            <a:pPr marL="344488" indent="-344488" algn="just" eaLnBrk="0" hangingPunct="0">
              <a:buFontTx/>
              <a:buChar char="•"/>
            </a:pPr>
            <a:r>
              <a:rPr lang="en-US" sz="2400" smtClean="0">
                <a:latin typeface="Open Sans"/>
              </a:rPr>
              <a:t>By </a:t>
            </a:r>
            <a:r>
              <a:rPr lang="en-US" sz="2400">
                <a:latin typeface="Open Sans"/>
              </a:rPr>
              <a:t>just eliminating the immediate left-recursion, we may not get </a:t>
            </a:r>
            <a:r>
              <a:rPr lang="en-US" sz="2400" smtClean="0">
                <a:latin typeface="Open Sans"/>
              </a:rPr>
              <a:t>a </a:t>
            </a:r>
            <a:r>
              <a:rPr lang="en-US" sz="2400">
                <a:latin typeface="Open Sans"/>
              </a:rPr>
              <a:t>grammar which is not left-recursive</a:t>
            </a:r>
            <a:r>
              <a:rPr lang="en-US" sz="2400" smtClean="0">
                <a:latin typeface="Open Sans"/>
              </a:rPr>
              <a:t>.</a:t>
            </a:r>
          </a:p>
          <a:p>
            <a:pPr eaLnBrk="0" hangingPunct="0"/>
            <a:r>
              <a:rPr lang="en-US" sz="2400" smtClean="0">
                <a:latin typeface="Open Sans"/>
                <a:sym typeface="Symbol" pitchFamily="18" charset="2"/>
              </a:rPr>
              <a:t>	S  Aa | b</a:t>
            </a:r>
          </a:p>
          <a:p>
            <a:pPr algn="just" eaLnBrk="0" hangingPunct="0"/>
            <a:r>
              <a:rPr lang="en-US" sz="2400" smtClean="0">
                <a:latin typeface="Open Sans"/>
                <a:sym typeface="Symbol" pitchFamily="18" charset="2"/>
              </a:rPr>
              <a:t>	A  Sc | d	</a:t>
            </a:r>
          </a:p>
          <a:p>
            <a:pPr algn="just" eaLnBrk="0" hangingPunct="0"/>
            <a:r>
              <a:rPr lang="en-US" sz="2400" smtClean="0">
                <a:latin typeface="Open Sans"/>
                <a:sym typeface="Symbol" pitchFamily="18" charset="2"/>
              </a:rPr>
              <a:t>This grammar is not immediately left-recursive, but it is still left-recursive.</a:t>
            </a:r>
          </a:p>
          <a:p>
            <a:pPr eaLnBrk="0" hangingPunct="0"/>
            <a:r>
              <a:rPr lang="en-US" sz="2400" smtClean="0">
                <a:latin typeface="Open Sans"/>
                <a:sym typeface="Symbol" pitchFamily="18" charset="2"/>
              </a:rPr>
              <a:t>	</a:t>
            </a:r>
            <a:r>
              <a:rPr lang="en-US" sz="2400" u="sng" smtClean="0">
                <a:latin typeface="Open Sans"/>
                <a:sym typeface="Symbol" pitchFamily="18" charset="2"/>
              </a:rPr>
              <a:t>S</a:t>
            </a:r>
            <a:r>
              <a:rPr lang="en-US" sz="2400" smtClean="0">
                <a:latin typeface="Open Sans"/>
                <a:sym typeface="Symbol" pitchFamily="18" charset="2"/>
              </a:rPr>
              <a:t>  Aa  </a:t>
            </a:r>
            <a:r>
              <a:rPr lang="en-US" sz="2400" u="sng" smtClean="0">
                <a:latin typeface="Open Sans"/>
                <a:sym typeface="Symbol" pitchFamily="18" charset="2"/>
              </a:rPr>
              <a:t>S</a:t>
            </a:r>
            <a:r>
              <a:rPr lang="en-US" sz="2400" smtClean="0">
                <a:latin typeface="Open Sans"/>
                <a:sym typeface="Symbol" pitchFamily="18" charset="2"/>
              </a:rPr>
              <a:t>ca    	or</a:t>
            </a:r>
          </a:p>
          <a:p>
            <a:pPr eaLnBrk="0" hangingPunct="0"/>
            <a:r>
              <a:rPr lang="en-US" sz="2400" smtClean="0">
                <a:latin typeface="Open Sans"/>
                <a:sym typeface="Symbol" pitchFamily="18" charset="2"/>
              </a:rPr>
              <a:t>	</a:t>
            </a:r>
            <a:r>
              <a:rPr lang="en-US" sz="2400" u="sng" smtClean="0">
                <a:latin typeface="Open Sans"/>
                <a:sym typeface="Symbol" pitchFamily="18" charset="2"/>
              </a:rPr>
              <a:t>A</a:t>
            </a:r>
            <a:r>
              <a:rPr lang="en-US" sz="2400" smtClean="0">
                <a:latin typeface="Open Sans"/>
                <a:sym typeface="Symbol" pitchFamily="18" charset="2"/>
              </a:rPr>
              <a:t>  Sc  </a:t>
            </a:r>
            <a:r>
              <a:rPr lang="en-US" sz="2400" u="sng" smtClean="0">
                <a:latin typeface="Open Sans"/>
                <a:sym typeface="Symbol" pitchFamily="18" charset="2"/>
              </a:rPr>
              <a:t>A</a:t>
            </a:r>
            <a:r>
              <a:rPr lang="en-US" sz="2400" smtClean="0">
                <a:latin typeface="Open Sans"/>
                <a:sym typeface="Symbol" pitchFamily="18" charset="2"/>
              </a:rPr>
              <a:t>ac 	causes to a left-recursion</a:t>
            </a:r>
          </a:p>
          <a:p>
            <a:pPr eaLnBrk="0" hangingPunct="0"/>
            <a:endParaRPr lang="en-US" sz="2400" smtClean="0">
              <a:latin typeface="Open Sans"/>
              <a:sym typeface="Symbol" pitchFamily="18" charset="2"/>
            </a:endParaRPr>
          </a:p>
          <a:p>
            <a:pPr eaLnBrk="0" hangingPunct="0"/>
            <a:r>
              <a:rPr lang="en-US" sz="2400" smtClean="0">
                <a:latin typeface="Open Sans"/>
                <a:sym typeface="Symbol" pitchFamily="18" charset="2"/>
              </a:rPr>
              <a:t>So, we have to eliminate all left-recursions from our grammar</a:t>
            </a:r>
            <a:endParaRPr lang="en-US" sz="2400">
              <a:latin typeface="Open Sans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88975" y="3470275"/>
            <a:ext cx="16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52400" y="3276600"/>
            <a:ext cx="8758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  <a:sym typeface="Symbol" pitchFamily="18" charset="2"/>
              </a:rPr>
              <a:t>	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35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376914-DFD3-40C9-A642-A0EB0B58AB76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152400"/>
            <a:ext cx="5238328" cy="914400"/>
          </a:xfrm>
        </p:spPr>
        <p:txBody>
          <a:bodyPr/>
          <a:lstStyle/>
          <a:p>
            <a:pPr eaLnBrk="1" hangingPunct="1"/>
            <a:r>
              <a:rPr lang="en-US" sz="2400" smtClean="0"/>
              <a:t>Eliminate Left-Recursion</a:t>
            </a:r>
            <a:br>
              <a:rPr lang="en-US" sz="2400" smtClean="0"/>
            </a:br>
            <a:r>
              <a:rPr lang="en-US" sz="2400" smtClean="0"/>
              <a:t>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772400" cy="5181600"/>
          </a:xfrm>
        </p:spPr>
        <p:txBody>
          <a:bodyPr>
            <a:normAutofit/>
          </a:bodyPr>
          <a:lstStyle/>
          <a:p>
            <a:pPr marL="344488" indent="-344488" algn="just">
              <a:lnSpc>
                <a:spcPct val="90000"/>
              </a:lnSpc>
            </a:pPr>
            <a:r>
              <a:rPr lang="en-US" sz="2200" smtClean="0"/>
              <a:t>Arrange non-terminals in some order:  A</a:t>
            </a:r>
            <a:r>
              <a:rPr lang="en-US" sz="2200" baseline="-25000" smtClean="0"/>
              <a:t>1</a:t>
            </a:r>
            <a:r>
              <a:rPr lang="en-US" sz="2200" smtClean="0"/>
              <a:t> ... A</a:t>
            </a:r>
            <a:r>
              <a:rPr lang="en-US" sz="2200" baseline="-25000" smtClean="0"/>
              <a:t>n</a:t>
            </a:r>
            <a:endParaRPr lang="en-US" sz="2200" smtClean="0"/>
          </a:p>
          <a:p>
            <a:pPr marL="344488" indent="-344488" algn="just">
              <a:lnSpc>
                <a:spcPct val="90000"/>
              </a:lnSpc>
              <a:buNone/>
            </a:pPr>
            <a:r>
              <a:rPr lang="en-US" sz="2200" b="1" smtClean="0"/>
              <a:t>	</a:t>
            </a:r>
          </a:p>
          <a:p>
            <a:pPr marL="344488" indent="-344488" algn="just">
              <a:lnSpc>
                <a:spcPct val="90000"/>
              </a:lnSpc>
              <a:buNone/>
            </a:pPr>
            <a:r>
              <a:rPr lang="en-US" sz="2200" b="1" smtClean="0"/>
              <a:t>	for</a:t>
            </a:r>
            <a:r>
              <a:rPr lang="en-US" sz="2200" smtClean="0"/>
              <a:t>  i  </a:t>
            </a:r>
            <a:r>
              <a:rPr lang="en-US" sz="2200" b="1" smtClean="0">
                <a:sym typeface="Symbol" pitchFamily="18" charset="2"/>
              </a:rPr>
              <a:t>from</a:t>
            </a:r>
            <a:r>
              <a:rPr lang="en-US" sz="2200" smtClean="0">
                <a:sym typeface="Symbol" pitchFamily="18" charset="2"/>
              </a:rPr>
              <a:t>  1  </a:t>
            </a:r>
            <a:r>
              <a:rPr lang="en-US" sz="2200" b="1" smtClean="0">
                <a:sym typeface="Symbol" pitchFamily="18" charset="2"/>
              </a:rPr>
              <a:t>to </a:t>
            </a:r>
            <a:r>
              <a:rPr lang="en-US" sz="2200" smtClean="0">
                <a:sym typeface="Symbol" pitchFamily="18" charset="2"/>
              </a:rPr>
              <a:t> n  </a:t>
            </a:r>
            <a:r>
              <a:rPr lang="en-US" sz="2200" b="1" smtClean="0">
                <a:sym typeface="Symbol" pitchFamily="18" charset="2"/>
              </a:rPr>
              <a:t>do</a:t>
            </a:r>
            <a:r>
              <a:rPr lang="en-US" sz="2200" smtClean="0">
                <a:sym typeface="Symbol" pitchFamily="18" charset="2"/>
              </a:rPr>
              <a:t>  {</a:t>
            </a:r>
          </a:p>
          <a:p>
            <a:pPr marL="344488" indent="-344488" algn="just">
              <a:lnSpc>
                <a:spcPct val="90000"/>
              </a:lnSpc>
              <a:buNone/>
            </a:pPr>
            <a:r>
              <a:rPr lang="en-US" sz="2200" b="1" smtClean="0"/>
              <a:t>		for</a:t>
            </a:r>
            <a:r>
              <a:rPr lang="en-US" sz="2200" smtClean="0"/>
              <a:t>  j </a:t>
            </a:r>
            <a:r>
              <a:rPr lang="en-US" sz="2200" b="1" smtClean="0">
                <a:sym typeface="Symbol" pitchFamily="18" charset="2"/>
              </a:rPr>
              <a:t>from</a:t>
            </a:r>
            <a:r>
              <a:rPr lang="en-US" sz="2200" smtClean="0">
                <a:sym typeface="Symbol" pitchFamily="18" charset="2"/>
              </a:rPr>
              <a:t> 1 </a:t>
            </a:r>
            <a:r>
              <a:rPr lang="en-US" sz="2200" b="1" smtClean="0">
                <a:sym typeface="Symbol" pitchFamily="18" charset="2"/>
              </a:rPr>
              <a:t>to</a:t>
            </a:r>
            <a:r>
              <a:rPr lang="en-US" sz="2200" smtClean="0">
                <a:sym typeface="Symbol" pitchFamily="18" charset="2"/>
              </a:rPr>
              <a:t> i-1 </a:t>
            </a:r>
            <a:r>
              <a:rPr lang="en-US" sz="2200" b="1" smtClean="0">
                <a:sym typeface="Symbol" pitchFamily="18" charset="2"/>
              </a:rPr>
              <a:t>do</a:t>
            </a:r>
            <a:r>
              <a:rPr lang="en-US" sz="2200" smtClean="0">
                <a:sym typeface="Symbol" pitchFamily="18" charset="2"/>
              </a:rPr>
              <a:t>  {</a:t>
            </a:r>
          </a:p>
          <a:p>
            <a:pPr marL="344488" indent="-344488" algn="just">
              <a:lnSpc>
                <a:spcPct val="90000"/>
              </a:lnSpc>
              <a:buNone/>
            </a:pPr>
            <a:r>
              <a:rPr lang="en-US" sz="2200" smtClean="0">
                <a:sym typeface="Symbol" pitchFamily="18" charset="2"/>
              </a:rPr>
              <a:t>			replace each production </a:t>
            </a:r>
          </a:p>
          <a:p>
            <a:pPr marL="344488" indent="-344488" algn="just">
              <a:lnSpc>
                <a:spcPct val="90000"/>
              </a:lnSpc>
              <a:buNone/>
            </a:pPr>
            <a:r>
              <a:rPr lang="en-US" sz="2200" smtClean="0">
                <a:sym typeface="Symbol" pitchFamily="18" charset="2"/>
              </a:rPr>
              <a:t>			A</a:t>
            </a:r>
            <a:r>
              <a:rPr lang="en-US" sz="2200" baseline="-25000" smtClean="0">
                <a:sym typeface="Symbol" pitchFamily="18" charset="2"/>
              </a:rPr>
              <a:t>i</a:t>
            </a:r>
            <a:r>
              <a:rPr lang="en-US" sz="2200" smtClean="0">
                <a:sym typeface="Symbol" pitchFamily="18" charset="2"/>
              </a:rPr>
              <a:t>  A</a:t>
            </a:r>
            <a:r>
              <a:rPr lang="en-US" sz="2200" baseline="-25000" smtClean="0">
                <a:sym typeface="Symbol" pitchFamily="18" charset="2"/>
              </a:rPr>
              <a:t>j</a:t>
            </a:r>
            <a:r>
              <a:rPr lang="en-US" sz="2200" smtClean="0">
                <a:sym typeface="Symbol" pitchFamily="18" charset="2"/>
              </a:rPr>
              <a:t>   by A</a:t>
            </a:r>
            <a:r>
              <a:rPr lang="en-US" sz="2200" baseline="-25000" smtClean="0">
                <a:sym typeface="Symbol" pitchFamily="18" charset="2"/>
              </a:rPr>
              <a:t>i</a:t>
            </a:r>
            <a:r>
              <a:rPr lang="en-US" sz="2200" smtClean="0">
                <a:sym typeface="Symbol" pitchFamily="18" charset="2"/>
              </a:rPr>
              <a:t>  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  | ... | </a:t>
            </a:r>
            <a:r>
              <a:rPr lang="en-US" sz="2200" baseline="-25000" smtClean="0">
                <a:sym typeface="Symbol" pitchFamily="18" charset="2"/>
              </a:rPr>
              <a:t>k</a:t>
            </a:r>
            <a:r>
              <a:rPr lang="en-US" sz="2200" smtClean="0">
                <a:sym typeface="Symbol" pitchFamily="18" charset="2"/>
              </a:rPr>
              <a:t> </a:t>
            </a:r>
          </a:p>
          <a:p>
            <a:pPr marL="344488" indent="-344488" algn="just">
              <a:lnSpc>
                <a:spcPct val="90000"/>
              </a:lnSpc>
              <a:buNone/>
            </a:pPr>
            <a:r>
              <a:rPr lang="en-US" sz="2200" smtClean="0">
                <a:sym typeface="Symbol" pitchFamily="18" charset="2"/>
              </a:rPr>
              <a:t>			where A</a:t>
            </a:r>
            <a:r>
              <a:rPr lang="en-US" sz="2200" baseline="-25000" smtClean="0">
                <a:sym typeface="Symbol" pitchFamily="18" charset="2"/>
              </a:rPr>
              <a:t>j</a:t>
            </a:r>
            <a:r>
              <a:rPr lang="en-US" sz="2200" smtClean="0">
                <a:sym typeface="Symbol" pitchFamily="18" charset="2"/>
              </a:rPr>
              <a:t>  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 | ... | </a:t>
            </a:r>
            <a:r>
              <a:rPr lang="en-US" sz="2200" baseline="-25000" smtClean="0">
                <a:sym typeface="Symbol" pitchFamily="18" charset="2"/>
              </a:rPr>
              <a:t>k</a:t>
            </a:r>
            <a:r>
              <a:rPr lang="en-US" sz="2200" smtClean="0">
                <a:sym typeface="Symbol" pitchFamily="18" charset="2"/>
              </a:rPr>
              <a:t> </a:t>
            </a:r>
          </a:p>
          <a:p>
            <a:pPr marL="344488" indent="-344488" algn="just">
              <a:lnSpc>
                <a:spcPct val="90000"/>
              </a:lnSpc>
              <a:buNone/>
            </a:pPr>
            <a:r>
              <a:rPr lang="en-US" sz="2200" smtClean="0">
                <a:sym typeface="Symbol" pitchFamily="18" charset="2"/>
              </a:rPr>
              <a:t>		  }</a:t>
            </a:r>
          </a:p>
          <a:p>
            <a:pPr marL="344488" indent="-344488" algn="just">
              <a:lnSpc>
                <a:spcPct val="90000"/>
              </a:lnSpc>
              <a:buNone/>
            </a:pPr>
            <a:r>
              <a:rPr lang="en-US" sz="2200" smtClean="0">
                <a:sym typeface="Symbol" pitchFamily="18" charset="2"/>
              </a:rPr>
              <a:t>	eliminate immediate left-recursions among A</a:t>
            </a:r>
            <a:r>
              <a:rPr lang="en-US" sz="2200" baseline="-25000" smtClean="0">
                <a:sym typeface="Symbol" pitchFamily="18" charset="2"/>
              </a:rPr>
              <a:t>i</a:t>
            </a:r>
            <a:r>
              <a:rPr lang="en-US" sz="2200" smtClean="0">
                <a:sym typeface="Symbol" pitchFamily="18" charset="2"/>
              </a:rPr>
              <a:t> productions</a:t>
            </a:r>
          </a:p>
          <a:p>
            <a:pPr marL="344488" indent="-344488" algn="just">
              <a:lnSpc>
                <a:spcPct val="90000"/>
              </a:lnSpc>
              <a:buNone/>
            </a:pPr>
            <a:r>
              <a:rPr lang="en-US" sz="2200" smtClean="0">
                <a:sym typeface="Symbol" pitchFamily="18" charset="2"/>
              </a:rPr>
              <a:t>	}</a:t>
            </a:r>
          </a:p>
          <a:p>
            <a:pPr marL="344488" lvl="1" indent="-344488" algn="just" eaLnBrk="1" hangingPunct="1">
              <a:lnSpc>
                <a:spcPct val="90000"/>
              </a:lnSpc>
            </a:pPr>
            <a:endParaRPr lang="en-US" sz="220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50BAE7-8724-4F9C-A678-CAC74F484252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70600" cy="6096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Example</a:t>
            </a:r>
            <a:br>
              <a:rPr lang="en-US" sz="2800" smtClean="0"/>
            </a:br>
            <a:r>
              <a:rPr lang="en-US" sz="2800" smtClean="0"/>
              <a:t> Eliminate Left-Recursion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772400" cy="51816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mtClean="0">
                <a:sym typeface="Symbol" pitchFamily="18" charset="2"/>
              </a:rPr>
              <a:t>S  Aa | b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mtClean="0">
                <a:sym typeface="Symbol" pitchFamily="18" charset="2"/>
              </a:rPr>
              <a:t>A  Ac | Sd | f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mtClean="0">
                <a:sym typeface="Symbol" pitchFamily="18" charset="2"/>
              </a:rPr>
              <a:t>Order of non-terminals: S, A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mtClean="0">
                <a:sym typeface="Symbol" pitchFamily="18" charset="2"/>
              </a:rPr>
              <a:t>for S:</a:t>
            </a:r>
          </a:p>
          <a:p>
            <a:pPr marL="914400" indent="-463550" algn="just">
              <a:lnSpc>
                <a:spcPct val="90000"/>
              </a:lnSpc>
              <a:spcBef>
                <a:spcPct val="0"/>
              </a:spcBef>
            </a:pPr>
            <a:r>
              <a:rPr lang="en-US" smtClean="0">
                <a:sym typeface="Symbol" pitchFamily="18" charset="2"/>
              </a:rPr>
              <a:t>we do not enter the inner loop.</a:t>
            </a:r>
          </a:p>
          <a:p>
            <a:pPr marL="914400" indent="-463550" algn="just">
              <a:lnSpc>
                <a:spcPct val="90000"/>
              </a:lnSpc>
              <a:spcBef>
                <a:spcPct val="0"/>
              </a:spcBef>
            </a:pPr>
            <a:r>
              <a:rPr lang="en-US" smtClean="0">
                <a:sym typeface="Symbol" pitchFamily="18" charset="2"/>
              </a:rPr>
              <a:t>there is no immediate left recursion in S.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mtClean="0">
                <a:sym typeface="Symbol" pitchFamily="18" charset="2"/>
              </a:rPr>
              <a:t>for A:</a:t>
            </a:r>
          </a:p>
          <a:p>
            <a:pPr marL="914400" indent="-450850" algn="just">
              <a:lnSpc>
                <a:spcPct val="90000"/>
              </a:lnSpc>
              <a:spcBef>
                <a:spcPct val="0"/>
              </a:spcBef>
            </a:pPr>
            <a:r>
              <a:rPr lang="en-US" smtClean="0">
                <a:sym typeface="Symbol" pitchFamily="18" charset="2"/>
              </a:rPr>
              <a:t>Replace A  Sd   with   A  Aad | bd</a:t>
            </a:r>
          </a:p>
          <a:p>
            <a:pPr marL="914400" indent="-450850" algn="just">
              <a:lnSpc>
                <a:spcPct val="90000"/>
              </a:lnSpc>
              <a:spcBef>
                <a:spcPct val="0"/>
              </a:spcBef>
            </a:pPr>
            <a:r>
              <a:rPr lang="en-US" smtClean="0">
                <a:sym typeface="Symbol" pitchFamily="18" charset="2"/>
              </a:rPr>
              <a:t>So, we will have   A  Ac | Aad | bd | f</a:t>
            </a:r>
          </a:p>
          <a:p>
            <a:pPr marL="914400" indent="-450850" algn="just">
              <a:lnSpc>
                <a:spcPct val="90000"/>
              </a:lnSpc>
              <a:spcBef>
                <a:spcPct val="0"/>
              </a:spcBef>
            </a:pPr>
            <a:r>
              <a:rPr lang="en-US" smtClean="0">
                <a:sym typeface="Symbol" pitchFamily="18" charset="2"/>
              </a:rPr>
              <a:t>Eliminate the immediate left-recursion in A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mtClean="0">
                <a:sym typeface="Symbol" pitchFamily="18" charset="2"/>
              </a:rPr>
              <a:t>			A  bdA</a:t>
            </a:r>
            <a:r>
              <a:rPr lang="en-US" baseline="30000" smtClean="0">
                <a:sym typeface="Symbol" pitchFamily="18" charset="2"/>
              </a:rPr>
              <a:t>’</a:t>
            </a:r>
            <a:r>
              <a:rPr lang="en-US" smtClean="0">
                <a:sym typeface="Symbol" pitchFamily="18" charset="2"/>
              </a:rPr>
              <a:t> | fA</a:t>
            </a:r>
            <a:r>
              <a:rPr lang="en-US" baseline="30000" smtClean="0">
                <a:sym typeface="Symbol" pitchFamily="18" charset="2"/>
              </a:rPr>
              <a:t>’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aseline="30000" smtClean="0">
                <a:sym typeface="Symbol" pitchFamily="18" charset="2"/>
              </a:rPr>
              <a:t>			 </a:t>
            </a:r>
            <a:r>
              <a:rPr lang="en-US" smtClean="0">
                <a:sym typeface="Symbol" pitchFamily="18" charset="2"/>
              </a:rPr>
              <a:t>A</a:t>
            </a:r>
            <a:r>
              <a:rPr lang="en-US" baseline="30000" smtClean="0">
                <a:sym typeface="Symbol" pitchFamily="18" charset="2"/>
              </a:rPr>
              <a:t>’ </a:t>
            </a:r>
            <a:r>
              <a:rPr lang="en-US" smtClean="0">
                <a:sym typeface="Symbol" pitchFamily="18" charset="2"/>
              </a:rPr>
              <a:t> cA</a:t>
            </a:r>
            <a:r>
              <a:rPr lang="en-US" baseline="30000" smtClean="0">
                <a:sym typeface="Symbol" pitchFamily="18" charset="2"/>
              </a:rPr>
              <a:t>’  </a:t>
            </a:r>
            <a:r>
              <a:rPr lang="en-US" smtClean="0">
                <a:sym typeface="Symbol" pitchFamily="18" charset="2"/>
              </a:rPr>
              <a:t>|  adA</a:t>
            </a:r>
            <a:r>
              <a:rPr lang="en-US" baseline="30000" smtClean="0">
                <a:sym typeface="Symbol" pitchFamily="18" charset="2"/>
              </a:rPr>
              <a:t>’  </a:t>
            </a:r>
            <a:r>
              <a:rPr lang="en-US" smtClean="0">
                <a:sym typeface="Symbol" pitchFamily="18" charset="2"/>
              </a:rPr>
              <a:t>| 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mtClean="0">
              <a:sym typeface="Symbol" pitchFamily="18" charset="2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mtClean="0">
                <a:sym typeface="Symbol" pitchFamily="18" charset="2"/>
              </a:rPr>
              <a:t>So, the resulting equivalent grammar which is not left-recursive is: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mtClean="0">
                <a:sym typeface="Symbol" pitchFamily="18" charset="2"/>
              </a:rPr>
              <a:t>	S  Aa | b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mtClean="0">
                <a:sym typeface="Symbol" pitchFamily="18" charset="2"/>
              </a:rPr>
              <a:t>	A  bdA</a:t>
            </a:r>
            <a:r>
              <a:rPr lang="en-US" baseline="30000" smtClean="0">
                <a:sym typeface="Symbol" pitchFamily="18" charset="2"/>
              </a:rPr>
              <a:t>’</a:t>
            </a:r>
            <a:r>
              <a:rPr lang="en-US" smtClean="0">
                <a:sym typeface="Symbol" pitchFamily="18" charset="2"/>
              </a:rPr>
              <a:t> | fA</a:t>
            </a:r>
            <a:r>
              <a:rPr lang="en-US" baseline="30000" smtClean="0">
                <a:sym typeface="Symbol" pitchFamily="18" charset="2"/>
              </a:rPr>
              <a:t>’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aseline="30000" smtClean="0">
                <a:sym typeface="Symbol" pitchFamily="18" charset="2"/>
              </a:rPr>
              <a:t>	</a:t>
            </a:r>
            <a:r>
              <a:rPr lang="en-US" smtClean="0">
                <a:sym typeface="Symbol" pitchFamily="18" charset="2"/>
              </a:rPr>
              <a:t>A</a:t>
            </a:r>
            <a:r>
              <a:rPr lang="en-US" baseline="30000" smtClean="0">
                <a:sym typeface="Symbol" pitchFamily="18" charset="2"/>
              </a:rPr>
              <a:t>’ </a:t>
            </a:r>
            <a:r>
              <a:rPr lang="en-US" smtClean="0">
                <a:sym typeface="Symbol" pitchFamily="18" charset="2"/>
              </a:rPr>
              <a:t> cA</a:t>
            </a:r>
            <a:r>
              <a:rPr lang="en-US" baseline="30000" smtClean="0">
                <a:sym typeface="Symbol" pitchFamily="18" charset="2"/>
              </a:rPr>
              <a:t>’  </a:t>
            </a:r>
            <a:r>
              <a:rPr lang="en-US" smtClean="0">
                <a:sym typeface="Symbol" pitchFamily="18" charset="2"/>
              </a:rPr>
              <a:t>|  adA</a:t>
            </a:r>
            <a:r>
              <a:rPr lang="en-US" baseline="30000" smtClean="0">
                <a:sym typeface="Symbol" pitchFamily="18" charset="2"/>
              </a:rPr>
              <a:t>’  </a:t>
            </a:r>
            <a:r>
              <a:rPr lang="en-US" smtClean="0">
                <a:sym typeface="Symbol" pitchFamily="18" charset="2"/>
              </a:rPr>
              <a:t>| 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6F47FC-A3BA-46E3-837C-22DE4B0D2D4B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228600"/>
            <a:ext cx="5689600" cy="8382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Example (2)</a:t>
            </a:r>
            <a:br>
              <a:rPr lang="en-US" sz="2800" smtClean="0"/>
            </a:br>
            <a:r>
              <a:rPr lang="en-US" sz="2800" smtClean="0"/>
              <a:t> Eliminate Left-Recursion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924800" cy="43434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sym typeface="Symbol" pitchFamily="18" charset="2"/>
              </a:rPr>
              <a:t>S  Aa | b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sym typeface="Symbol" pitchFamily="18" charset="2"/>
              </a:rPr>
              <a:t>A  Ac | Sd | f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sym typeface="Symbol" pitchFamily="18" charset="2"/>
              </a:rPr>
              <a:t>Order of non-terminals: A, S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sym typeface="Symbol" pitchFamily="18" charset="2"/>
              </a:rPr>
              <a:t>for A:</a:t>
            </a:r>
          </a:p>
          <a:p>
            <a:pPr marL="914400" indent="-463550" algn="just">
              <a:lnSpc>
                <a:spcPct val="90000"/>
              </a:lnSpc>
              <a:spcBef>
                <a:spcPct val="0"/>
              </a:spcBef>
            </a:pPr>
            <a:r>
              <a:rPr lang="en-US" sz="1800" smtClean="0">
                <a:sym typeface="Symbol" pitchFamily="18" charset="2"/>
              </a:rPr>
              <a:t>we do not enter the inner loop.</a:t>
            </a:r>
          </a:p>
          <a:p>
            <a:pPr marL="914400" indent="-463550" algn="just">
              <a:lnSpc>
                <a:spcPct val="90000"/>
              </a:lnSpc>
              <a:spcBef>
                <a:spcPct val="0"/>
              </a:spcBef>
            </a:pPr>
            <a:r>
              <a:rPr lang="en-US" sz="1800" smtClean="0">
                <a:sym typeface="Symbol" pitchFamily="18" charset="2"/>
              </a:rPr>
              <a:t>Eliminate the immediate left-recursion in A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sym typeface="Symbol" pitchFamily="18" charset="2"/>
              </a:rPr>
              <a:t>		A  SdA</a:t>
            </a:r>
            <a:r>
              <a:rPr lang="en-US" sz="1800" baseline="30000" smtClean="0">
                <a:sym typeface="Symbol" pitchFamily="18" charset="2"/>
              </a:rPr>
              <a:t>’</a:t>
            </a:r>
            <a:r>
              <a:rPr lang="en-US" sz="1800" smtClean="0">
                <a:sym typeface="Symbol" pitchFamily="18" charset="2"/>
              </a:rPr>
              <a:t> | fA</a:t>
            </a:r>
            <a:r>
              <a:rPr lang="en-US" sz="1800" baseline="30000" smtClean="0">
                <a:sym typeface="Symbol" pitchFamily="18" charset="2"/>
              </a:rPr>
              <a:t>’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aseline="30000" smtClean="0">
                <a:sym typeface="Symbol" pitchFamily="18" charset="2"/>
              </a:rPr>
              <a:t>		</a:t>
            </a:r>
            <a:r>
              <a:rPr lang="en-US" sz="1800" smtClean="0">
                <a:sym typeface="Symbol" pitchFamily="18" charset="2"/>
              </a:rPr>
              <a:t>A</a:t>
            </a:r>
            <a:r>
              <a:rPr lang="en-US" sz="1800" baseline="30000" smtClean="0">
                <a:sym typeface="Symbol" pitchFamily="18" charset="2"/>
              </a:rPr>
              <a:t>’ </a:t>
            </a:r>
            <a:r>
              <a:rPr lang="en-US" sz="1800" smtClean="0">
                <a:sym typeface="Symbol" pitchFamily="18" charset="2"/>
              </a:rPr>
              <a:t> cA</a:t>
            </a:r>
            <a:r>
              <a:rPr lang="en-US" sz="1800" baseline="30000" smtClean="0">
                <a:sym typeface="Symbol" pitchFamily="18" charset="2"/>
              </a:rPr>
              <a:t>’  </a:t>
            </a:r>
            <a:r>
              <a:rPr lang="en-US" sz="1800" smtClean="0">
                <a:sym typeface="Symbol" pitchFamily="18" charset="2"/>
              </a:rPr>
              <a:t>| 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sym typeface="Symbol" pitchFamily="18" charset="2"/>
              </a:rPr>
              <a:t>for S:</a:t>
            </a:r>
          </a:p>
          <a:p>
            <a:pPr marL="914400" indent="-463550" algn="just">
              <a:lnSpc>
                <a:spcPct val="90000"/>
              </a:lnSpc>
              <a:spcBef>
                <a:spcPct val="0"/>
              </a:spcBef>
            </a:pPr>
            <a:r>
              <a:rPr lang="en-US" sz="1800" smtClean="0">
                <a:sym typeface="Symbol" pitchFamily="18" charset="2"/>
              </a:rPr>
              <a:t>Replace   S  Aa   with   S  SdA</a:t>
            </a:r>
            <a:r>
              <a:rPr lang="en-US" sz="1800" baseline="30000" smtClean="0">
                <a:sym typeface="Symbol" pitchFamily="18" charset="2"/>
              </a:rPr>
              <a:t>’</a:t>
            </a:r>
            <a:r>
              <a:rPr lang="en-US" sz="1800" smtClean="0">
                <a:sym typeface="Symbol" pitchFamily="18" charset="2"/>
              </a:rPr>
              <a:t>a  |  fA</a:t>
            </a:r>
            <a:r>
              <a:rPr lang="en-US" sz="1800" baseline="30000" smtClean="0">
                <a:sym typeface="Symbol" pitchFamily="18" charset="2"/>
              </a:rPr>
              <a:t>’</a:t>
            </a:r>
            <a:r>
              <a:rPr lang="en-US" sz="1800" smtClean="0">
                <a:sym typeface="Symbol" pitchFamily="18" charset="2"/>
              </a:rPr>
              <a:t>a  </a:t>
            </a:r>
          </a:p>
          <a:p>
            <a:pPr marL="914400" indent="-463550" algn="just">
              <a:lnSpc>
                <a:spcPct val="90000"/>
              </a:lnSpc>
              <a:spcBef>
                <a:spcPct val="0"/>
              </a:spcBef>
            </a:pPr>
            <a:r>
              <a:rPr lang="en-US" sz="1800" smtClean="0">
                <a:sym typeface="Symbol" pitchFamily="18" charset="2"/>
              </a:rPr>
              <a:t>So, we will have  S  SdA</a:t>
            </a:r>
            <a:r>
              <a:rPr lang="en-US" sz="1800" baseline="30000" smtClean="0">
                <a:sym typeface="Symbol" pitchFamily="18" charset="2"/>
              </a:rPr>
              <a:t>’</a:t>
            </a:r>
            <a:r>
              <a:rPr lang="en-US" sz="1800" smtClean="0">
                <a:sym typeface="Symbol" pitchFamily="18" charset="2"/>
              </a:rPr>
              <a:t>a  |  fA</a:t>
            </a:r>
            <a:r>
              <a:rPr lang="en-US" sz="1800" baseline="30000" smtClean="0">
                <a:sym typeface="Symbol" pitchFamily="18" charset="2"/>
              </a:rPr>
              <a:t>’</a:t>
            </a:r>
            <a:r>
              <a:rPr lang="en-US" sz="1800" smtClean="0">
                <a:sym typeface="Symbol" pitchFamily="18" charset="2"/>
              </a:rPr>
              <a:t>a  | b </a:t>
            </a:r>
          </a:p>
          <a:p>
            <a:pPr marL="914400" indent="-463550" algn="just">
              <a:lnSpc>
                <a:spcPct val="90000"/>
              </a:lnSpc>
              <a:spcBef>
                <a:spcPct val="0"/>
              </a:spcBef>
            </a:pPr>
            <a:r>
              <a:rPr lang="en-US" sz="1800" smtClean="0">
                <a:sym typeface="Symbol" pitchFamily="18" charset="2"/>
              </a:rPr>
              <a:t>Eliminate the immediate left-recursion in S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sym typeface="Symbol" pitchFamily="18" charset="2"/>
              </a:rPr>
              <a:t>		 S  fA’aS’  | bS</a:t>
            </a:r>
            <a:r>
              <a:rPr lang="en-US" sz="1800" baseline="30000" smtClean="0">
                <a:sym typeface="Symbol" pitchFamily="18" charset="2"/>
              </a:rPr>
              <a:t>’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aseline="30000" smtClean="0">
                <a:sym typeface="Symbol" pitchFamily="18" charset="2"/>
              </a:rPr>
              <a:t>		 </a:t>
            </a:r>
            <a:r>
              <a:rPr lang="en-US" sz="1800" smtClean="0">
                <a:sym typeface="Symbol" pitchFamily="18" charset="2"/>
              </a:rPr>
              <a:t>S</a:t>
            </a:r>
            <a:r>
              <a:rPr lang="en-US" sz="1800" baseline="30000" smtClean="0">
                <a:sym typeface="Symbol" pitchFamily="18" charset="2"/>
              </a:rPr>
              <a:t>’ </a:t>
            </a:r>
            <a:r>
              <a:rPr lang="en-US" sz="1800" smtClean="0">
                <a:sym typeface="Symbol" pitchFamily="18" charset="2"/>
              </a:rPr>
              <a:t> dA</a:t>
            </a:r>
            <a:r>
              <a:rPr lang="en-US" sz="1800" baseline="30000" smtClean="0">
                <a:sym typeface="Symbol" pitchFamily="18" charset="2"/>
              </a:rPr>
              <a:t>’</a:t>
            </a:r>
            <a:r>
              <a:rPr lang="en-US" sz="1800" smtClean="0">
                <a:sym typeface="Symbol" pitchFamily="18" charset="2"/>
              </a:rPr>
              <a:t>aS’  |  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smtClean="0">
              <a:sym typeface="Symbol" pitchFamily="18" charset="2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sym typeface="Symbol" pitchFamily="18" charset="2"/>
              </a:rPr>
              <a:t>So, the resulting equivalent grammar which is not left-recursive is: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sym typeface="Symbol" pitchFamily="18" charset="2"/>
              </a:rPr>
              <a:t>	S  fA’aS’  | bS</a:t>
            </a:r>
            <a:r>
              <a:rPr lang="en-US" sz="1800" baseline="30000" smtClean="0">
                <a:sym typeface="Symbol" pitchFamily="18" charset="2"/>
              </a:rPr>
              <a:t>’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aseline="30000" smtClean="0">
                <a:sym typeface="Symbol" pitchFamily="18" charset="2"/>
              </a:rPr>
              <a:t>	</a:t>
            </a:r>
            <a:r>
              <a:rPr lang="en-US" sz="1800" smtClean="0">
                <a:sym typeface="Symbol" pitchFamily="18" charset="2"/>
              </a:rPr>
              <a:t>S</a:t>
            </a:r>
            <a:r>
              <a:rPr lang="en-US" sz="1800" baseline="30000" smtClean="0">
                <a:sym typeface="Symbol" pitchFamily="18" charset="2"/>
              </a:rPr>
              <a:t>’ </a:t>
            </a:r>
            <a:r>
              <a:rPr lang="en-US" sz="1800" smtClean="0">
                <a:sym typeface="Symbol" pitchFamily="18" charset="2"/>
              </a:rPr>
              <a:t> dA</a:t>
            </a:r>
            <a:r>
              <a:rPr lang="en-US" sz="1800" baseline="30000" smtClean="0">
                <a:sym typeface="Symbol" pitchFamily="18" charset="2"/>
              </a:rPr>
              <a:t>’</a:t>
            </a:r>
            <a:r>
              <a:rPr lang="en-US" sz="1800" smtClean="0">
                <a:sym typeface="Symbol" pitchFamily="18" charset="2"/>
              </a:rPr>
              <a:t>aS’  |  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sym typeface="Symbol" pitchFamily="18" charset="2"/>
              </a:rPr>
              <a:t>	A  SdA</a:t>
            </a:r>
            <a:r>
              <a:rPr lang="en-US" sz="1800" baseline="30000" smtClean="0">
                <a:sym typeface="Symbol" pitchFamily="18" charset="2"/>
              </a:rPr>
              <a:t>’</a:t>
            </a:r>
            <a:r>
              <a:rPr lang="en-US" sz="1800" smtClean="0">
                <a:sym typeface="Symbol" pitchFamily="18" charset="2"/>
              </a:rPr>
              <a:t> | fA</a:t>
            </a:r>
            <a:r>
              <a:rPr lang="en-US" sz="1800" baseline="30000" smtClean="0">
                <a:sym typeface="Symbol" pitchFamily="18" charset="2"/>
              </a:rPr>
              <a:t>’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aseline="30000" smtClean="0">
                <a:sym typeface="Symbol" pitchFamily="18" charset="2"/>
              </a:rPr>
              <a:t>	</a:t>
            </a:r>
            <a:r>
              <a:rPr lang="en-US" sz="1800" smtClean="0">
                <a:sym typeface="Symbol" pitchFamily="18" charset="2"/>
              </a:rPr>
              <a:t>A</a:t>
            </a:r>
            <a:r>
              <a:rPr lang="en-US" sz="1800" baseline="30000" smtClean="0">
                <a:sym typeface="Symbol" pitchFamily="18" charset="2"/>
              </a:rPr>
              <a:t>’ </a:t>
            </a:r>
            <a:r>
              <a:rPr lang="en-US" sz="1800" smtClean="0">
                <a:sym typeface="Symbol" pitchFamily="18" charset="2"/>
              </a:rPr>
              <a:t> cA</a:t>
            </a:r>
            <a:r>
              <a:rPr lang="en-US" sz="1800" baseline="30000" smtClean="0">
                <a:sym typeface="Symbol" pitchFamily="18" charset="2"/>
              </a:rPr>
              <a:t>’  </a:t>
            </a:r>
            <a:r>
              <a:rPr lang="en-US" sz="1800" smtClean="0">
                <a:sym typeface="Symbol" pitchFamily="18" charset="2"/>
              </a:rPr>
              <a:t>|  </a:t>
            </a:r>
            <a:endParaRPr lang="en-US" sz="1800" smtClean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0BCAFE-0F01-4D15-A9D9-042F018DF0D7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"/>
            <a:ext cx="5695528" cy="762000"/>
          </a:xfrm>
        </p:spPr>
        <p:txBody>
          <a:bodyPr/>
          <a:lstStyle/>
          <a:p>
            <a:pPr eaLnBrk="1" hangingPunct="1"/>
            <a:r>
              <a:rPr lang="en-US" smtClean="0"/>
              <a:t>Left-Factoring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772400" cy="50292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A predictive parser (a top-down parser without backtracking) insists  that the grammar must be </a:t>
            </a:r>
            <a:r>
              <a:rPr lang="en-US" sz="2800" i="1" smtClean="0"/>
              <a:t>left-factored</a:t>
            </a:r>
            <a:r>
              <a:rPr lang="en-US" sz="2800" smtClean="0"/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en-US" sz="2000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grammar </a:t>
            </a:r>
            <a:r>
              <a:rPr lang="en-US" sz="2800" smtClean="0">
                <a:sym typeface="Wingdings" pitchFamily="2" charset="2"/>
              </a:rPr>
              <a:t> a new equivalent grammar suitable for predictive parsing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800" smtClean="0">
              <a:sym typeface="Wingdings" pitchFamily="2" charset="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ym typeface="Wingdings" pitchFamily="2" charset="2"/>
              </a:rPr>
              <a:t>	stmt </a:t>
            </a:r>
            <a:r>
              <a:rPr lang="en-US" sz="2800" smtClean="0">
                <a:sym typeface="Symbol" pitchFamily="18" charset="2"/>
              </a:rPr>
              <a:t> </a:t>
            </a:r>
            <a:r>
              <a:rPr lang="en-US" sz="2800" smtClean="0">
                <a:latin typeface="Courier New" pitchFamily="49" charset="0"/>
                <a:sym typeface="Symbol" pitchFamily="18" charset="2"/>
              </a:rPr>
              <a:t>if</a:t>
            </a:r>
            <a:r>
              <a:rPr lang="en-US" sz="2800" smtClean="0">
                <a:sym typeface="Symbol" pitchFamily="18" charset="2"/>
              </a:rPr>
              <a:t>  expr  </a:t>
            </a:r>
            <a:r>
              <a:rPr lang="en-US" sz="2800" smtClean="0">
                <a:latin typeface="Courier New" pitchFamily="49" charset="0"/>
                <a:sym typeface="Symbol" pitchFamily="18" charset="2"/>
              </a:rPr>
              <a:t>then</a:t>
            </a:r>
            <a:r>
              <a:rPr lang="en-US" sz="2800" smtClean="0">
                <a:sym typeface="Symbol" pitchFamily="18" charset="2"/>
              </a:rPr>
              <a:t>  stmt  </a:t>
            </a:r>
            <a:r>
              <a:rPr lang="en-US" sz="2800" smtClean="0">
                <a:latin typeface="Courier New" pitchFamily="49" charset="0"/>
                <a:sym typeface="Symbol" pitchFamily="18" charset="2"/>
              </a:rPr>
              <a:t>else</a:t>
            </a:r>
            <a:r>
              <a:rPr lang="en-US" sz="2800" smtClean="0">
                <a:sym typeface="Symbol" pitchFamily="18" charset="2"/>
              </a:rPr>
              <a:t>  stmt    |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ym typeface="Symbol" pitchFamily="18" charset="2"/>
              </a:rPr>
              <a:t>		 </a:t>
            </a:r>
            <a:r>
              <a:rPr lang="en-US" sz="2800" smtClean="0">
                <a:latin typeface="Courier New" pitchFamily="49" charset="0"/>
                <a:sym typeface="Symbol" pitchFamily="18" charset="2"/>
              </a:rPr>
              <a:t>if</a:t>
            </a:r>
            <a:r>
              <a:rPr lang="en-US" sz="2800" smtClean="0">
                <a:sym typeface="Symbol" pitchFamily="18" charset="2"/>
              </a:rPr>
              <a:t>  expr  </a:t>
            </a:r>
            <a:r>
              <a:rPr lang="en-US" sz="2800" smtClean="0">
                <a:latin typeface="Courier New" pitchFamily="49" charset="0"/>
                <a:sym typeface="Symbol" pitchFamily="18" charset="2"/>
              </a:rPr>
              <a:t>then</a:t>
            </a:r>
            <a:r>
              <a:rPr lang="en-US" sz="2800" smtClean="0">
                <a:sym typeface="Symbol" pitchFamily="18" charset="2"/>
              </a:rPr>
              <a:t>  stmt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180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when we see  </a:t>
            </a:r>
            <a:r>
              <a:rPr lang="en-US" sz="2800" smtClean="0">
                <a:latin typeface="Courier New" pitchFamily="49" charset="0"/>
              </a:rPr>
              <a:t>if</a:t>
            </a:r>
            <a:r>
              <a:rPr lang="en-US" sz="2800" smtClean="0"/>
              <a:t>, we cannot now which production rule to choose to  re-write </a:t>
            </a:r>
            <a:r>
              <a:rPr lang="en-US" sz="2800" i="1" smtClean="0"/>
              <a:t>stmt</a:t>
            </a:r>
            <a:r>
              <a:rPr lang="en-US" sz="2800" smtClean="0"/>
              <a:t> in the derivation.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347F77-2147-4FCF-9C3D-1969EBA02C97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90728" cy="762000"/>
          </a:xfrm>
        </p:spPr>
        <p:txBody>
          <a:bodyPr/>
          <a:lstStyle/>
          <a:p>
            <a:pPr eaLnBrk="1" hangingPunct="1"/>
            <a:r>
              <a:rPr lang="en-US" smtClean="0"/>
              <a:t>Left-Factoring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772400" cy="43434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sz="2200" smtClean="0"/>
              <a:t>In general,</a:t>
            </a:r>
          </a:p>
          <a:p>
            <a:pPr algn="just" eaLnBrk="1" hangingPunct="1">
              <a:buFontTx/>
              <a:buNone/>
            </a:pPr>
            <a:r>
              <a:rPr lang="en-US" sz="2200" smtClean="0"/>
              <a:t>	A </a:t>
            </a:r>
            <a:r>
              <a:rPr lang="en-US" sz="2200" smtClean="0">
                <a:sym typeface="Symbol" pitchFamily="18" charset="2"/>
              </a:rPr>
              <a:t>  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  |   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 	where  is non-empty and the first </a:t>
            </a:r>
          </a:p>
          <a:p>
            <a:pPr algn="just" eaLnBrk="1" hangingPunct="1">
              <a:buFontTx/>
              <a:buNone/>
            </a:pPr>
            <a:r>
              <a:rPr lang="en-US" sz="2200" smtClean="0">
                <a:sym typeface="Symbol" pitchFamily="18" charset="2"/>
              </a:rPr>
              <a:t>				symbols of 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 and 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 (if they have </a:t>
            </a:r>
          </a:p>
          <a:p>
            <a:pPr algn="just" eaLnBrk="1" hangingPunct="1">
              <a:buFontTx/>
              <a:buNone/>
            </a:pPr>
            <a:r>
              <a:rPr lang="en-US" sz="2200" smtClean="0">
                <a:sym typeface="Symbol" pitchFamily="18" charset="2"/>
              </a:rPr>
              <a:t>				one)are different.</a:t>
            </a:r>
          </a:p>
          <a:p>
            <a:pPr algn="just" eaLnBrk="1" hangingPunct="1">
              <a:buFontTx/>
              <a:buNone/>
            </a:pPr>
            <a:endParaRPr lang="en-US" sz="2200" smtClean="0">
              <a:sym typeface="Symbol" pitchFamily="18" charset="2"/>
            </a:endParaRPr>
          </a:p>
          <a:p>
            <a:pPr algn="just" eaLnBrk="1" hangingPunct="1"/>
            <a:r>
              <a:rPr lang="en-US" sz="2200" smtClean="0">
                <a:sym typeface="Symbol" pitchFamily="18" charset="2"/>
              </a:rPr>
              <a:t>when processing  we cannot know whether expand </a:t>
            </a:r>
          </a:p>
          <a:p>
            <a:pPr algn="just" eaLnBrk="1" hangingPunct="1">
              <a:buFontTx/>
              <a:buNone/>
            </a:pPr>
            <a:r>
              <a:rPr lang="en-US" sz="2200" smtClean="0">
                <a:sym typeface="Symbol" pitchFamily="18" charset="2"/>
              </a:rPr>
              <a:t>		A to 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    or    A to 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 </a:t>
            </a:r>
          </a:p>
          <a:p>
            <a:pPr algn="just" eaLnBrk="1" hangingPunct="1">
              <a:buFontTx/>
              <a:buNone/>
            </a:pPr>
            <a:endParaRPr lang="en-US" sz="2200" smtClean="0">
              <a:sym typeface="Symbol" pitchFamily="18" charset="2"/>
            </a:endParaRPr>
          </a:p>
          <a:p>
            <a:pPr algn="just" eaLnBrk="1" hangingPunct="1"/>
            <a:r>
              <a:rPr lang="en-US" sz="2200" smtClean="0">
                <a:sym typeface="Symbol" pitchFamily="18" charset="2"/>
              </a:rPr>
              <a:t>But, if we re-write the grammar as follows</a:t>
            </a:r>
          </a:p>
          <a:p>
            <a:pPr algn="just" eaLnBrk="1" hangingPunct="1">
              <a:buFontTx/>
              <a:buNone/>
            </a:pPr>
            <a:r>
              <a:rPr lang="en-US" sz="2200" smtClean="0"/>
              <a:t>	A </a:t>
            </a:r>
            <a:r>
              <a:rPr lang="en-US" sz="2200" smtClean="0">
                <a:sym typeface="Symbol" pitchFamily="18" charset="2"/>
              </a:rPr>
              <a:t>  A</a:t>
            </a:r>
            <a:r>
              <a:rPr lang="en-US" sz="2200" baseline="30000" smtClean="0">
                <a:sym typeface="Symbol" pitchFamily="18" charset="2"/>
              </a:rPr>
              <a:t>’</a:t>
            </a:r>
          </a:p>
          <a:p>
            <a:pPr algn="just" eaLnBrk="1" hangingPunct="1">
              <a:buFontTx/>
              <a:buNone/>
            </a:pPr>
            <a:r>
              <a:rPr lang="en-US" sz="2200" baseline="30000" smtClean="0">
                <a:sym typeface="Symbol" pitchFamily="18" charset="2"/>
              </a:rPr>
              <a:t>	</a:t>
            </a:r>
            <a:r>
              <a:rPr lang="en-US" sz="2200" smtClean="0">
                <a:sym typeface="Symbol" pitchFamily="18" charset="2"/>
              </a:rPr>
              <a:t>A’  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  |   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 	</a:t>
            </a:r>
          </a:p>
          <a:p>
            <a:pPr algn="just" eaLnBrk="1" hangingPunct="1">
              <a:buFontTx/>
              <a:buNone/>
            </a:pPr>
            <a:r>
              <a:rPr lang="en-US" sz="2200" smtClean="0">
                <a:sym typeface="Symbol" pitchFamily="18" charset="2"/>
              </a:rPr>
              <a:t>so, we can immediately expand A to A</a:t>
            </a:r>
            <a:r>
              <a:rPr lang="en-US" sz="2200" baseline="30000" smtClean="0">
                <a:sym typeface="Symbol" pitchFamily="18" charset="2"/>
              </a:rPr>
              <a:t>’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27627A-D4A3-4D2B-B9CD-EC6AEBE1A06E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847928" cy="762000"/>
          </a:xfrm>
        </p:spPr>
        <p:txBody>
          <a:bodyPr/>
          <a:lstStyle/>
          <a:p>
            <a:pPr eaLnBrk="1" hangingPunct="1"/>
            <a:r>
              <a:rPr lang="en-US" smtClean="0"/>
              <a:t>Left-Factoring -- Algorithm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467600" cy="3200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 smtClean="0"/>
              <a:t>For each non-terminal A with two or more alternatives (production rules) with a common non-empty prefix, let say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 A </a:t>
            </a:r>
            <a:r>
              <a:rPr lang="en-US" sz="2400" dirty="0" smtClean="0">
                <a:sym typeface="Symbol" pitchFamily="18" charset="2"/>
              </a:rPr>
              <a:t>  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 | ... | </a:t>
            </a:r>
            <a:r>
              <a:rPr lang="en-US" sz="2400" baseline="-25000" dirty="0" smtClean="0">
                <a:sym typeface="Symbol" pitchFamily="18" charset="2"/>
              </a:rPr>
              <a:t>n </a:t>
            </a:r>
            <a:r>
              <a:rPr lang="en-US" sz="2400" dirty="0" smtClean="0">
                <a:sym typeface="Symbol" pitchFamily="18" charset="2"/>
              </a:rPr>
              <a:t> |  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 | ... | </a:t>
            </a:r>
            <a:r>
              <a:rPr lang="en-US" sz="2400" baseline="-25000" dirty="0" smtClean="0">
                <a:sym typeface="Symbol" pitchFamily="18" charset="2"/>
              </a:rPr>
              <a:t>m</a:t>
            </a:r>
            <a:r>
              <a:rPr lang="en-US" sz="2400" dirty="0" smtClean="0">
                <a:sym typeface="Symbol" pitchFamily="18" charset="2"/>
              </a:rPr>
              <a:t>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	convert it into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		</a:t>
            </a:r>
            <a:r>
              <a:rPr lang="en-US" sz="2400" dirty="0" smtClean="0"/>
              <a:t>A </a:t>
            </a:r>
            <a:r>
              <a:rPr lang="en-US" sz="2400" dirty="0" smtClean="0">
                <a:sym typeface="Symbol" pitchFamily="18" charset="2"/>
              </a:rPr>
              <a:t>  A</a:t>
            </a:r>
            <a:r>
              <a:rPr lang="en-US" sz="2400" baseline="30000" dirty="0" smtClean="0">
                <a:sym typeface="Symbol" pitchFamily="18" charset="2"/>
              </a:rPr>
              <a:t>’</a:t>
            </a:r>
            <a:r>
              <a:rPr lang="en-US" sz="2400" dirty="0" smtClean="0">
                <a:sym typeface="Symbol" pitchFamily="18" charset="2"/>
              </a:rPr>
              <a:t> |  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 | ... | </a:t>
            </a:r>
            <a:r>
              <a:rPr lang="en-US" sz="2400" baseline="-25000" dirty="0" smtClean="0">
                <a:sym typeface="Symbol" pitchFamily="18" charset="2"/>
              </a:rPr>
              <a:t>m</a:t>
            </a:r>
            <a:r>
              <a:rPr lang="en-US" sz="2400" dirty="0" smtClean="0">
                <a:sym typeface="Symbol" pitchFamily="18" charset="2"/>
              </a:rPr>
              <a:t>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		A</a:t>
            </a:r>
            <a:r>
              <a:rPr lang="en-US" sz="2400" baseline="30000" dirty="0" smtClean="0">
                <a:sym typeface="Symbol" pitchFamily="18" charset="2"/>
              </a:rPr>
              <a:t>’ </a:t>
            </a:r>
            <a:r>
              <a:rPr lang="en-US" sz="2400" dirty="0" smtClean="0">
                <a:sym typeface="Symbol" pitchFamily="18" charset="2"/>
              </a:rPr>
              <a:t> 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 | ... | </a:t>
            </a:r>
            <a:r>
              <a:rPr lang="en-US" sz="2400" baseline="-25000" dirty="0" smtClean="0">
                <a:sym typeface="Symbol" pitchFamily="18" charset="2"/>
              </a:rPr>
              <a:t>n </a:t>
            </a:r>
            <a:endParaRPr lang="en-US" sz="2400" dirty="0" smtClean="0">
              <a:sym typeface="Symbol" pitchFamily="18" charset="2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5173B4-1687-4685-B73D-362B34D4A573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28600"/>
            <a:ext cx="5771728" cy="762000"/>
          </a:xfrm>
        </p:spPr>
        <p:txBody>
          <a:bodyPr/>
          <a:lstStyle/>
          <a:p>
            <a:pPr eaLnBrk="1" hangingPunct="1"/>
            <a:r>
              <a:rPr lang="en-US" smtClean="0"/>
              <a:t>Left-Factoring – Example2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315200" cy="39385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A </a:t>
            </a:r>
            <a:r>
              <a:rPr lang="en-US" sz="2400" dirty="0" smtClean="0">
                <a:sym typeface="Symbol" pitchFamily="18" charset="2"/>
              </a:rPr>
              <a:t> ad | a | </a:t>
            </a:r>
            <a:r>
              <a:rPr lang="en-US" sz="2400" dirty="0" err="1" smtClean="0">
                <a:sym typeface="Symbol" pitchFamily="18" charset="2"/>
              </a:rPr>
              <a:t>ab</a:t>
            </a:r>
            <a:r>
              <a:rPr lang="en-US" sz="2400" dirty="0" smtClean="0">
                <a:sym typeface="Symbol" pitchFamily="18" charset="2"/>
              </a:rPr>
              <a:t> | </a:t>
            </a:r>
            <a:r>
              <a:rPr lang="en-US" sz="2400" dirty="0" err="1" smtClean="0">
                <a:sym typeface="Symbol" pitchFamily="18" charset="2"/>
              </a:rPr>
              <a:t>abc</a:t>
            </a:r>
            <a:r>
              <a:rPr lang="en-US" sz="2400" dirty="0" smtClean="0">
                <a:sym typeface="Symbol" pitchFamily="18" charset="2"/>
              </a:rPr>
              <a:t> | b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		 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A </a:t>
            </a:r>
            <a:r>
              <a:rPr lang="en-US" sz="2400" dirty="0" smtClean="0">
                <a:sym typeface="Symbol" pitchFamily="18" charset="2"/>
              </a:rPr>
              <a:t> </a:t>
            </a:r>
            <a:r>
              <a:rPr lang="en-US" sz="2400" dirty="0" err="1" smtClean="0">
                <a:sym typeface="Symbol" pitchFamily="18" charset="2"/>
              </a:rPr>
              <a:t>aA</a:t>
            </a:r>
            <a:r>
              <a:rPr lang="en-US" sz="2400" dirty="0" smtClean="0">
                <a:sym typeface="Symbol" pitchFamily="18" charset="2"/>
              </a:rPr>
              <a:t>’ | b		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A’  d |   | b | </a:t>
            </a:r>
            <a:r>
              <a:rPr lang="en-US" sz="2400" dirty="0" err="1" smtClean="0">
                <a:sym typeface="Symbol" pitchFamily="18" charset="2"/>
              </a:rPr>
              <a:t>bc</a:t>
            </a:r>
            <a:r>
              <a:rPr lang="en-US" sz="2400" dirty="0" smtClean="0">
                <a:sym typeface="Symbol" pitchFamily="18" charset="2"/>
              </a:rPr>
              <a:t> 	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		 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A </a:t>
            </a:r>
            <a:r>
              <a:rPr lang="en-US" sz="2400" dirty="0" smtClean="0">
                <a:sym typeface="Symbol" pitchFamily="18" charset="2"/>
              </a:rPr>
              <a:t> </a:t>
            </a:r>
            <a:r>
              <a:rPr lang="en-US" sz="2400" dirty="0" err="1" smtClean="0">
                <a:sym typeface="Symbol" pitchFamily="18" charset="2"/>
              </a:rPr>
              <a:t>aA</a:t>
            </a:r>
            <a:r>
              <a:rPr lang="en-US" sz="2400" dirty="0" smtClean="0">
                <a:sym typeface="Symbol" pitchFamily="18" charset="2"/>
              </a:rPr>
              <a:t>’ | b		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A’  d |   | </a:t>
            </a:r>
            <a:r>
              <a:rPr lang="en-US" sz="2400" dirty="0" err="1" smtClean="0">
                <a:sym typeface="Symbol" pitchFamily="18" charset="2"/>
              </a:rPr>
              <a:t>bA</a:t>
            </a:r>
            <a:r>
              <a:rPr lang="en-US" sz="2400" dirty="0" smtClean="0">
                <a:sym typeface="Symbol" pitchFamily="18" charset="2"/>
              </a:rPr>
              <a:t>’’	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A’’    | c					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AAE0B8-806B-4EBD-B489-79C721EE520D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28600"/>
            <a:ext cx="5619328" cy="762000"/>
          </a:xfrm>
        </p:spPr>
        <p:txBody>
          <a:bodyPr/>
          <a:lstStyle/>
          <a:p>
            <a:pPr eaLnBrk="1" hangingPunct="1"/>
            <a:r>
              <a:rPr lang="en-US" smtClean="0"/>
              <a:t>Left-Factoring – Example1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7391400" cy="401478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A </a:t>
            </a:r>
            <a:r>
              <a:rPr lang="en-US" sz="2400" dirty="0" smtClean="0">
                <a:sym typeface="Symbol" pitchFamily="18" charset="2"/>
              </a:rPr>
              <a:t> </a:t>
            </a:r>
            <a:r>
              <a:rPr lang="en-US" sz="2400" u="sng" dirty="0" err="1" smtClean="0">
                <a:sym typeface="Symbol" pitchFamily="18" charset="2"/>
              </a:rPr>
              <a:t>a</a:t>
            </a:r>
            <a:r>
              <a:rPr lang="en-US" sz="2400" dirty="0" err="1" smtClean="0">
                <a:sym typeface="Symbol" pitchFamily="18" charset="2"/>
              </a:rPr>
              <a:t>bB</a:t>
            </a:r>
            <a:r>
              <a:rPr lang="en-US" sz="2400" dirty="0" smtClean="0">
                <a:sym typeface="Symbol" pitchFamily="18" charset="2"/>
              </a:rPr>
              <a:t> | </a:t>
            </a:r>
            <a:r>
              <a:rPr lang="en-US" sz="2400" u="sng" dirty="0" err="1" smtClean="0">
                <a:sym typeface="Symbol" pitchFamily="18" charset="2"/>
              </a:rPr>
              <a:t>a</a:t>
            </a:r>
            <a:r>
              <a:rPr lang="en-US" sz="2400" dirty="0" err="1" smtClean="0">
                <a:sym typeface="Symbol" pitchFamily="18" charset="2"/>
              </a:rPr>
              <a:t>B</a:t>
            </a:r>
            <a:r>
              <a:rPr lang="en-US" sz="2400" dirty="0" smtClean="0">
                <a:sym typeface="Symbol" pitchFamily="18" charset="2"/>
              </a:rPr>
              <a:t> | </a:t>
            </a:r>
            <a:r>
              <a:rPr lang="en-US" sz="2400" dirty="0" err="1" smtClean="0">
                <a:sym typeface="Symbol" pitchFamily="18" charset="2"/>
              </a:rPr>
              <a:t>cdg</a:t>
            </a:r>
            <a:r>
              <a:rPr lang="en-US" sz="2400" dirty="0" smtClean="0">
                <a:sym typeface="Symbol" pitchFamily="18" charset="2"/>
              </a:rPr>
              <a:t> | </a:t>
            </a:r>
            <a:r>
              <a:rPr lang="en-US" sz="2400" dirty="0" err="1" smtClean="0">
                <a:sym typeface="Symbol" pitchFamily="18" charset="2"/>
              </a:rPr>
              <a:t>cdeB</a:t>
            </a:r>
            <a:r>
              <a:rPr lang="en-US" sz="2400" dirty="0" smtClean="0">
                <a:sym typeface="Symbol" pitchFamily="18" charset="2"/>
              </a:rPr>
              <a:t> | </a:t>
            </a:r>
            <a:r>
              <a:rPr lang="en-US" sz="2400" dirty="0" err="1" smtClean="0">
                <a:sym typeface="Symbol" pitchFamily="18" charset="2"/>
              </a:rPr>
              <a:t>cdfB</a:t>
            </a:r>
            <a:endParaRPr lang="en-US" sz="2400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	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A  </a:t>
            </a:r>
            <a:r>
              <a:rPr lang="en-US" sz="2400" dirty="0" err="1" smtClean="0">
                <a:sym typeface="Symbol" pitchFamily="18" charset="2"/>
              </a:rPr>
              <a:t>aA</a:t>
            </a:r>
            <a:r>
              <a:rPr lang="en-US" sz="2400" baseline="30000" dirty="0" smtClean="0">
                <a:sym typeface="Symbol" pitchFamily="18" charset="2"/>
              </a:rPr>
              <a:t>’</a:t>
            </a:r>
            <a:r>
              <a:rPr lang="en-US" sz="2400" dirty="0" smtClean="0">
                <a:sym typeface="Symbol" pitchFamily="18" charset="2"/>
              </a:rPr>
              <a:t> | </a:t>
            </a:r>
            <a:r>
              <a:rPr lang="en-US" sz="2400" u="sng" dirty="0" err="1" smtClean="0">
                <a:sym typeface="Symbol" pitchFamily="18" charset="2"/>
              </a:rPr>
              <a:t>cd</a:t>
            </a:r>
            <a:r>
              <a:rPr lang="en-US" sz="2400" dirty="0" err="1" smtClean="0">
                <a:sym typeface="Symbol" pitchFamily="18" charset="2"/>
              </a:rPr>
              <a:t>g</a:t>
            </a:r>
            <a:r>
              <a:rPr lang="en-US" sz="2400" dirty="0" smtClean="0">
                <a:sym typeface="Symbol" pitchFamily="18" charset="2"/>
              </a:rPr>
              <a:t> | </a:t>
            </a:r>
            <a:r>
              <a:rPr lang="en-US" sz="2400" u="sng" dirty="0" err="1" smtClean="0">
                <a:sym typeface="Symbol" pitchFamily="18" charset="2"/>
              </a:rPr>
              <a:t>cd</a:t>
            </a:r>
            <a:r>
              <a:rPr lang="en-US" sz="2400" dirty="0" err="1" smtClean="0">
                <a:sym typeface="Symbol" pitchFamily="18" charset="2"/>
              </a:rPr>
              <a:t>eB</a:t>
            </a:r>
            <a:r>
              <a:rPr lang="en-US" sz="2400" dirty="0" smtClean="0">
                <a:sym typeface="Symbol" pitchFamily="18" charset="2"/>
              </a:rPr>
              <a:t> | </a:t>
            </a:r>
            <a:r>
              <a:rPr lang="en-US" sz="2400" u="sng" dirty="0" err="1" smtClean="0">
                <a:sym typeface="Symbol" pitchFamily="18" charset="2"/>
              </a:rPr>
              <a:t>cd</a:t>
            </a:r>
            <a:r>
              <a:rPr lang="en-US" sz="2400" dirty="0" err="1" smtClean="0">
                <a:sym typeface="Symbol" pitchFamily="18" charset="2"/>
              </a:rPr>
              <a:t>fB</a:t>
            </a:r>
            <a:endParaRPr lang="en-US" sz="2400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A</a:t>
            </a:r>
            <a:r>
              <a:rPr lang="en-US" sz="2400" baseline="30000" dirty="0" smtClean="0">
                <a:sym typeface="Symbol" pitchFamily="18" charset="2"/>
              </a:rPr>
              <a:t>’</a:t>
            </a:r>
            <a:r>
              <a:rPr lang="en-US" sz="2400" dirty="0" smtClean="0">
                <a:sym typeface="Symbol" pitchFamily="18" charset="2"/>
              </a:rPr>
              <a:t>  </a:t>
            </a:r>
            <a:r>
              <a:rPr lang="en-US" sz="2400" dirty="0" err="1" smtClean="0">
                <a:sym typeface="Symbol" pitchFamily="18" charset="2"/>
              </a:rPr>
              <a:t>bB</a:t>
            </a:r>
            <a:r>
              <a:rPr lang="en-US" sz="2400" dirty="0" smtClean="0">
                <a:sym typeface="Symbol" pitchFamily="18" charset="2"/>
              </a:rPr>
              <a:t> | B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	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A  </a:t>
            </a:r>
            <a:r>
              <a:rPr lang="en-US" sz="2400" dirty="0" err="1" smtClean="0">
                <a:sym typeface="Symbol" pitchFamily="18" charset="2"/>
              </a:rPr>
              <a:t>aA</a:t>
            </a:r>
            <a:r>
              <a:rPr lang="en-US" sz="2400" baseline="30000" dirty="0" smtClean="0">
                <a:sym typeface="Symbol" pitchFamily="18" charset="2"/>
              </a:rPr>
              <a:t>’</a:t>
            </a:r>
            <a:r>
              <a:rPr lang="en-US" sz="2400" dirty="0" smtClean="0">
                <a:sym typeface="Symbol" pitchFamily="18" charset="2"/>
              </a:rPr>
              <a:t> | </a:t>
            </a:r>
            <a:r>
              <a:rPr lang="en-US" sz="2400" dirty="0" err="1" smtClean="0">
                <a:sym typeface="Symbol" pitchFamily="18" charset="2"/>
              </a:rPr>
              <a:t>cdA</a:t>
            </a:r>
            <a:r>
              <a:rPr lang="en-US" sz="2400" baseline="30000" dirty="0" smtClean="0">
                <a:sym typeface="Symbol" pitchFamily="18" charset="2"/>
              </a:rPr>
              <a:t>’’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A</a:t>
            </a:r>
            <a:r>
              <a:rPr lang="en-US" sz="2400" baseline="30000" dirty="0" smtClean="0">
                <a:sym typeface="Symbol" pitchFamily="18" charset="2"/>
              </a:rPr>
              <a:t>’</a:t>
            </a:r>
            <a:r>
              <a:rPr lang="en-US" sz="2400" dirty="0" smtClean="0">
                <a:sym typeface="Symbol" pitchFamily="18" charset="2"/>
              </a:rPr>
              <a:t>  </a:t>
            </a:r>
            <a:r>
              <a:rPr lang="en-US" sz="2400" dirty="0" err="1" smtClean="0">
                <a:sym typeface="Symbol" pitchFamily="18" charset="2"/>
              </a:rPr>
              <a:t>bB</a:t>
            </a:r>
            <a:r>
              <a:rPr lang="en-US" sz="2400" dirty="0" smtClean="0">
                <a:sym typeface="Symbol" pitchFamily="18" charset="2"/>
              </a:rPr>
              <a:t> | B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A</a:t>
            </a:r>
            <a:r>
              <a:rPr lang="en-US" sz="2400" baseline="30000" dirty="0" smtClean="0">
                <a:sym typeface="Symbol" pitchFamily="18" charset="2"/>
              </a:rPr>
              <a:t>’’ </a:t>
            </a:r>
            <a:r>
              <a:rPr lang="en-US" sz="2400" dirty="0" smtClean="0">
                <a:sym typeface="Symbol" pitchFamily="18" charset="2"/>
              </a:rPr>
              <a:t> g | </a:t>
            </a:r>
            <a:r>
              <a:rPr lang="en-US" sz="2400" dirty="0" err="1" smtClean="0">
                <a:sym typeface="Symbol" pitchFamily="18" charset="2"/>
              </a:rPr>
              <a:t>eB</a:t>
            </a:r>
            <a:r>
              <a:rPr lang="en-US" sz="2400" dirty="0" smtClean="0">
                <a:sym typeface="Symbol" pitchFamily="18" charset="2"/>
              </a:rPr>
              <a:t> | </a:t>
            </a:r>
            <a:r>
              <a:rPr lang="en-US" sz="2400" dirty="0" err="1" smtClean="0">
                <a:sym typeface="Symbol" pitchFamily="18" charset="2"/>
              </a:rPr>
              <a:t>fB</a:t>
            </a:r>
            <a:endParaRPr lang="en-US" sz="2400" dirty="0" smtClean="0">
              <a:sym typeface="Symbol" pitchFamily="18" charset="2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C31AD0-F2D5-472B-A266-AACFC2879C49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6096000" cy="838200"/>
          </a:xfrm>
        </p:spPr>
        <p:txBody>
          <a:bodyPr/>
          <a:lstStyle/>
          <a:p>
            <a:pPr eaLnBrk="1" hangingPunct="1"/>
            <a:r>
              <a:rPr lang="en-US" sz="2800" smtClean="0"/>
              <a:t>Content Outline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828801"/>
            <a:ext cx="7162800" cy="4343400"/>
          </a:xfrm>
        </p:spPr>
        <p:txBody>
          <a:bodyPr>
            <a:normAutofit/>
          </a:bodyPr>
          <a:lstStyle/>
          <a:p>
            <a:pPr algn="just"/>
            <a:r>
              <a:rPr lang="en-US" sz="2200" smtClean="0"/>
              <a:t>Role parser</a:t>
            </a:r>
          </a:p>
          <a:p>
            <a:pPr algn="just"/>
            <a:r>
              <a:rPr lang="en-US" sz="2200" smtClean="0"/>
              <a:t>The types of parser</a:t>
            </a:r>
          </a:p>
          <a:p>
            <a:pPr algn="just"/>
            <a:r>
              <a:rPr lang="en-US" sz="2200" smtClean="0"/>
              <a:t>Error levels and error recovery</a:t>
            </a:r>
          </a:p>
          <a:p>
            <a:pPr algn="just"/>
            <a:r>
              <a:rPr lang="en-US" sz="2200" smtClean="0"/>
              <a:t>Context Free Grammar (CFG)</a:t>
            </a:r>
          </a:p>
          <a:p>
            <a:pPr algn="just"/>
            <a:r>
              <a:rPr lang="en-US" sz="2200" smtClean="0"/>
              <a:t>Parse tree</a:t>
            </a:r>
          </a:p>
          <a:p>
            <a:pPr algn="just"/>
            <a:r>
              <a:rPr lang="en-US" sz="2200" smtClean="0"/>
              <a:t>Ambiguity</a:t>
            </a:r>
            <a:endParaRPr lang="en-US" sz="2200" smtClean="0"/>
          </a:p>
          <a:p>
            <a:pPr algn="just"/>
            <a:r>
              <a:rPr lang="en-US" sz="2200" smtClean="0"/>
              <a:t>Removal of ambiguity</a:t>
            </a:r>
          </a:p>
          <a:p>
            <a:pPr algn="just"/>
            <a:r>
              <a:rPr lang="en-US" sz="2200" smtClean="0"/>
              <a:t>Left factoring and left recursive</a:t>
            </a:r>
          </a:p>
          <a:p>
            <a:pPr algn="just"/>
            <a:r>
              <a:rPr lang="en-US" sz="2200" smtClean="0"/>
              <a:t>Removal of left recursion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2301DB-9A03-4BD8-9569-82EA2085C7E1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28600"/>
            <a:ext cx="5613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smtClean="0"/>
              <a:t>Non-Context Free Language</a:t>
            </a:r>
            <a:br>
              <a:rPr lang="en-US" sz="2800" smtClean="0"/>
            </a:br>
            <a:r>
              <a:rPr lang="en-US" sz="2800" smtClean="0"/>
              <a:t>Constructs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05000"/>
            <a:ext cx="7467600" cy="43434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sz="2200" dirty="0" smtClean="0"/>
              <a:t>There are some language constructions in the programming languages which are not context-free. This means that, we cannot write a context-free grammar for these constructions.</a:t>
            </a:r>
            <a:endParaRPr lang="id-ID" sz="2200" dirty="0" smtClean="0"/>
          </a:p>
          <a:p>
            <a:pPr algn="just" eaLnBrk="1" hangingPunct="1"/>
            <a:endParaRPr lang="en-US" sz="2200" dirty="0" smtClean="0"/>
          </a:p>
          <a:p>
            <a:pPr algn="just" eaLnBrk="1" hangingPunct="1"/>
            <a:r>
              <a:rPr lang="en-US" sz="2200" dirty="0" smtClean="0"/>
              <a:t>L1 = { </a:t>
            </a:r>
            <a:r>
              <a:rPr lang="en-US" sz="2200" dirty="0" smtClean="0">
                <a:sym typeface="Symbol" pitchFamily="18" charset="2"/>
              </a:rPr>
              <a:t>c |  is in (</a:t>
            </a:r>
            <a:r>
              <a:rPr lang="en-US" sz="2200" dirty="0" err="1" smtClean="0">
                <a:sym typeface="Symbol" pitchFamily="18" charset="2"/>
              </a:rPr>
              <a:t>a|b</a:t>
            </a:r>
            <a:r>
              <a:rPr lang="en-US" sz="2200" dirty="0" smtClean="0">
                <a:sym typeface="Symbol" pitchFamily="18" charset="2"/>
              </a:rPr>
              <a:t>)*}	is not context-free</a:t>
            </a:r>
          </a:p>
          <a:p>
            <a:pPr algn="just" eaLnBrk="1" hangingPunct="1">
              <a:buFontTx/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sym typeface="Wingdings" pitchFamily="2" charset="2"/>
              </a:rPr>
              <a:t> 	declaring an identifier and checking whether it is declared or not 	later. We cannot do this with a context-free language. We need semantic analyzer (which is not context-free).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C0CC3F-2698-4BB2-ADF1-9D4C798A5B61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28600"/>
            <a:ext cx="5613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smtClean="0"/>
              <a:t>Non-Context Free Language</a:t>
            </a:r>
            <a:br>
              <a:rPr lang="en-US" sz="2800" smtClean="0"/>
            </a:br>
            <a:r>
              <a:rPr lang="en-US" sz="2800" smtClean="0"/>
              <a:t>Constructs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828800"/>
            <a:ext cx="7239000" cy="44196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sz="2200" dirty="0" smtClean="0"/>
              <a:t>L2 = {</a:t>
            </a:r>
            <a:r>
              <a:rPr lang="en-US" sz="2200" dirty="0" err="1" smtClean="0"/>
              <a:t>a</a:t>
            </a:r>
            <a:r>
              <a:rPr lang="en-US" sz="2200" baseline="30000" dirty="0" err="1" smtClean="0"/>
              <a:t>n</a:t>
            </a:r>
            <a:r>
              <a:rPr lang="en-US" sz="2200" dirty="0" err="1" smtClean="0"/>
              <a:t>b</a:t>
            </a:r>
            <a:r>
              <a:rPr lang="en-US" sz="2200" baseline="30000" dirty="0" err="1" smtClean="0"/>
              <a:t>m</a:t>
            </a:r>
            <a:r>
              <a:rPr lang="en-US" sz="2200" dirty="0" err="1" smtClean="0"/>
              <a:t>c</a:t>
            </a:r>
            <a:r>
              <a:rPr lang="en-US" sz="2200" baseline="30000" dirty="0" err="1" smtClean="0"/>
              <a:t>n</a:t>
            </a:r>
            <a:r>
              <a:rPr lang="en-US" sz="2200" dirty="0" err="1" smtClean="0"/>
              <a:t>d</a:t>
            </a:r>
            <a:r>
              <a:rPr lang="en-US" sz="2200" baseline="30000" dirty="0" err="1" smtClean="0"/>
              <a:t>m</a:t>
            </a:r>
            <a:r>
              <a:rPr lang="en-US" sz="2200" baseline="30000" dirty="0" smtClean="0"/>
              <a:t> </a:t>
            </a:r>
            <a:r>
              <a:rPr lang="en-US" sz="2200" dirty="0" smtClean="0"/>
              <a:t>|  n</a:t>
            </a:r>
            <a:r>
              <a:rPr lang="en-US" sz="2200" dirty="0" smtClean="0">
                <a:sym typeface="Symbol" pitchFamily="18" charset="2"/>
              </a:rPr>
              <a:t>1 and </a:t>
            </a:r>
            <a:r>
              <a:rPr lang="en-US" sz="2200" dirty="0" smtClean="0"/>
              <a:t>m</a:t>
            </a:r>
            <a:r>
              <a:rPr lang="en-US" sz="2200" dirty="0" smtClean="0">
                <a:sym typeface="Symbol" pitchFamily="18" charset="2"/>
              </a:rPr>
              <a:t>1 }	is not context-free</a:t>
            </a:r>
          </a:p>
          <a:p>
            <a:pPr algn="just" eaLnBrk="1" hangingPunct="1">
              <a:buFontTx/>
              <a:buNone/>
            </a:pPr>
            <a:r>
              <a:rPr lang="en-US" sz="2200" dirty="0" smtClean="0">
                <a:sym typeface="Wingdings" pitchFamily="2" charset="2"/>
              </a:rPr>
              <a:t>	 	declaring two functions (one with n parameters, the other one with m parameters), and then calling them with actual parameters.</a:t>
            </a:r>
            <a:endParaRPr lang="en-US" sz="2200" baseline="30000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C0CC3F-2698-4BB2-ADF1-9D4C798A5B61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4258866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3200400" y="228600"/>
            <a:ext cx="5771728" cy="838200"/>
          </a:xfrm>
        </p:spPr>
        <p:txBody>
          <a:bodyPr/>
          <a:lstStyle/>
          <a:p>
            <a:r>
              <a:rPr lang="en-US" smtClean="0"/>
              <a:t>Exercises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4800600"/>
          </a:xfrm>
        </p:spPr>
        <p:txBody>
          <a:bodyPr>
            <a:normAutofit/>
          </a:bodyPr>
          <a:lstStyle/>
          <a:p>
            <a:pPr algn="just"/>
            <a:r>
              <a:rPr lang="en-AU" sz="2200" smtClean="0"/>
              <a:t>Consider the grammar, do left recursion elimination</a:t>
            </a:r>
          </a:p>
          <a:p>
            <a:pPr algn="just">
              <a:buNone/>
            </a:pPr>
            <a:r>
              <a:rPr lang="en-AU" sz="2200" smtClean="0"/>
              <a:t>	Q </a:t>
            </a:r>
            <a:r>
              <a:rPr lang="en-AU" sz="2200" smtClean="0">
                <a:sym typeface="Wingdings" pitchFamily="2" charset="2"/>
              </a:rPr>
              <a:t> QED | q</a:t>
            </a:r>
            <a:endParaRPr lang="en-AU" sz="2200" smtClean="0"/>
          </a:p>
          <a:p>
            <a:pPr algn="just">
              <a:buNone/>
            </a:pPr>
            <a:r>
              <a:rPr lang="en-AU" sz="2200" smtClean="0"/>
              <a:t>	E  </a:t>
            </a:r>
            <a:r>
              <a:rPr lang="en-AU" sz="2200" smtClean="0">
                <a:sym typeface="Wingdings" pitchFamily="2" charset="2"/>
              </a:rPr>
              <a:t> </a:t>
            </a:r>
            <a:r>
              <a:rPr lang="en-AU" sz="2200" smtClean="0">
                <a:sym typeface="Symbol"/>
              </a:rPr>
              <a:t></a:t>
            </a:r>
            <a:endParaRPr lang="en-AU" sz="2200" smtClean="0"/>
          </a:p>
          <a:p>
            <a:pPr algn="just">
              <a:buNone/>
            </a:pPr>
            <a:r>
              <a:rPr lang="en-AU" sz="2200" smtClean="0"/>
              <a:t>	D  </a:t>
            </a:r>
            <a:r>
              <a:rPr lang="en-AU" sz="2200" smtClean="0">
                <a:sym typeface="Wingdings" pitchFamily="2" charset="2"/>
              </a:rPr>
              <a:t> NFA | d</a:t>
            </a:r>
            <a:endParaRPr lang="en-AU" sz="2200" smtClean="0"/>
          </a:p>
          <a:p>
            <a:pPr algn="just">
              <a:buNone/>
            </a:pPr>
            <a:r>
              <a:rPr lang="en-AU" sz="2200" smtClean="0"/>
              <a:t>	N  </a:t>
            </a:r>
            <a:r>
              <a:rPr lang="en-AU" sz="2200" smtClean="0">
                <a:sym typeface="Wingdings" pitchFamily="2" charset="2"/>
              </a:rPr>
              <a:t> DFA |n</a:t>
            </a:r>
            <a:endParaRPr lang="en-AU" sz="2200" smtClean="0"/>
          </a:p>
          <a:p>
            <a:pPr algn="just">
              <a:buNone/>
            </a:pPr>
            <a:r>
              <a:rPr lang="en-AU" sz="2200" smtClean="0"/>
              <a:t>	F  </a:t>
            </a:r>
            <a:r>
              <a:rPr lang="en-AU" sz="2200" smtClean="0">
                <a:sym typeface="Wingdings" pitchFamily="2" charset="2"/>
              </a:rPr>
              <a:t> f</a:t>
            </a:r>
            <a:endParaRPr lang="en-AU" sz="2200" smtClean="0"/>
          </a:p>
          <a:p>
            <a:pPr algn="just">
              <a:buNone/>
            </a:pPr>
            <a:r>
              <a:rPr lang="en-AU" sz="2200" smtClean="0"/>
              <a:t>	A  </a:t>
            </a:r>
            <a:r>
              <a:rPr lang="en-AU" sz="2200" smtClean="0">
                <a:sym typeface="Wingdings" pitchFamily="2" charset="2"/>
              </a:rPr>
              <a:t> a</a:t>
            </a:r>
            <a:endParaRPr lang="en-US" sz="22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777413-ED74-408D-AACE-085D77BF8D0C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3200400" y="228600"/>
            <a:ext cx="5771728" cy="838200"/>
          </a:xfrm>
        </p:spPr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AU" sz="2200" smtClean="0"/>
              <a:t>Aho, A.V., Ravi, S., &amp; Ullman, J.D. (2007). </a:t>
            </a:r>
            <a:r>
              <a:rPr lang="en-AU" sz="2200" b="1" i="1" smtClean="0"/>
              <a:t>Compiler : Principle, techniques and tools</a:t>
            </a:r>
            <a:r>
              <a:rPr lang="en-AU" sz="2200" smtClean="0"/>
              <a:t>. 2nd. Addison-Wesley. New York. ISBN : 0321491696, Chapter 4.1, 4.2, and 4.3 (page 191-215)</a:t>
            </a:r>
          </a:p>
          <a:p>
            <a:pPr algn="just"/>
            <a:r>
              <a:rPr lang="en-AU" sz="2200" u="sng" smtClean="0">
                <a:hlinkClick r:id="rId2"/>
              </a:rPr>
              <a:t>http://www.d.umn.edu/~hudson/5641/l11m.pdf</a:t>
            </a:r>
            <a:endParaRPr lang="en-AU" sz="2200" u="sng" smtClean="0"/>
          </a:p>
          <a:p>
            <a:pPr algn="just"/>
            <a:r>
              <a:rPr lang="en-AU" sz="2200" u="sng" smtClean="0">
                <a:hlinkClick r:id="rId3"/>
              </a:rPr>
              <a:t>http://www.cs.sun.ac.za/rw711/2012term2/lectures/lec9_2010/l9_2010.pdf</a:t>
            </a:r>
            <a:endParaRPr lang="en-US" sz="22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777413-ED74-408D-AACE-085D77BF8D0C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924128" cy="914400"/>
          </a:xfrm>
        </p:spPr>
        <p:txBody>
          <a:bodyPr/>
          <a:lstStyle/>
          <a:p>
            <a:pPr eaLnBrk="1" hangingPunct="1"/>
            <a:r>
              <a:rPr lang="en-US" smtClean="0"/>
              <a:t>Syntax Analyzer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924800" cy="51054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i="1" smtClean="0"/>
              <a:t>Syntax Analyzer</a:t>
            </a:r>
            <a:r>
              <a:rPr lang="en-US" smtClean="0"/>
              <a:t> creates the syntactic structure of the given source program.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mtClean="0"/>
              <a:t>This syntactic structure is mostly a </a:t>
            </a:r>
            <a:r>
              <a:rPr lang="en-US" i="1" smtClean="0"/>
              <a:t>parse tree</a:t>
            </a:r>
            <a:r>
              <a:rPr lang="en-US" smtClean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mtClean="0"/>
              <a:t>Syntax Analyzer is also known as </a:t>
            </a:r>
            <a:r>
              <a:rPr lang="en-US" i="1" smtClean="0"/>
              <a:t>parser</a:t>
            </a:r>
            <a:r>
              <a:rPr lang="en-US" smtClean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mtClean="0"/>
              <a:t>The syntax of a programming is described by a </a:t>
            </a:r>
            <a:r>
              <a:rPr lang="en-US" i="1" smtClean="0"/>
              <a:t>context-free grammar (CFG)</a:t>
            </a:r>
            <a:r>
              <a:rPr lang="en-US" smtClean="0"/>
              <a:t>. We will use BNF (Backus-Naur Form) notation in the description of CFGs.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mtClean="0"/>
              <a:t>The syntax analyzer (parser) checks whether a given source program satisfies the rules implied by a context-free grammar or not.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smtClean="0"/>
              <a:t>If it satisfies, the parser creates the parse tree of that program.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smtClean="0"/>
              <a:t>Otherwise the parser gives the error messages.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mtClean="0"/>
              <a:t>A context-free grammar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smtClean="0"/>
              <a:t>gives a precise syntactic specification of a programming language.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smtClean="0"/>
              <a:t>the design of the grammar is an initial phase of the design of a compiler.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smtClean="0"/>
              <a:t>a grammar can be directly  converted into a parser by some tools.</a:t>
            </a:r>
          </a:p>
          <a:p>
            <a:pPr algn="just" eaLnBrk="1" hangingPunct="1">
              <a:lnSpc>
                <a:spcPct val="90000"/>
              </a:lnSpc>
            </a:pPr>
            <a:endParaRPr lang="en-US" i="1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43E496-585C-4BC2-B2A8-290C2E9C7E7C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943600" cy="990600"/>
          </a:xfrm>
        </p:spPr>
        <p:txBody>
          <a:bodyPr/>
          <a:lstStyle/>
          <a:p>
            <a:pPr eaLnBrk="1" hangingPunct="1"/>
            <a:r>
              <a:rPr lang="en-US" smtClean="0"/>
              <a:t>Parser</a:t>
            </a:r>
          </a:p>
        </p:txBody>
      </p:sp>
      <p:graphicFrame>
        <p:nvGraphicFramePr>
          <p:cNvPr id="38915" name="Group 3"/>
          <p:cNvGraphicFramePr>
            <a:graphicFrameLocks noGrp="1"/>
          </p:cNvGraphicFramePr>
          <p:nvPr/>
        </p:nvGraphicFramePr>
        <p:xfrm>
          <a:off x="2889250" y="3695700"/>
          <a:ext cx="1079500" cy="762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Lexical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Analyzer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921" name="Group 9"/>
          <p:cNvGraphicFramePr>
            <a:graphicFrameLocks noGrp="1"/>
          </p:cNvGraphicFramePr>
          <p:nvPr/>
        </p:nvGraphicFramePr>
        <p:xfrm>
          <a:off x="5702300" y="3516312"/>
          <a:ext cx="1079500" cy="963168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Parser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1219200" y="3744912"/>
            <a:ext cx="882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source </a:t>
            </a:r>
          </a:p>
          <a:p>
            <a:pPr eaLnBrk="0" hangingPunct="0"/>
            <a:r>
              <a:rPr lang="en-US" sz="1600">
                <a:latin typeface="Times New Roman" pitchFamily="18" charset="0"/>
              </a:rPr>
              <a:t>program</a:t>
            </a: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2116138" y="4076700"/>
            <a:ext cx="773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4014788" y="3924300"/>
            <a:ext cx="1700212" cy="49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4225925" y="3619500"/>
            <a:ext cx="812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token</a:t>
            </a:r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flipH="1">
            <a:off x="4014788" y="4183062"/>
            <a:ext cx="1700212" cy="460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4114800" y="4278312"/>
            <a:ext cx="1492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get next token</a:t>
            </a:r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6781800" y="3935412"/>
            <a:ext cx="773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7259638" y="3516312"/>
            <a:ext cx="1076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parse tree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1447800" y="1676400"/>
            <a:ext cx="708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400">
                <a:latin typeface="Open Sans"/>
              </a:rPr>
              <a:t>  Parser  works on a stream of tokens</a:t>
            </a:r>
            <a:r>
              <a:rPr lang="en-US" sz="2400" smtClean="0">
                <a:latin typeface="Open Sans"/>
              </a:rPr>
              <a:t>.</a:t>
            </a:r>
            <a:endParaRPr lang="en-US" sz="2400">
              <a:latin typeface="Open Sans"/>
            </a:endParaRPr>
          </a:p>
          <a:p>
            <a:pPr eaLnBrk="0" hangingPunct="0">
              <a:buFontTx/>
              <a:buChar char="•"/>
            </a:pPr>
            <a:r>
              <a:rPr lang="en-US" sz="2400">
                <a:latin typeface="Open Sans"/>
              </a:rPr>
              <a:t>  The smallest item is a token.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71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FC2CDB-7429-492E-90A7-9ED2691BA74C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6000328" cy="914400"/>
          </a:xfrm>
        </p:spPr>
        <p:txBody>
          <a:bodyPr/>
          <a:lstStyle/>
          <a:p>
            <a:pPr eaLnBrk="1" hangingPunct="1"/>
            <a:r>
              <a:rPr lang="en-US" smtClean="0"/>
              <a:t>Parsers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76400"/>
            <a:ext cx="7696200" cy="4800600"/>
          </a:xfrm>
        </p:spPr>
        <p:txBody>
          <a:bodyPr>
            <a:noAutofit/>
          </a:bodyPr>
          <a:lstStyle/>
          <a:p>
            <a:pPr marL="457200" indent="-457200" algn="just" eaLnBrk="1" hangingPunct="1">
              <a:lnSpc>
                <a:spcPct val="90000"/>
              </a:lnSpc>
              <a:buNone/>
            </a:pPr>
            <a:r>
              <a:rPr lang="en-US" sz="2200" smtClean="0"/>
              <a:t>We categorize the parsers into two groups:</a:t>
            </a:r>
          </a:p>
          <a:p>
            <a:pPr marL="457200" indent="-4572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b="1" smtClean="0"/>
              <a:t>Top-Down Parser</a:t>
            </a:r>
          </a:p>
          <a:p>
            <a:pPr marL="800100" lvl="1" indent="-342900" algn="just" eaLnBrk="1" hangingPunct="1">
              <a:lnSpc>
                <a:spcPct val="90000"/>
              </a:lnSpc>
            </a:pPr>
            <a:r>
              <a:rPr lang="en-US" sz="2200" smtClean="0"/>
              <a:t>the parse tree is created top to bottom, starting from the root.</a:t>
            </a:r>
          </a:p>
          <a:p>
            <a:pPr marL="457200" indent="-4572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b="1" smtClean="0"/>
              <a:t>Bottom-Up Parser</a:t>
            </a:r>
          </a:p>
          <a:p>
            <a:pPr marL="800100" lvl="1" indent="-342900" algn="just" eaLnBrk="1" hangingPunct="1">
              <a:lnSpc>
                <a:spcPct val="90000"/>
              </a:lnSpc>
            </a:pPr>
            <a:r>
              <a:rPr lang="en-US" sz="2200" smtClean="0"/>
              <a:t>the parse is created bottom to top; starting from the leaves</a:t>
            </a:r>
          </a:p>
          <a:p>
            <a:pPr marL="457200" indent="-457200" algn="just" eaLnBrk="1" hangingPunct="1">
              <a:lnSpc>
                <a:spcPct val="90000"/>
              </a:lnSpc>
            </a:pPr>
            <a:r>
              <a:rPr lang="en-US" sz="2200" smtClean="0"/>
              <a:t>Both top-down and bottom-up parsers scan the input from left to right (one symbol at a time). </a:t>
            </a:r>
          </a:p>
          <a:p>
            <a:pPr marL="457200" indent="-457200" algn="just" eaLnBrk="1" hangingPunct="1">
              <a:lnSpc>
                <a:spcPct val="90000"/>
              </a:lnSpc>
            </a:pPr>
            <a:r>
              <a:rPr lang="en-US" sz="2200" smtClean="0"/>
              <a:t>Efficient top-down and bottom-up parsers can be implemented only for sub-classes of context-free grammars.</a:t>
            </a:r>
          </a:p>
          <a:p>
            <a:pPr marL="800100" lvl="1" indent="-342900" algn="just" eaLnBrk="1" hangingPunct="1">
              <a:lnSpc>
                <a:spcPct val="90000"/>
              </a:lnSpc>
            </a:pPr>
            <a:r>
              <a:rPr lang="en-US" sz="2200" smtClean="0"/>
              <a:t>LL for top-down parsing</a:t>
            </a:r>
          </a:p>
          <a:p>
            <a:pPr marL="800100" lvl="1" indent="-342900" algn="just" eaLnBrk="1" hangingPunct="1">
              <a:lnSpc>
                <a:spcPct val="90000"/>
              </a:lnSpc>
            </a:pPr>
            <a:r>
              <a:rPr lang="en-US" sz="2200" smtClean="0"/>
              <a:t>LR for bottom-up parsing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8F2C86-083D-4EA8-8770-CEA92CE076B8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924128" cy="914400"/>
          </a:xfrm>
        </p:spPr>
        <p:txBody>
          <a:bodyPr/>
          <a:lstStyle/>
          <a:p>
            <a:pPr eaLnBrk="1" hangingPunct="1"/>
            <a:r>
              <a:rPr lang="en-US" smtClean="0"/>
              <a:t>Context-Free Grammars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848600" cy="49530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200" smtClean="0"/>
              <a:t>Inherently recursive structures of a programming language are defined by a context-free grammar.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smtClean="0"/>
              <a:t>In a context-free grammar, we have: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200" smtClean="0"/>
              <a:t>A finite set of terminals (in our case, this will be the set of tokens)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200" smtClean="0"/>
              <a:t>A finite set of non-terminals (syntactic-variables)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200" smtClean="0"/>
              <a:t>A finite set of productions rules in the following form </a:t>
            </a:r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sz="2200" smtClean="0"/>
              <a:t>	A </a:t>
            </a:r>
            <a:r>
              <a:rPr lang="en-US" sz="2200" smtClean="0">
                <a:sym typeface="Symbol" pitchFamily="18" charset="2"/>
              </a:rPr>
              <a:t>  where A is a non-terminal and  is a string of terminals and non-terminals (including the empty string)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200" smtClean="0"/>
              <a:t>A start symbol (one of the non-terminal symbol)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smtClean="0"/>
              <a:t>Example: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E </a:t>
            </a:r>
            <a:r>
              <a:rPr lang="en-US" sz="2200" smtClean="0">
                <a:sym typeface="Symbol" pitchFamily="18" charset="2"/>
              </a:rPr>
              <a:t>  E + E   |   E – E   |   E * E   |  E / E   |   - E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E   ( E )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E  id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3817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346D25-76E0-4B83-AC45-187D166541C5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91200" cy="685800"/>
          </a:xfrm>
        </p:spPr>
        <p:txBody>
          <a:bodyPr/>
          <a:lstStyle/>
          <a:p>
            <a:pPr eaLnBrk="1" hangingPunct="1"/>
            <a:r>
              <a:rPr lang="en-US" smtClean="0"/>
              <a:t>Derivations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772400" cy="49530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E </a:t>
            </a:r>
            <a:r>
              <a:rPr lang="en-US" sz="2200" smtClean="0">
                <a:sym typeface="Symbol" pitchFamily="18" charset="2"/>
              </a:rPr>
              <a:t> E+E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smtClean="0">
                <a:sym typeface="Symbol" pitchFamily="18" charset="2"/>
              </a:rPr>
              <a:t>E+E derives from 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200" smtClean="0">
                <a:sym typeface="Symbol" pitchFamily="18" charset="2"/>
              </a:rPr>
              <a:t>we can replace  E by E+E, to able to do this, we have to have a production rule  EE+E in our grammar.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E </a:t>
            </a:r>
            <a:r>
              <a:rPr lang="en-US" sz="2200" smtClean="0">
                <a:sym typeface="Symbol" pitchFamily="18" charset="2"/>
              </a:rPr>
              <a:t> E+E  id+E  id+id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smtClean="0">
                <a:sym typeface="Symbol" pitchFamily="18" charset="2"/>
              </a:rPr>
              <a:t>A sequence of replacements of non-terminal symbols is called a </a:t>
            </a:r>
            <a:r>
              <a:rPr lang="en-US" sz="2200" b="1" smtClean="0">
                <a:sym typeface="Symbol" pitchFamily="18" charset="2"/>
              </a:rPr>
              <a:t>derivation</a:t>
            </a:r>
            <a:r>
              <a:rPr lang="en-US" sz="2200" smtClean="0">
                <a:sym typeface="Symbol" pitchFamily="18" charset="2"/>
              </a:rPr>
              <a:t> of id+id from 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smtClean="0">
                <a:sym typeface="Symbol" pitchFamily="18" charset="2"/>
              </a:rPr>
              <a:t>In general a derivation step is A   if there is a production rule A in our grammar, where  and  are arbitrary strings of terminal and non-terminal symbols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smtClean="0">
                <a:sym typeface="Symbol" pitchFamily="18" charset="2"/>
              </a:rPr>
              <a:t></a:t>
            </a:r>
            <a:r>
              <a:rPr lang="en-US" sz="2200" baseline="-25000" smtClean="0">
                <a:sym typeface="Symbol" pitchFamily="18" charset="2"/>
              </a:rPr>
              <a:t>1 </a:t>
            </a:r>
            <a:r>
              <a:rPr lang="en-US" sz="2200" smtClean="0">
                <a:sym typeface="Symbol" pitchFamily="18" charset="2"/>
              </a:rPr>
              <a:t> </a:t>
            </a:r>
            <a:r>
              <a:rPr lang="en-US" sz="2200" baseline="-25000" smtClean="0">
                <a:sym typeface="Symbol" pitchFamily="18" charset="2"/>
              </a:rPr>
              <a:t>2 </a:t>
            </a:r>
            <a:r>
              <a:rPr lang="en-US" sz="2200" smtClean="0">
                <a:sym typeface="Symbol" pitchFamily="18" charset="2"/>
              </a:rPr>
              <a:t> ...  </a:t>
            </a:r>
            <a:r>
              <a:rPr lang="en-US" sz="2200" baseline="-25000" smtClean="0">
                <a:sym typeface="Symbol" pitchFamily="18" charset="2"/>
              </a:rPr>
              <a:t>n 	</a:t>
            </a:r>
            <a:r>
              <a:rPr lang="en-US" sz="2200" smtClean="0">
                <a:sym typeface="Symbol" pitchFamily="18" charset="2"/>
              </a:rPr>
              <a:t>(</a:t>
            </a:r>
            <a:r>
              <a:rPr lang="en-US" sz="2200" baseline="-25000" smtClean="0">
                <a:sym typeface="Symbol" pitchFamily="18" charset="2"/>
              </a:rPr>
              <a:t>n  </a:t>
            </a:r>
            <a:r>
              <a:rPr lang="en-US" sz="2200" smtClean="0">
                <a:sym typeface="Symbol" pitchFamily="18" charset="2"/>
              </a:rPr>
              <a:t>derives from </a:t>
            </a:r>
            <a:r>
              <a:rPr lang="en-US" sz="2200" baseline="-25000" smtClean="0">
                <a:sym typeface="Symbol" pitchFamily="18" charset="2"/>
              </a:rPr>
              <a:t>1  </a:t>
            </a:r>
            <a:r>
              <a:rPr lang="en-US" sz="2200" smtClean="0">
                <a:sym typeface="Symbol" pitchFamily="18" charset="2"/>
              </a:rPr>
              <a:t> or   </a:t>
            </a:r>
            <a:r>
              <a:rPr lang="en-US" sz="2200" baseline="-25000" smtClean="0">
                <a:sym typeface="Symbol" pitchFamily="18" charset="2"/>
              </a:rPr>
              <a:t>1 </a:t>
            </a:r>
            <a:r>
              <a:rPr lang="en-US" sz="2200" smtClean="0">
                <a:sym typeface="Symbol" pitchFamily="18" charset="2"/>
              </a:rPr>
              <a:t>derives </a:t>
            </a:r>
            <a:r>
              <a:rPr lang="en-US" sz="2200" baseline="-25000" smtClean="0">
                <a:sym typeface="Symbol" pitchFamily="18" charset="2"/>
              </a:rPr>
              <a:t>n </a:t>
            </a:r>
            <a:r>
              <a:rPr lang="en-US" sz="2200" smtClean="0">
                <a:sym typeface="Symbol" pitchFamily="18" charset="2"/>
              </a:rPr>
              <a:t>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	 	: derives in one step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		: derives in zero or more steps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		: derives in one or more steps</a:t>
            </a:r>
            <a:endParaRPr lang="en-US" sz="2200" smtClean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03263" y="5334000"/>
            <a:ext cx="331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*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3817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318E2D-9587-4DF9-86AE-05C6DC919DA4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96000" cy="685800"/>
          </a:xfrm>
        </p:spPr>
        <p:txBody>
          <a:bodyPr/>
          <a:lstStyle/>
          <a:p>
            <a:pPr eaLnBrk="1" hangingPunct="1"/>
            <a:r>
              <a:rPr lang="en-US" smtClean="0"/>
              <a:t>CFG - Terminology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848600" cy="49530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sz="2200" dirty="0" smtClean="0"/>
              <a:t>L(G) is </a:t>
            </a:r>
            <a:r>
              <a:rPr lang="en-US" sz="2200" i="1" dirty="0" smtClean="0"/>
              <a:t>the language of G</a:t>
            </a:r>
            <a:r>
              <a:rPr lang="en-US" sz="2200" dirty="0" smtClean="0"/>
              <a:t> (the language generated by G) which is a set of sentences.</a:t>
            </a:r>
          </a:p>
          <a:p>
            <a:pPr algn="just" eaLnBrk="1" hangingPunct="1"/>
            <a:r>
              <a:rPr lang="en-US" sz="2200" i="1" dirty="0" smtClean="0"/>
              <a:t>A sentence of L(G)</a:t>
            </a:r>
            <a:r>
              <a:rPr lang="en-US" sz="2200" dirty="0" smtClean="0"/>
              <a:t>  is a string of terminal symbols of G.</a:t>
            </a:r>
          </a:p>
          <a:p>
            <a:pPr algn="just" eaLnBrk="1" hangingPunct="1"/>
            <a:r>
              <a:rPr lang="en-US" sz="2200" dirty="0" smtClean="0"/>
              <a:t>If  S is the start symbol of G then </a:t>
            </a:r>
            <a:r>
              <a:rPr lang="en-US" sz="2200" dirty="0" smtClean="0">
                <a:sym typeface="Symbol" pitchFamily="18" charset="2"/>
              </a:rPr>
              <a:t> is  a sentence of L(G) if  S    where  is a string of terminals of G.</a:t>
            </a:r>
          </a:p>
          <a:p>
            <a:pPr algn="just" eaLnBrk="1" hangingPunct="1"/>
            <a:r>
              <a:rPr lang="en-US" sz="2200" dirty="0" smtClean="0"/>
              <a:t>If G is a context-free grammar, L(G) is a </a:t>
            </a:r>
            <a:r>
              <a:rPr lang="en-US" sz="2200" i="1" dirty="0" smtClean="0"/>
              <a:t>context-free language</a:t>
            </a:r>
            <a:r>
              <a:rPr lang="en-US" sz="2200" dirty="0" smtClean="0"/>
              <a:t>.</a:t>
            </a:r>
          </a:p>
          <a:p>
            <a:pPr algn="just" eaLnBrk="1" hangingPunct="1"/>
            <a:r>
              <a:rPr lang="en-US" sz="2200" dirty="0" smtClean="0"/>
              <a:t>Two grammars are </a:t>
            </a:r>
            <a:r>
              <a:rPr lang="en-US" sz="2200" i="1" dirty="0" smtClean="0"/>
              <a:t>equivalent</a:t>
            </a:r>
            <a:r>
              <a:rPr lang="en-US" sz="2200" dirty="0" smtClean="0"/>
              <a:t> if they produce the same</a:t>
            </a:r>
            <a:r>
              <a:rPr lang="id-ID" sz="2200" dirty="0" smtClean="0"/>
              <a:t> </a:t>
            </a:r>
            <a:r>
              <a:rPr lang="en-US" sz="2200" dirty="0" smtClean="0"/>
              <a:t>language.</a:t>
            </a:r>
          </a:p>
          <a:p>
            <a:pPr algn="just" eaLnBrk="1" hangingPunct="1"/>
            <a:r>
              <a:rPr lang="en-US" sz="2200" dirty="0" smtClean="0"/>
              <a:t>S </a:t>
            </a:r>
            <a:r>
              <a:rPr lang="en-US" sz="2200" dirty="0" smtClean="0">
                <a:sym typeface="Symbol" pitchFamily="18" charset="2"/>
              </a:rPr>
              <a:t> 	</a:t>
            </a:r>
          </a:p>
          <a:p>
            <a:pPr lvl="1" algn="just" eaLnBrk="1" hangingPunct="1">
              <a:buFontTx/>
              <a:buNone/>
            </a:pPr>
            <a:r>
              <a:rPr lang="en-US" sz="2200" dirty="0" smtClean="0">
                <a:sym typeface="Symbol" pitchFamily="18" charset="2"/>
              </a:rPr>
              <a:t>- If  contains non-terminals, it is called as a </a:t>
            </a:r>
            <a:r>
              <a:rPr lang="en-US" sz="2200" i="1" dirty="0" smtClean="0">
                <a:sym typeface="Symbol" pitchFamily="18" charset="2"/>
              </a:rPr>
              <a:t>sentential</a:t>
            </a:r>
            <a:r>
              <a:rPr lang="en-US" sz="2200" dirty="0" smtClean="0">
                <a:sym typeface="Symbol" pitchFamily="18" charset="2"/>
              </a:rPr>
              <a:t> form of G.</a:t>
            </a:r>
          </a:p>
          <a:p>
            <a:pPr lvl="1" algn="just" eaLnBrk="1" hangingPunct="1">
              <a:buFontTx/>
              <a:buNone/>
            </a:pPr>
            <a:r>
              <a:rPr lang="en-US" sz="2200" dirty="0" smtClean="0">
                <a:sym typeface="Symbol" pitchFamily="18" charset="2"/>
              </a:rPr>
              <a:t>- If  does not contain non-terminals, it is called as a </a:t>
            </a:r>
            <a:r>
              <a:rPr lang="en-US" sz="2200" i="1" dirty="0" smtClean="0">
                <a:sym typeface="Symbol" pitchFamily="18" charset="2"/>
              </a:rPr>
              <a:t>sentence</a:t>
            </a:r>
            <a:r>
              <a:rPr lang="en-US" sz="2200" dirty="0" smtClean="0">
                <a:sym typeface="Symbol" pitchFamily="18" charset="2"/>
              </a:rPr>
              <a:t> of G. 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376613" y="2819400"/>
            <a:ext cx="261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Times New Roman" pitchFamily="18" charset="0"/>
              </a:rPr>
              <a:t>+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752600" y="4845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>
                <a:latin typeface="Times New Roman" pitchFamily="18" charset="0"/>
              </a:rPr>
              <a:t>*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12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9D55A5-EF53-4DE9-B804-BD4106256990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440</TotalTime>
  <Words>1466</Words>
  <Application>Microsoft Office PowerPoint</Application>
  <PresentationFormat>On-screen Show (4:3)</PresentationFormat>
  <Paragraphs>470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Template PPT 2015</vt:lpstr>
      <vt:lpstr>Syntax Analyzer/ Parsing  Session  08 - 09</vt:lpstr>
      <vt:lpstr>Learning Outcomes</vt:lpstr>
      <vt:lpstr>Content Outline </vt:lpstr>
      <vt:lpstr>Syntax Analyzer</vt:lpstr>
      <vt:lpstr>Parser</vt:lpstr>
      <vt:lpstr>Parsers (cont.)</vt:lpstr>
      <vt:lpstr>Context-Free Grammars</vt:lpstr>
      <vt:lpstr>Derivations</vt:lpstr>
      <vt:lpstr>CFG - Terminology</vt:lpstr>
      <vt:lpstr>Derivation Example</vt:lpstr>
      <vt:lpstr>Slide 11</vt:lpstr>
      <vt:lpstr>Slide 12</vt:lpstr>
      <vt:lpstr>Slide 13</vt:lpstr>
      <vt:lpstr>Slide 14</vt:lpstr>
      <vt:lpstr>Slide 15</vt:lpstr>
      <vt:lpstr>Ambiguity (cont.)</vt:lpstr>
      <vt:lpstr>Slide 17</vt:lpstr>
      <vt:lpstr>Left Recursion</vt:lpstr>
      <vt:lpstr>Immediate Left-Recursion</vt:lpstr>
      <vt:lpstr>Example  Immediate Left-Recursion</vt:lpstr>
      <vt:lpstr>Left-Recursion -- Problem</vt:lpstr>
      <vt:lpstr>Eliminate Left-Recursion Algorithm</vt:lpstr>
      <vt:lpstr>Example  Eliminate Left-Recursion</vt:lpstr>
      <vt:lpstr>Example (2)  Eliminate Left-Recursion</vt:lpstr>
      <vt:lpstr>Left-Factoring</vt:lpstr>
      <vt:lpstr>Left-Factoring (cont.)</vt:lpstr>
      <vt:lpstr>Left-Factoring -- Algorithm </vt:lpstr>
      <vt:lpstr>Left-Factoring – Example2</vt:lpstr>
      <vt:lpstr>Left-Factoring – Example1</vt:lpstr>
      <vt:lpstr>Non-Context Free Language Constructs</vt:lpstr>
      <vt:lpstr>Non-Context Free Language Constructs</vt:lpstr>
      <vt:lpstr>Exercises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User</cp:lastModifiedBy>
  <cp:revision>62</cp:revision>
  <dcterms:created xsi:type="dcterms:W3CDTF">2015-05-04T03:33:03Z</dcterms:created>
  <dcterms:modified xsi:type="dcterms:W3CDTF">2009-03-05T06:19:26Z</dcterms:modified>
</cp:coreProperties>
</file>