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28" r:id="rId3"/>
    <p:sldId id="429" r:id="rId4"/>
    <p:sldId id="430" r:id="rId5"/>
    <p:sldId id="431" r:id="rId6"/>
    <p:sldId id="432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4" r:id="rId16"/>
    <p:sldId id="445" r:id="rId17"/>
    <p:sldId id="447" r:id="rId18"/>
    <p:sldId id="449" r:id="rId19"/>
    <p:sldId id="451" r:id="rId20"/>
    <p:sldId id="452" r:id="rId21"/>
    <p:sldId id="454" r:id="rId22"/>
    <p:sldId id="455" r:id="rId23"/>
    <p:sldId id="456" r:id="rId24"/>
    <p:sldId id="457" r:id="rId25"/>
    <p:sldId id="468" r:id="rId26"/>
    <p:sldId id="466" r:id="rId2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COVER" id="{727C0728-BFBA-4018-A895-7E45D940962F}">
          <p14:sldIdLst>
            <p14:sldId id="256"/>
            <p14:sldId id="428"/>
            <p14:sldId id="429"/>
            <p14:sldId id="430"/>
            <p14:sldId id="431"/>
            <p14:sldId id="432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4"/>
            <p14:sldId id="445"/>
            <p14:sldId id="447"/>
            <p14:sldId id="449"/>
            <p14:sldId id="451"/>
            <p14:sldId id="452"/>
            <p14:sldId id="454"/>
            <p14:sldId id="455"/>
            <p14:sldId id="456"/>
            <p14:sldId id="457"/>
            <p14:sldId id="467"/>
            <p14:sldId id="458"/>
            <p14:sldId id="459"/>
            <p14:sldId id="461"/>
            <p14:sldId id="462"/>
            <p14:sldId id="463"/>
            <p14:sldId id="464"/>
            <p14:sldId id="465"/>
            <p14:sldId id="468"/>
            <p14:sldId id="466"/>
          </p14:sldIdLst>
        </p14:section>
        <p14:section name="COURSE CONTENT" id="{F4927CBE-FA17-46D1-BAAE-887D0AF2CCBF}">
          <p14:sldIdLst/>
        </p14:section>
        <p14:section name="REFERENCE" id="{82098E28-DACF-4424-86A1-E861B2DCC6F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170" autoAdjust="0"/>
    <p:restoredTop sz="94660"/>
  </p:normalViewPr>
  <p:slideViewPr>
    <p:cSldViewPr>
      <p:cViewPr>
        <p:scale>
          <a:sx n="72" d="100"/>
          <a:sy n="72" d="100"/>
        </p:scale>
        <p:origin x="-1002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E212E-13FC-4488-A226-21CA1BD2390E}" type="datetimeFigureOut">
              <a:rPr lang="en-US" smtClean="0"/>
              <a:pPr/>
              <a:t>3/5/2009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A5169-68C4-43C9-9E8D-B5BBEBC89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882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AC4480-7029-41B9-AB20-458117F7FC7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CABF3-250F-4E8E-B7E1-A2E9756F4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ew.cmu.edu/user/ko/pdfs/lecture-8.pdf" TargetMode="External"/><Relationship Id="rId2" Type="http://schemas.openxmlformats.org/officeDocument/2006/relationships/hyperlink" Target="http://www.univ-orleans.fr/lifo/Members/Mirian.Halfeld/Cours/TLComp/l3-CFG.pdf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31478" y="1676400"/>
            <a:ext cx="73771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2256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Open Sans"/>
              </a:rPr>
              <a:t>Course		: Comp6062 – Compilation Techniques</a:t>
            </a:r>
          </a:p>
          <a:p>
            <a:pPr>
              <a:spcBef>
                <a:spcPct val="20000"/>
              </a:spcBef>
              <a:tabLst>
                <a:tab pos="1320800" algn="l"/>
                <a:tab pos="22256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200" smtClean="0">
                <a:solidFill>
                  <a:schemeClr val="bg1"/>
                </a:solidFill>
                <a:latin typeface="Open Sans"/>
              </a:rPr>
              <a:t>September 2018</a:t>
            </a:r>
            <a:endParaRPr lang="en-US" sz="2200" dirty="0" smtClean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AU" sz="4000" dirty="0" smtClean="0"/>
              <a:t>CONTEXT FREE GRAMMAR</a:t>
            </a:r>
            <a:br>
              <a:rPr lang="en-AU" sz="4000" dirty="0" smtClean="0"/>
            </a:br>
            <a:r>
              <a:rPr lang="en-AU" sz="4000" dirty="0" smtClean="0"/>
              <a:t>(CFG)</a:t>
            </a:r>
            <a:br>
              <a:rPr lang="en-AU" sz="4000" dirty="0" smtClean="0"/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smtClean="0">
                <a:solidFill>
                  <a:schemeClr val="bg1"/>
                </a:solidFill>
              </a:rPr>
              <a:t>Session  07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94CF75CB-30EF-48A6-AA63-B22D1ADECF0A}" type="slidenum">
              <a:rPr lang="en-US" smtClean="0">
                <a:latin typeface="Interstate" charset="0"/>
              </a:rPr>
              <a:pPr algn="ctr"/>
              <a:t>10</a:t>
            </a:fld>
            <a:endParaRPr lang="en-US" smtClean="0">
              <a:latin typeface="Interstate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6228928" cy="914400"/>
          </a:xfrm>
        </p:spPr>
        <p:txBody>
          <a:bodyPr/>
          <a:lstStyle/>
          <a:p>
            <a:pPr eaLnBrk="1" hangingPunct="1"/>
            <a:r>
              <a:rPr lang="en-US" sz="2800" smtClean="0"/>
              <a:t>CONTEXT FREE GRAMMAR (CFG)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81200"/>
            <a:ext cx="7467600" cy="4572000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application of the above is through "derivation" process repeatedly</a:t>
            </a:r>
            <a:r>
              <a:rPr lang="id-ID" sz="2800" dirty="0" smtClean="0">
                <a:latin typeface="Arial" charset="0"/>
                <a:cs typeface="Arial" charset="0"/>
              </a:rPr>
              <a:t> </a:t>
            </a:r>
            <a:r>
              <a:rPr lang="en-US" sz="2800" dirty="0" smtClean="0">
                <a:latin typeface="Arial" charset="0"/>
                <a:cs typeface="Arial" charset="0"/>
              </a:rPr>
              <a:t>will result in a complete sentence, e</a:t>
            </a:r>
            <a:r>
              <a:rPr lang="id-ID" sz="2800" dirty="0" smtClean="0">
                <a:latin typeface="Arial" charset="0"/>
                <a:cs typeface="Arial" charset="0"/>
              </a:rPr>
              <a:t>xample</a:t>
            </a:r>
            <a:r>
              <a:rPr lang="en-US" sz="2800" dirty="0" smtClean="0">
                <a:latin typeface="Arial" charset="0"/>
                <a:cs typeface="Arial" charset="0"/>
              </a:rPr>
              <a:t>:</a:t>
            </a:r>
          </a:p>
          <a:p>
            <a:pPr marL="400050" lvl="1" indent="0" algn="just">
              <a:buFont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"People eat rice",</a:t>
            </a:r>
          </a:p>
          <a:p>
            <a:pPr marL="400050" lvl="1" indent="0" algn="just">
              <a:buFont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"Dog eat dog",</a:t>
            </a:r>
          </a:p>
          <a:p>
            <a:pPr marL="400050" lvl="1" indent="0" algn="just">
              <a:buFont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"Hit the dog“</a:t>
            </a:r>
          </a:p>
          <a:p>
            <a:pPr marL="0" indent="0" algn="just" eaLnBrk="1" hangingPunct="1">
              <a:buFontTx/>
              <a:buNone/>
            </a:pPr>
            <a:endParaRPr lang="en-US" sz="2800" dirty="0">
              <a:latin typeface="Arial" charset="0"/>
              <a:cs typeface="Arial" charset="0"/>
            </a:endParaRPr>
          </a:p>
          <a:p>
            <a:pPr marL="0" indent="0" algn="just" eaLnBrk="1" hangingPunct="1">
              <a:buFont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Sentence is wrong: "Eating rice people"</a:t>
            </a:r>
            <a:r>
              <a:rPr lang="id-ID" sz="2800" dirty="0" smtClean="0">
                <a:latin typeface="Arial" charset="0"/>
                <a:cs typeface="Arial" charset="0"/>
              </a:rPr>
              <a:t> 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pPr marL="0" indent="0" algn="just" eaLnBrk="1" hangingPunct="1">
              <a:buFontTx/>
              <a:buNone/>
            </a:pPr>
            <a:r>
              <a:rPr lang="en-US" dirty="0" smtClean="0"/>
              <a:t>	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819400" y="152400"/>
            <a:ext cx="6152728" cy="838200"/>
          </a:xfrm>
        </p:spPr>
        <p:txBody>
          <a:bodyPr/>
          <a:lstStyle/>
          <a:p>
            <a:pPr eaLnBrk="1" hangingPunct="1"/>
            <a:r>
              <a:rPr lang="en-US" sz="2800" smtClean="0"/>
              <a:t>Deriva</a:t>
            </a:r>
            <a:r>
              <a:rPr lang="id-ID" sz="2800" smtClean="0"/>
              <a:t>tion</a:t>
            </a:r>
            <a:endParaRPr lang="en-US" sz="280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696200" cy="4876800"/>
          </a:xfrm>
        </p:spPr>
        <p:txBody>
          <a:bodyPr>
            <a:normAutofit/>
          </a:bodyPr>
          <a:lstStyle/>
          <a:p>
            <a:pPr marL="0" indent="0" algn="just" eaLnBrk="1" hangingPunct="1">
              <a:buFontTx/>
              <a:buNone/>
            </a:pPr>
            <a:r>
              <a:rPr lang="en-US" sz="2800" smtClean="0"/>
              <a:t>Derivations : Production derivation process from </a:t>
            </a:r>
            <a:r>
              <a:rPr lang="id-ID" sz="2800" smtClean="0"/>
              <a:t>		  </a:t>
            </a:r>
            <a:r>
              <a:rPr lang="en-US" sz="2800" smtClean="0"/>
              <a:t>top to bottom (head to body)</a:t>
            </a:r>
          </a:p>
          <a:p>
            <a:pPr marL="0" indent="0" algn="just" eaLnBrk="1" hangingPunct="1">
              <a:buFontTx/>
              <a:buNone/>
            </a:pPr>
            <a:r>
              <a:rPr lang="en-US" sz="2800" smtClean="0"/>
              <a:t>Derivation symbol : </a:t>
            </a:r>
            <a:r>
              <a:rPr lang="en-US" sz="2800" smtClean="0">
                <a:sym typeface="Symbol" pitchFamily="18" charset="2"/>
              </a:rPr>
              <a:t> </a:t>
            </a:r>
          </a:p>
          <a:p>
            <a:pPr marL="0" indent="0" algn="just" eaLnBrk="1" hangingPunct="1">
              <a:buFontTx/>
              <a:buNone/>
            </a:pP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Left Most Derivation (LMD): derivation performed on the leftmost variable.</a:t>
            </a:r>
            <a:endParaRPr lang="id-ID" sz="2800" smtClean="0"/>
          </a:p>
          <a:p>
            <a:pPr marL="0" indent="0" algn="just" eaLnBrk="1" hangingPunct="1">
              <a:buFontTx/>
              <a:buNone/>
            </a:pP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Right Most Derivation (RMD): derivation performed on the right variables.</a:t>
            </a:r>
          </a:p>
          <a:p>
            <a:pPr marL="0" indent="0" algn="just" eaLnBrk="1" hangingPunct="1"/>
            <a:endParaRPr lang="id-ID" sz="2800" smtClean="0"/>
          </a:p>
          <a:p>
            <a:pPr marL="0" indent="0" algn="just" eaLnBrk="1" hangingPunct="1">
              <a:buFontTx/>
              <a:buNone/>
            </a:pPr>
            <a:endParaRPr lang="en-US" sz="2800" smtClean="0"/>
          </a:p>
          <a:p>
            <a:pPr marL="0" indent="0" algn="just" eaLnBrk="1" hangingPunct="1">
              <a:buFontTx/>
              <a:buNone/>
            </a:pPr>
            <a:endParaRPr lang="en-US" sz="2800" smtClean="0">
              <a:sym typeface="Symbol" pitchFamily="18" charset="2"/>
            </a:endParaRPr>
          </a:p>
          <a:p>
            <a:pPr marL="0" indent="0" algn="just" eaLnBrk="1" hangingPunct="1">
              <a:buFontTx/>
              <a:buNone/>
            </a:pPr>
            <a:endParaRPr lang="en-US" sz="280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1421ED43-A185-4B05-82D6-77318C778857}" type="slidenum">
              <a:rPr lang="en-US" smtClean="0">
                <a:latin typeface="Interstate" charset="0"/>
              </a:rPr>
              <a:pPr algn="ctr"/>
              <a:t>11</a:t>
            </a:fld>
            <a:endParaRPr lang="en-US" smtClean="0">
              <a:latin typeface="Interstate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DDF088B7-7F2F-49E0-94CF-7B4B157C3A61}" type="slidenum">
              <a:rPr lang="en-US" smtClean="0">
                <a:latin typeface="Interstate" charset="0"/>
              </a:rPr>
              <a:pPr algn="ctr"/>
              <a:t>12</a:t>
            </a:fld>
            <a:endParaRPr lang="en-US" smtClean="0">
              <a:latin typeface="Interstate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067128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CONTEXT FREE GRAMMAR (CFG)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7467600" cy="472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id-ID" sz="2400" dirty="0" smtClean="0"/>
              <a:t>Example of </a:t>
            </a:r>
            <a:r>
              <a:rPr lang="en-US" sz="2400" dirty="0" err="1" smtClean="0"/>
              <a:t>Deriva</a:t>
            </a:r>
            <a:r>
              <a:rPr lang="id-ID" sz="2400" dirty="0" smtClean="0"/>
              <a:t>t</a:t>
            </a:r>
            <a:r>
              <a:rPr lang="en-US" sz="2400" dirty="0" err="1" smtClean="0"/>
              <a:t>i</a:t>
            </a:r>
            <a:r>
              <a:rPr lang="id-ID" sz="2400" dirty="0" smtClean="0"/>
              <a:t>on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 “</a:t>
            </a:r>
            <a:r>
              <a:rPr lang="id-ID" sz="2400" dirty="0" smtClean="0"/>
              <a:t>dog</a:t>
            </a:r>
            <a:r>
              <a:rPr lang="en-US" sz="2400" dirty="0" smtClean="0"/>
              <a:t> </a:t>
            </a:r>
            <a:r>
              <a:rPr lang="id-ID" sz="2400" dirty="0" smtClean="0"/>
              <a:t>eat</a:t>
            </a:r>
            <a:r>
              <a:rPr lang="en-US" sz="2400" dirty="0" smtClean="0"/>
              <a:t> </a:t>
            </a:r>
            <a:r>
              <a:rPr lang="id-ID" sz="2400" dirty="0" smtClean="0"/>
              <a:t>dog</a:t>
            </a:r>
            <a:r>
              <a:rPr lang="en-US" sz="2400" dirty="0" smtClean="0"/>
              <a:t>” :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&lt;</a:t>
            </a:r>
            <a:r>
              <a:rPr lang="id-ID" sz="2400" dirty="0" smtClean="0"/>
              <a:t>sentence</a:t>
            </a:r>
            <a:r>
              <a:rPr lang="en-US" sz="2400" dirty="0" smtClean="0"/>
              <a:t>&gt;</a:t>
            </a:r>
            <a:r>
              <a:rPr lang="en-US" sz="2400" dirty="0" smtClean="0">
                <a:sym typeface="Symbol" pitchFamily="18" charset="2"/>
              </a:rPr>
              <a:t></a:t>
            </a:r>
            <a:r>
              <a:rPr lang="en-US" sz="2400" dirty="0" smtClean="0"/>
              <a:t> &lt;subj</a:t>
            </a:r>
            <a:r>
              <a:rPr lang="id-ID" sz="2400" dirty="0" smtClean="0"/>
              <a:t>ect</a:t>
            </a:r>
            <a:r>
              <a:rPr lang="en-US" sz="2400" dirty="0" smtClean="0"/>
              <a:t> &lt;</a:t>
            </a:r>
            <a:r>
              <a:rPr lang="en-US" sz="2400" dirty="0" err="1" smtClean="0"/>
              <a:t>predi</a:t>
            </a:r>
            <a:r>
              <a:rPr lang="id-ID" sz="2400" dirty="0" smtClean="0"/>
              <a:t>c</a:t>
            </a:r>
            <a:r>
              <a:rPr lang="en-US" sz="2400" dirty="0" smtClean="0"/>
              <a:t>at</a:t>
            </a:r>
            <a:r>
              <a:rPr lang="id-ID" sz="2400" dirty="0" smtClean="0"/>
              <a:t>e</a:t>
            </a:r>
            <a:r>
              <a:rPr lang="en-US" sz="2400" dirty="0" smtClean="0"/>
              <a:t>&gt;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ym typeface="Symbol" pitchFamily="18" charset="2"/>
              </a:rPr>
              <a:t></a:t>
            </a:r>
            <a:r>
              <a:rPr lang="en-US" sz="2400" dirty="0" smtClean="0"/>
              <a:t> &lt;</a:t>
            </a:r>
            <a:r>
              <a:rPr lang="en-US" sz="2400" dirty="0" err="1" smtClean="0"/>
              <a:t>subje</a:t>
            </a:r>
            <a:r>
              <a:rPr lang="id-ID" sz="2400" dirty="0" smtClean="0"/>
              <a:t>ct</a:t>
            </a:r>
            <a:r>
              <a:rPr lang="en-US" sz="2400" dirty="0" smtClean="0"/>
              <a:t>&gt; &lt;</a:t>
            </a:r>
            <a:r>
              <a:rPr lang="id-ID" sz="2400" dirty="0" smtClean="0"/>
              <a:t>verb</a:t>
            </a:r>
            <a:r>
              <a:rPr lang="en-US" sz="2400" dirty="0" smtClean="0"/>
              <a:t>&gt; &lt;</a:t>
            </a:r>
            <a:r>
              <a:rPr lang="en-US" sz="2400" dirty="0" err="1" smtClean="0"/>
              <a:t>obje</a:t>
            </a:r>
            <a:r>
              <a:rPr lang="id-ID" sz="2400" dirty="0" smtClean="0"/>
              <a:t>ct</a:t>
            </a:r>
            <a:r>
              <a:rPr lang="en-US" sz="2400" dirty="0" smtClean="0"/>
              <a:t>&gt;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ym typeface="Symbol" pitchFamily="18" charset="2"/>
              </a:rPr>
              <a:t></a:t>
            </a:r>
            <a:r>
              <a:rPr lang="en-US" sz="2400" dirty="0" smtClean="0"/>
              <a:t> &lt;</a:t>
            </a:r>
            <a:r>
              <a:rPr lang="en-US" sz="2400" dirty="0" err="1" smtClean="0"/>
              <a:t>subje</a:t>
            </a:r>
            <a:r>
              <a:rPr lang="id-ID" sz="2400" dirty="0" smtClean="0"/>
              <a:t>ct</a:t>
            </a:r>
            <a:r>
              <a:rPr lang="en-US" sz="2400" dirty="0" smtClean="0"/>
              <a:t>&gt; &lt;</a:t>
            </a:r>
            <a:r>
              <a:rPr lang="id-ID" sz="2400" dirty="0" smtClean="0"/>
              <a:t>verb</a:t>
            </a:r>
            <a:r>
              <a:rPr lang="en-US" sz="2400" dirty="0" smtClean="0"/>
              <a:t>&gt; &lt;</a:t>
            </a:r>
            <a:r>
              <a:rPr lang="id-ID" sz="2400" dirty="0" smtClean="0"/>
              <a:t>noun</a:t>
            </a:r>
            <a:r>
              <a:rPr lang="en-US" sz="2400" dirty="0" smtClean="0"/>
              <a:t>&gt;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ym typeface="Symbol" pitchFamily="18" charset="2"/>
              </a:rPr>
              <a:t></a:t>
            </a:r>
            <a:r>
              <a:rPr lang="en-US" sz="2400" dirty="0" smtClean="0"/>
              <a:t> &lt;</a:t>
            </a:r>
            <a:r>
              <a:rPr lang="en-US" sz="2400" dirty="0" err="1" smtClean="0"/>
              <a:t>subje</a:t>
            </a:r>
            <a:r>
              <a:rPr lang="id-ID" sz="2400" dirty="0" smtClean="0"/>
              <a:t>ct</a:t>
            </a:r>
            <a:r>
              <a:rPr lang="en-US" sz="2400" dirty="0" smtClean="0"/>
              <a:t>&gt; &lt;</a:t>
            </a:r>
            <a:r>
              <a:rPr lang="id-ID" sz="2400" dirty="0" smtClean="0"/>
              <a:t>verb</a:t>
            </a:r>
            <a:r>
              <a:rPr lang="en-US" sz="2400" dirty="0" smtClean="0"/>
              <a:t>&gt; </a:t>
            </a:r>
            <a:r>
              <a:rPr lang="id-ID" sz="2400" dirty="0" smtClean="0"/>
              <a:t>dog</a:t>
            </a: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			</a:t>
            </a:r>
            <a:r>
              <a:rPr lang="en-US" sz="2400" dirty="0" smtClean="0"/>
              <a:t> &lt;</a:t>
            </a:r>
            <a:r>
              <a:rPr lang="en-US" sz="2400" dirty="0" err="1" smtClean="0"/>
              <a:t>subje</a:t>
            </a:r>
            <a:r>
              <a:rPr lang="id-ID" sz="2400" dirty="0" smtClean="0"/>
              <a:t>ct</a:t>
            </a:r>
            <a:r>
              <a:rPr lang="en-US" sz="2400" dirty="0" smtClean="0"/>
              <a:t>&gt; </a:t>
            </a:r>
            <a:r>
              <a:rPr lang="id-ID" sz="2400" dirty="0" smtClean="0"/>
              <a:t>eat  dog</a:t>
            </a: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ym typeface="Symbol" pitchFamily="18" charset="2"/>
              </a:rPr>
              <a:t></a:t>
            </a:r>
            <a:r>
              <a:rPr lang="en-US" sz="2400" dirty="0" smtClean="0"/>
              <a:t> &lt;</a:t>
            </a:r>
            <a:r>
              <a:rPr lang="id-ID" sz="2400" dirty="0" smtClean="0"/>
              <a:t>noun</a:t>
            </a:r>
            <a:r>
              <a:rPr lang="en-US" sz="2400" dirty="0" smtClean="0"/>
              <a:t>&gt; </a:t>
            </a:r>
            <a:r>
              <a:rPr lang="id-ID" sz="2400" dirty="0" smtClean="0"/>
              <a:t> eat </a:t>
            </a:r>
            <a:r>
              <a:rPr lang="en-US" sz="2400" dirty="0" smtClean="0"/>
              <a:t> </a:t>
            </a:r>
            <a:r>
              <a:rPr lang="id-ID" sz="2400" dirty="0" smtClean="0"/>
              <a:t>dog</a:t>
            </a: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ym typeface="Symbol" pitchFamily="18" charset="2"/>
              </a:rPr>
              <a:t></a:t>
            </a:r>
            <a:r>
              <a:rPr lang="en-US" sz="2400" dirty="0" smtClean="0"/>
              <a:t> </a:t>
            </a:r>
            <a:r>
              <a:rPr lang="id-ID" sz="2400" dirty="0" smtClean="0"/>
              <a:t>dog eat dog</a:t>
            </a:r>
            <a:endParaRPr lang="en-US" sz="24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C5BFB978-D22B-470D-ACBA-0D7A949CA0F5}" type="slidenum">
              <a:rPr lang="en-US" smtClean="0">
                <a:latin typeface="Interstate" charset="0"/>
              </a:rPr>
              <a:pPr algn="ctr"/>
              <a:t>13</a:t>
            </a:fld>
            <a:endParaRPr lang="en-US" smtClean="0">
              <a:latin typeface="Interstate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6172200" cy="914400"/>
          </a:xfrm>
        </p:spPr>
        <p:txBody>
          <a:bodyPr/>
          <a:lstStyle/>
          <a:p>
            <a:pPr eaLnBrk="1" hangingPunct="1"/>
            <a:r>
              <a:rPr lang="en-US" sz="2800" smtClean="0"/>
              <a:t>CONTEXT FREE GRAMMAR (CFG)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543800" cy="43735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id-ID" smtClean="0"/>
              <a:t> </a:t>
            </a:r>
            <a:r>
              <a:rPr lang="en-US" sz="2400" smtClean="0"/>
              <a:t>CFG for writing arithmetic expressions.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id-ID" sz="2400" smtClean="0"/>
              <a:t> </a:t>
            </a:r>
            <a:r>
              <a:rPr lang="en-US" sz="2400" smtClean="0"/>
              <a:t>Production for the expression of arithmetic: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		E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E + E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E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E * E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E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(E)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E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a | b | c | d</a:t>
            </a:r>
          </a:p>
          <a:p>
            <a:pPr eaLnBrk="1" hangingPunct="1">
              <a:buFontTx/>
              <a:buNone/>
            </a:pPr>
            <a:endParaRPr lang="en-US" sz="240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C2339E20-76FF-4E8F-8252-138A3F3FAF73}" type="slidenum">
              <a:rPr lang="en-US" smtClean="0">
                <a:latin typeface="Interstate" charset="0"/>
              </a:rPr>
              <a:pPr algn="ctr"/>
              <a:t>14</a:t>
            </a:fld>
            <a:endParaRPr lang="en-US" smtClean="0">
              <a:latin typeface="Interstate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6172200" cy="914400"/>
          </a:xfrm>
        </p:spPr>
        <p:txBody>
          <a:bodyPr/>
          <a:lstStyle/>
          <a:p>
            <a:pPr eaLnBrk="1" hangingPunct="1"/>
            <a:r>
              <a:rPr lang="en-US" sz="2800" smtClean="0"/>
              <a:t>CONTEXT FREE GRAMMAR (CFG)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868" y="1676399"/>
            <a:ext cx="7679532" cy="4876801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id-ID" sz="2800" dirty="0" smtClean="0"/>
              <a:t>Derive</a:t>
            </a:r>
            <a:r>
              <a:rPr lang="en-US" sz="2800" dirty="0" smtClean="0"/>
              <a:t>d</a:t>
            </a:r>
            <a:r>
              <a:rPr lang="id-ID" sz="2800" dirty="0" smtClean="0"/>
              <a:t> the arithmetic expression </a:t>
            </a:r>
            <a:r>
              <a:rPr lang="en-US" sz="2800" dirty="0" smtClean="0"/>
              <a:t>: “(</a:t>
            </a:r>
            <a:r>
              <a:rPr lang="en-US" sz="2800" dirty="0" err="1" smtClean="0"/>
              <a:t>a+b</a:t>
            </a:r>
            <a:r>
              <a:rPr lang="en-US" sz="2800" dirty="0" smtClean="0"/>
              <a:t>)*c”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E	</a:t>
            </a:r>
            <a:r>
              <a:rPr lang="en-US" sz="2800" dirty="0" smtClean="0">
                <a:sym typeface="Symbol" pitchFamily="18" charset="2"/>
              </a:rPr>
              <a:t></a:t>
            </a:r>
            <a:r>
              <a:rPr lang="en-US" sz="2800" dirty="0" smtClean="0"/>
              <a:t> E </a:t>
            </a:r>
            <a:r>
              <a:rPr lang="en-US" sz="2800" dirty="0" smtClean="0">
                <a:sym typeface="Symbol" pitchFamily="18" charset="2"/>
              </a:rPr>
              <a:t></a:t>
            </a:r>
            <a:r>
              <a:rPr lang="en-US" sz="2800" dirty="0" smtClean="0"/>
              <a:t> E  </a:t>
            </a:r>
            <a:r>
              <a:rPr lang="en-US" sz="2800" dirty="0" smtClean="0">
                <a:sym typeface="Symbol" pitchFamily="18" charset="2"/>
              </a:rPr>
              <a:t></a:t>
            </a:r>
            <a:r>
              <a:rPr lang="en-US" sz="2800" dirty="0" smtClean="0"/>
              <a:t> (E) </a:t>
            </a:r>
            <a:r>
              <a:rPr lang="en-US" sz="2800" dirty="0" smtClean="0">
                <a:sym typeface="Symbol" pitchFamily="18" charset="2"/>
              </a:rPr>
              <a:t></a:t>
            </a:r>
            <a:r>
              <a:rPr lang="en-US" sz="2800" dirty="0" smtClean="0"/>
              <a:t> E	</a:t>
            </a:r>
            <a:r>
              <a:rPr lang="en-US" sz="2800" dirty="0" smtClean="0">
                <a:sym typeface="Symbol" pitchFamily="18" charset="2"/>
              </a:rPr>
              <a:t></a:t>
            </a:r>
            <a:r>
              <a:rPr lang="en-US" sz="2800" dirty="0" smtClean="0"/>
              <a:t> (E + E) </a:t>
            </a:r>
            <a:r>
              <a:rPr lang="en-US" sz="2800" dirty="0" smtClean="0">
                <a:sym typeface="Symbol" pitchFamily="18" charset="2"/>
              </a:rPr>
              <a:t> E	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ym typeface="Symbol" pitchFamily="18" charset="2"/>
              </a:rPr>
              <a:t></a:t>
            </a:r>
            <a:r>
              <a:rPr lang="en-US" sz="2800" dirty="0" smtClean="0"/>
              <a:t> (a + E) </a:t>
            </a:r>
            <a:r>
              <a:rPr lang="en-US" sz="2800" dirty="0" smtClean="0">
                <a:sym typeface="Symbol" pitchFamily="18" charset="2"/>
              </a:rPr>
              <a:t></a:t>
            </a:r>
            <a:r>
              <a:rPr lang="en-US" sz="2800" dirty="0" smtClean="0"/>
              <a:t> E </a:t>
            </a:r>
            <a:r>
              <a:rPr lang="en-US" sz="2800" dirty="0" smtClean="0">
                <a:sym typeface="Symbol" pitchFamily="18" charset="2"/>
              </a:rPr>
              <a:t></a:t>
            </a:r>
            <a:r>
              <a:rPr lang="en-US" sz="2800" dirty="0" smtClean="0"/>
              <a:t> (a + b) </a:t>
            </a:r>
            <a:r>
              <a:rPr lang="en-US" sz="2800" dirty="0" smtClean="0">
                <a:sym typeface="Symbol" pitchFamily="18" charset="2"/>
              </a:rPr>
              <a:t></a:t>
            </a:r>
            <a:r>
              <a:rPr lang="en-US" sz="2800" dirty="0" smtClean="0"/>
              <a:t> E</a:t>
            </a:r>
            <a:r>
              <a:rPr lang="id-ID" sz="2800" dirty="0" smtClean="0"/>
              <a:t>  </a:t>
            </a:r>
            <a:r>
              <a:rPr lang="en-US" sz="2800" dirty="0" smtClean="0">
                <a:sym typeface="Symbol" pitchFamily="18" charset="2"/>
              </a:rPr>
              <a:t></a:t>
            </a:r>
            <a:r>
              <a:rPr lang="en-US" sz="2800" dirty="0" smtClean="0"/>
              <a:t> (a + b) </a:t>
            </a:r>
            <a:r>
              <a:rPr lang="en-US" sz="2800" dirty="0" smtClean="0">
                <a:sym typeface="Symbol" pitchFamily="18" charset="2"/>
              </a:rPr>
              <a:t></a:t>
            </a:r>
            <a:r>
              <a:rPr lang="en-US" sz="2800" dirty="0" smtClean="0"/>
              <a:t> c</a:t>
            </a:r>
          </a:p>
          <a:p>
            <a:pPr eaLnBrk="1" hangingPunct="1">
              <a:buNone/>
            </a:pPr>
            <a:r>
              <a:rPr lang="id-ID" sz="2800" dirty="0" smtClean="0"/>
              <a:t>Derivations notation repeatedly </a:t>
            </a:r>
            <a:r>
              <a:rPr lang="en-US" sz="2800" dirty="0" smtClean="0"/>
              <a:t> :</a:t>
            </a:r>
          </a:p>
          <a:p>
            <a:pPr algn="just" eaLnBrk="1" hangingPunct="1">
              <a:buFontTx/>
              <a:buNone/>
            </a:pPr>
            <a:r>
              <a:rPr lang="en-US" sz="2800" dirty="0" smtClean="0">
                <a:sym typeface="Symbol" pitchFamily="18" charset="2"/>
              </a:rPr>
              <a:t>	   </a:t>
            </a:r>
            <a:r>
              <a:rPr lang="id-ID" sz="28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  : </a:t>
            </a:r>
            <a:r>
              <a:rPr lang="id-ID" sz="2800" dirty="0" smtClean="0">
                <a:sym typeface="Symbol" pitchFamily="18" charset="2"/>
              </a:rPr>
              <a:t> </a:t>
            </a:r>
            <a:r>
              <a:rPr lang="en-US" sz="2800" dirty="0" smtClean="0"/>
              <a:t>Derivation m times in a row in the </a:t>
            </a:r>
          </a:p>
          <a:p>
            <a:pPr marL="1603375" indent="-1603375" algn="just" eaLnBrk="1" hangingPunct="1">
              <a:buFontTx/>
              <a:buNone/>
            </a:pPr>
            <a:r>
              <a:rPr lang="en-US" sz="2800" dirty="0" smtClean="0"/>
              <a:t>	grammar</a:t>
            </a:r>
            <a:r>
              <a:rPr lang="id-ID" sz="2800" dirty="0" smtClean="0"/>
              <a:t> </a:t>
            </a:r>
            <a:r>
              <a:rPr lang="en-US" sz="2800" dirty="0" smtClean="0"/>
              <a:t>G</a:t>
            </a:r>
          </a:p>
          <a:p>
            <a:pPr marL="1603375" indent="-1603375" algn="just" eaLnBrk="1" hangingPunct="1">
              <a:buFontTx/>
              <a:buNone/>
            </a:pPr>
            <a:r>
              <a:rPr lang="en-US" sz="2800" dirty="0" smtClean="0">
                <a:sym typeface="Symbol" pitchFamily="18" charset="2"/>
              </a:rPr>
              <a:t>          : </a:t>
            </a:r>
            <a:r>
              <a:rPr lang="en-US" sz="2800" dirty="0" smtClean="0"/>
              <a:t>Derivation of 0 or more times in a row in the grammar G</a:t>
            </a:r>
            <a:r>
              <a:rPr lang="id-ID" sz="2800" dirty="0" smtClean="0">
                <a:sym typeface="Symbol" pitchFamily="18" charset="2"/>
              </a:rPr>
              <a:t> </a:t>
            </a:r>
            <a:endParaRPr lang="en-US" sz="28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914400" y="3500437"/>
            <a:ext cx="762000" cy="1757363"/>
            <a:chOff x="914400" y="3429000"/>
            <a:chExt cx="762000" cy="1757363"/>
          </a:xfrm>
        </p:grpSpPr>
        <p:sp>
          <p:nvSpPr>
            <p:cNvPr id="20485" name="TextBox 5"/>
            <p:cNvSpPr txBox="1">
              <a:spLocks noChangeArrowheads="1"/>
            </p:cNvSpPr>
            <p:nvPr/>
          </p:nvSpPr>
          <p:spPr bwMode="auto">
            <a:xfrm>
              <a:off x="1192212" y="3429000"/>
              <a:ext cx="48418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m</a:t>
              </a:r>
            </a:p>
          </p:txBody>
        </p:sp>
        <p:sp>
          <p:nvSpPr>
            <p:cNvPr id="20486" name="TextBox 6"/>
            <p:cNvSpPr txBox="1">
              <a:spLocks noChangeArrowheads="1"/>
            </p:cNvSpPr>
            <p:nvPr/>
          </p:nvSpPr>
          <p:spPr bwMode="auto">
            <a:xfrm>
              <a:off x="914400" y="3657600"/>
              <a:ext cx="42386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G</a:t>
              </a:r>
            </a:p>
          </p:txBody>
        </p:sp>
        <p:sp>
          <p:nvSpPr>
            <p:cNvPr id="20487" name="TextBox 7"/>
            <p:cNvSpPr txBox="1">
              <a:spLocks noChangeArrowheads="1"/>
            </p:cNvSpPr>
            <p:nvPr/>
          </p:nvSpPr>
          <p:spPr bwMode="auto">
            <a:xfrm>
              <a:off x="1023937" y="4724400"/>
              <a:ext cx="42386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G</a:t>
              </a:r>
            </a:p>
          </p:txBody>
        </p:sp>
        <p:sp>
          <p:nvSpPr>
            <p:cNvPr id="20488" name="TextBox 8"/>
            <p:cNvSpPr txBox="1">
              <a:spLocks noChangeArrowheads="1"/>
            </p:cNvSpPr>
            <p:nvPr/>
          </p:nvSpPr>
          <p:spPr bwMode="auto">
            <a:xfrm>
              <a:off x="1219200" y="4445000"/>
              <a:ext cx="34448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/>
                <a:t>*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8CF222E6-123D-411E-95DE-B079EF460107}" type="slidenum">
              <a:rPr lang="en-US" smtClean="0">
                <a:latin typeface="Interstate" charset="0"/>
              </a:rPr>
              <a:pPr algn="ctr"/>
              <a:t>15</a:t>
            </a:fld>
            <a:endParaRPr lang="en-US" smtClean="0">
              <a:latin typeface="Interstate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6248400" cy="762000"/>
          </a:xfrm>
        </p:spPr>
        <p:txBody>
          <a:bodyPr/>
          <a:lstStyle/>
          <a:p>
            <a:pPr eaLnBrk="1" hangingPunct="1"/>
            <a:r>
              <a:rPr lang="en-US" sz="2800" smtClean="0"/>
              <a:t>CONTEXT FREE GRAMMAR (CFG)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8800"/>
            <a:ext cx="7391400" cy="4297363"/>
          </a:xfrm>
        </p:spPr>
        <p:txBody>
          <a:bodyPr>
            <a:normAutofit/>
          </a:bodyPr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id-ID" sz="2400" dirty="0" smtClean="0"/>
              <a:t>C</a:t>
            </a:r>
            <a:r>
              <a:rPr lang="en-US" sz="2400" dirty="0" err="1" smtClean="0"/>
              <a:t>onven</a:t>
            </a:r>
            <a:r>
              <a:rPr lang="id-ID" sz="2400" dirty="0" smtClean="0"/>
              <a:t>tion</a:t>
            </a:r>
            <a:r>
              <a:rPr lang="en-US" sz="2400" dirty="0" smtClean="0"/>
              <a:t> </a:t>
            </a:r>
            <a:r>
              <a:rPr lang="id-ID" sz="2400" dirty="0" smtClean="0"/>
              <a:t>using symbol</a:t>
            </a:r>
            <a:r>
              <a:rPr lang="en-US" sz="2400" dirty="0" smtClean="0"/>
              <a:t> :</a:t>
            </a:r>
          </a:p>
          <a:p>
            <a:pPr marL="463550" indent="-463550" algn="just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1.	 A, B, C, D, E an</a:t>
            </a:r>
            <a:r>
              <a:rPr lang="id-ID" sz="2400" dirty="0" smtClean="0"/>
              <a:t>d</a:t>
            </a:r>
            <a:r>
              <a:rPr lang="en-US" sz="2400" dirty="0" smtClean="0"/>
              <a:t> S : </a:t>
            </a:r>
            <a:r>
              <a:rPr lang="en-US" sz="2400" dirty="0" err="1" smtClean="0"/>
              <a:t>variabel</a:t>
            </a:r>
            <a:endParaRPr lang="en-US" sz="2400" dirty="0" smtClean="0"/>
          </a:p>
          <a:p>
            <a:pPr marL="463550" indent="-463550" algn="just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2. 	</a:t>
            </a:r>
            <a:r>
              <a:rPr lang="id-ID" sz="2400" dirty="0" smtClean="0"/>
              <a:t>Lowercase</a:t>
            </a:r>
            <a:r>
              <a:rPr lang="en-US" sz="2400" dirty="0" smtClean="0"/>
              <a:t> an</a:t>
            </a:r>
            <a:r>
              <a:rPr lang="id-ID" sz="2400" dirty="0" smtClean="0"/>
              <a:t>d</a:t>
            </a:r>
            <a:r>
              <a:rPr lang="en-US" sz="2400" dirty="0" smtClean="0"/>
              <a:t> digit : terminal</a:t>
            </a:r>
          </a:p>
          <a:p>
            <a:pPr marL="463550" indent="-463550" algn="just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3. 	X, Y, Z : terminal </a:t>
            </a:r>
            <a:r>
              <a:rPr lang="id-ID" sz="2400" dirty="0" smtClean="0"/>
              <a:t>or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endParaRPr lang="en-US" sz="2400" dirty="0" smtClean="0"/>
          </a:p>
          <a:p>
            <a:pPr marL="463550" indent="-463550" algn="just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4. 	</a:t>
            </a:r>
            <a:r>
              <a:rPr lang="id-ID" sz="2400" dirty="0" smtClean="0"/>
              <a:t>Lowercase</a:t>
            </a:r>
            <a:r>
              <a:rPr lang="en-US" sz="2400" dirty="0" smtClean="0"/>
              <a:t> : u, v, w, x, y, an</a:t>
            </a:r>
            <a:r>
              <a:rPr lang="id-ID" sz="2400" dirty="0" smtClean="0"/>
              <a:t>d</a:t>
            </a:r>
            <a:r>
              <a:rPr lang="en-US" sz="2400" dirty="0" smtClean="0"/>
              <a:t> z : string </a:t>
            </a:r>
            <a:r>
              <a:rPr lang="en-US" sz="2400" dirty="0" err="1" smtClean="0"/>
              <a:t>variabel</a:t>
            </a:r>
            <a:endParaRPr lang="en-US" altLang="zh-CN" sz="2400" dirty="0" smtClean="0">
              <a:ea typeface="宋体" charset="-122"/>
            </a:endParaRPr>
          </a:p>
          <a:p>
            <a:pPr marL="457200" indent="-457200" algn="just" eaLnBrk="1" hangingPunct="1">
              <a:lnSpc>
                <a:spcPct val="80000"/>
              </a:lnSpc>
              <a:buFontTx/>
              <a:buAutoNum type="arabicPeriod" startAt="5"/>
            </a:pPr>
            <a:r>
              <a:rPr lang="id-ID" sz="2400" dirty="0" smtClean="0"/>
              <a:t>Lowercase</a:t>
            </a:r>
            <a:r>
              <a:rPr lang="en-US" sz="2400" dirty="0" smtClean="0"/>
              <a:t> :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400" dirty="0" smtClean="0"/>
              <a:t>, </a:t>
            </a:r>
            <a:r>
              <a:rPr lang="en-US" sz="2400" dirty="0" smtClean="0">
                <a:sym typeface="Symbol" pitchFamily="18" charset="2"/>
              </a:rPr>
              <a:t></a:t>
            </a:r>
            <a:r>
              <a:rPr lang="en-US" sz="2400" dirty="0" smtClean="0"/>
              <a:t>, </a:t>
            </a:r>
            <a:r>
              <a:rPr lang="en-US" sz="2400" dirty="0" smtClean="0">
                <a:sym typeface="Symbol" pitchFamily="18" charset="2"/>
              </a:rPr>
              <a:t></a:t>
            </a:r>
            <a:r>
              <a:rPr lang="en-US" sz="2400" dirty="0" smtClean="0"/>
              <a:t> : sentential form (V</a:t>
            </a:r>
            <a:r>
              <a:rPr lang="en-US" sz="2400" dirty="0" smtClean="0">
                <a:sym typeface="Symbol" pitchFamily="18" charset="2"/>
              </a:rPr>
              <a:t>T)*</a:t>
            </a:r>
          </a:p>
          <a:p>
            <a:pPr marL="457200" indent="-457200" algn="just" eaLnBrk="1" hangingPunct="1">
              <a:lnSpc>
                <a:spcPct val="80000"/>
              </a:lnSpc>
              <a:buNone/>
            </a:pPr>
            <a:r>
              <a:rPr lang="en-US" sz="2400" dirty="0" smtClean="0"/>
              <a:t>	</a:t>
            </a:r>
            <a:r>
              <a:rPr lang="id-ID" sz="2400" dirty="0" smtClean="0"/>
              <a:t>when</a:t>
            </a:r>
            <a:r>
              <a:rPr lang="en-US" sz="2400" dirty="0" smtClean="0"/>
              <a:t> A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A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A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, </a:t>
            </a:r>
            <a:r>
              <a:rPr lang="id-ID" sz="2400" dirty="0" smtClean="0"/>
              <a:t>is written</a:t>
            </a:r>
            <a:r>
              <a:rPr lang="en-US" sz="2400" dirty="0" smtClean="0"/>
              <a:t> </a:t>
            </a:r>
          </a:p>
          <a:p>
            <a:pPr marL="344488" indent="-344488" algn="just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  	    A</a:t>
            </a:r>
            <a:r>
              <a:rPr lang="en-US" sz="2400" dirty="0" smtClean="0">
                <a:sym typeface="Symbol" pitchFamily="18" charset="2"/>
              </a:rPr>
              <a:t> 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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dirty="0" smtClean="0">
                <a:sym typeface="Symbol" pitchFamily="18" charset="2"/>
              </a:rPr>
              <a:t></a:t>
            </a:r>
            <a:r>
              <a:rPr lang="en-US" sz="2400" dirty="0" smtClean="0"/>
              <a:t> …</a:t>
            </a:r>
            <a:r>
              <a:rPr lang="en-US" sz="2400" dirty="0" smtClean="0">
                <a:sym typeface="Symbol" pitchFamily="18" charset="2"/>
              </a:rPr>
              <a:t>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400" baseline="-25000" dirty="0" smtClean="0"/>
              <a:t>k</a:t>
            </a:r>
          </a:p>
          <a:p>
            <a:pPr marL="344488" indent="-344488" algn="just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ea typeface="宋体" charset="-122"/>
              </a:rPr>
              <a:t/>
            </a:r>
            <a:br>
              <a:rPr lang="en-US" altLang="zh-CN" sz="2400" dirty="0" smtClean="0">
                <a:ea typeface="宋体" charset="-122"/>
              </a:rPr>
            </a:br>
            <a:endParaRPr lang="en-US" sz="24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505200" y="152400"/>
            <a:ext cx="5466928" cy="685800"/>
          </a:xfrm>
        </p:spPr>
        <p:txBody>
          <a:bodyPr/>
          <a:lstStyle/>
          <a:p>
            <a:r>
              <a:rPr lang="en-US" smtClean="0"/>
              <a:t>Derivation Tree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200" smtClean="0"/>
              <a:t>Derivation Tree :</a:t>
            </a:r>
          </a:p>
          <a:p>
            <a:pPr algn="just">
              <a:buFontTx/>
              <a:buNone/>
            </a:pPr>
            <a:r>
              <a:rPr lang="en-US" sz="2200" smtClean="0"/>
              <a:t>Depiction of derivation in the form of tree			A </a:t>
            </a:r>
            <a:r>
              <a:rPr lang="en-US" sz="2200" smtClean="0">
                <a:sym typeface="Symbol" pitchFamily="18" charset="2"/>
              </a:rPr>
              <a:t></a:t>
            </a:r>
            <a:r>
              <a:rPr lang="en-US" sz="2200" smtClean="0"/>
              <a:t> XYZ</a:t>
            </a:r>
          </a:p>
          <a:p>
            <a:pPr algn="just">
              <a:buNone/>
            </a:pPr>
            <a:r>
              <a:rPr lang="en-US" sz="2200" smtClean="0"/>
              <a:t>Tree :</a:t>
            </a:r>
            <a:r>
              <a:rPr lang="id-ID" sz="2200" smtClean="0"/>
              <a:t>   A</a:t>
            </a:r>
            <a:r>
              <a:rPr lang="en-US" sz="2200" smtClean="0"/>
              <a:t>			</a:t>
            </a:r>
            <a:r>
              <a:rPr lang="en-US" sz="2400" smtClean="0"/>
              <a:t>Parse Tree </a:t>
            </a:r>
            <a:r>
              <a:rPr lang="id-ID" sz="2400" smtClean="0"/>
              <a:t>for</a:t>
            </a:r>
            <a:r>
              <a:rPr lang="en-US" sz="2400" smtClean="0"/>
              <a:t> : - (id + id)</a:t>
            </a:r>
          </a:p>
          <a:p>
            <a:pPr algn="just">
              <a:buFontTx/>
              <a:buNone/>
            </a:pPr>
            <a:endParaRPr lang="en-US" sz="2200" smtClean="0"/>
          </a:p>
          <a:p>
            <a:pPr algn="just">
              <a:buFontTx/>
              <a:buNone/>
            </a:pPr>
            <a:endParaRPr lang="id-ID" sz="2200" smtClean="0"/>
          </a:p>
          <a:p>
            <a:pPr algn="just">
              <a:buFontTx/>
              <a:buNone/>
            </a:pPr>
            <a:r>
              <a:rPr lang="id-ID" sz="2200" smtClean="0"/>
              <a:t> </a:t>
            </a:r>
            <a:r>
              <a:rPr lang="en-US" sz="2200" smtClean="0"/>
              <a:t>X</a:t>
            </a:r>
            <a:r>
              <a:rPr lang="id-ID" sz="2200" smtClean="0"/>
              <a:t> </a:t>
            </a:r>
            <a:r>
              <a:rPr lang="en-US" sz="2200" smtClean="0"/>
              <a:t>   </a:t>
            </a:r>
            <a:r>
              <a:rPr lang="id-ID" sz="2200" smtClean="0"/>
              <a:t>      Y       </a:t>
            </a:r>
            <a:r>
              <a:rPr lang="en-US" sz="2200" smtClean="0"/>
              <a:t> </a:t>
            </a:r>
            <a:r>
              <a:rPr lang="id-ID" sz="2200" smtClean="0"/>
              <a:t>  Z</a:t>
            </a:r>
            <a:endParaRPr lang="en-US" sz="220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8C67E250-906F-4533-88D9-9DFACF59ADD4}" type="slidenum">
              <a:rPr lang="en-US" smtClean="0">
                <a:latin typeface="Interstate" charset="0"/>
              </a:rPr>
              <a:pPr algn="ctr"/>
              <a:t>16</a:t>
            </a:fld>
            <a:endParaRPr lang="en-US" smtClean="0">
              <a:latin typeface="Interstate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47800" y="3200401"/>
            <a:ext cx="1676400" cy="685799"/>
            <a:chOff x="3429000" y="3200401"/>
            <a:chExt cx="1676400" cy="685799"/>
          </a:xfrm>
        </p:grpSpPr>
        <p:cxnSp>
          <p:nvCxnSpPr>
            <p:cNvPr id="10" name="Straight Connector 9"/>
            <p:cNvCxnSpPr/>
            <p:nvPr/>
          </p:nvCxnSpPr>
          <p:spPr>
            <a:xfrm rot="10800000" flipV="1">
              <a:off x="3429000" y="3276600"/>
              <a:ext cx="6858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19600" y="3276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3963988" y="3503613"/>
              <a:ext cx="6096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graphicFrame>
        <p:nvGraphicFramePr>
          <p:cNvPr id="63489" name="Object 2"/>
          <p:cNvGraphicFramePr>
            <a:graphicFrameLocks noChangeAspect="1"/>
          </p:cNvGraphicFramePr>
          <p:nvPr/>
        </p:nvGraphicFramePr>
        <p:xfrm>
          <a:off x="4495800" y="3033219"/>
          <a:ext cx="4419599" cy="4053381"/>
        </p:xfrm>
        <a:graphic>
          <a:graphicData uri="http://schemas.openxmlformats.org/presentationml/2006/ole">
            <p:oleObj spid="_x0000_s63491" name="Visio" r:id="rId3" imgW="5056632" imgH="463905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847928" cy="762000"/>
          </a:xfrm>
        </p:spPr>
        <p:txBody>
          <a:bodyPr/>
          <a:lstStyle/>
          <a:p>
            <a:pPr eaLnBrk="1" hangingPunct="1"/>
            <a:r>
              <a:rPr lang="en-US" sz="2800" smtClean="0"/>
              <a:t>Language</a:t>
            </a:r>
            <a:r>
              <a:rPr lang="id-ID" sz="2800" smtClean="0"/>
              <a:t> for </a:t>
            </a:r>
            <a:r>
              <a:rPr lang="en-US" sz="2800" smtClean="0"/>
              <a:t>CFG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696200" cy="4602163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smtClean="0"/>
              <a:t>Defini</a:t>
            </a:r>
            <a:r>
              <a:rPr lang="id-ID" smtClean="0"/>
              <a:t>tion</a:t>
            </a:r>
            <a:r>
              <a:rPr lang="en-US" smtClean="0"/>
              <a:t> :</a:t>
            </a:r>
          </a:p>
          <a:p>
            <a:pPr eaLnBrk="1" hangingPunct="1"/>
            <a:r>
              <a:rPr lang="en-US" smtClean="0"/>
              <a:t>Language </a:t>
            </a:r>
            <a:r>
              <a:rPr lang="id-ID" smtClean="0"/>
              <a:t>for</a:t>
            </a:r>
            <a:r>
              <a:rPr lang="en-US" smtClean="0"/>
              <a:t> CFG  G : L (G)  =  { w </a:t>
            </a:r>
            <a:r>
              <a:rPr lang="en-US" smtClean="0">
                <a:sym typeface="Symbol" pitchFamily="18" charset="2"/>
              </a:rPr>
              <a:t></a:t>
            </a:r>
            <a:r>
              <a:rPr lang="en-US" smtClean="0"/>
              <a:t> w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T*  an</a:t>
            </a:r>
            <a:r>
              <a:rPr lang="id-ID" smtClean="0"/>
              <a:t>d</a:t>
            </a:r>
            <a:r>
              <a:rPr lang="en-US" smtClean="0"/>
              <a:t> S </a:t>
            </a:r>
            <a:r>
              <a:rPr lang="en-US" smtClean="0">
                <a:sym typeface="Symbol" pitchFamily="18" charset="2"/>
              </a:rPr>
              <a:t> </a:t>
            </a:r>
            <a:r>
              <a:rPr lang="en-US" smtClean="0"/>
              <a:t>w }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id-ID" smtClean="0"/>
              <a:t>where </a:t>
            </a:r>
            <a:r>
              <a:rPr lang="en-US" smtClean="0"/>
              <a:t> :	w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T* :  terminal</a:t>
            </a:r>
            <a:endParaRPr lang="pt-BR" smtClean="0"/>
          </a:p>
          <a:p>
            <a:pPr eaLnBrk="1" hangingPunct="1">
              <a:buFontTx/>
              <a:buNone/>
            </a:pPr>
            <a:r>
              <a:rPr lang="pt-BR" smtClean="0"/>
              <a:t>			S </a:t>
            </a:r>
            <a:r>
              <a:rPr lang="en-US" smtClean="0">
                <a:sym typeface="Symbol" pitchFamily="18" charset="2"/>
              </a:rPr>
              <a:t> </a:t>
            </a:r>
            <a:r>
              <a:rPr lang="pt-BR" smtClean="0"/>
              <a:t>w :  </a:t>
            </a:r>
            <a:r>
              <a:rPr lang="id-ID" smtClean="0"/>
              <a:t> derived from S</a:t>
            </a:r>
            <a:endParaRPr lang="en-US" smtClean="0"/>
          </a:p>
          <a:p>
            <a:r>
              <a:rPr lang="en-US" smtClean="0"/>
              <a:t>L </a:t>
            </a:r>
            <a:r>
              <a:rPr lang="id-ID" smtClean="0"/>
              <a:t>is </a:t>
            </a:r>
            <a:r>
              <a:rPr lang="en-US" smtClean="0"/>
              <a:t> “Context Free Language”  </a:t>
            </a:r>
            <a:r>
              <a:rPr lang="id-ID" smtClean="0"/>
              <a:t>when</a:t>
            </a:r>
            <a:r>
              <a:rPr lang="en-US" smtClean="0"/>
              <a:t> </a:t>
            </a:r>
            <a:r>
              <a:rPr lang="id-ID" smtClean="0"/>
              <a:t>there are</a:t>
            </a:r>
            <a:r>
              <a:rPr lang="en-US" smtClean="0"/>
              <a:t> CFG </a:t>
            </a:r>
            <a:r>
              <a:rPr lang="id-ID" smtClean="0"/>
              <a:t> </a:t>
            </a:r>
            <a:r>
              <a:rPr lang="en-US" smtClean="0"/>
              <a:t>G, s</a:t>
            </a:r>
            <a:r>
              <a:rPr lang="id-ID" smtClean="0"/>
              <a:t>o that </a:t>
            </a:r>
            <a:r>
              <a:rPr lang="en-US" smtClean="0"/>
              <a:t>  L = L(G).</a:t>
            </a:r>
          </a:p>
          <a:p>
            <a:pPr>
              <a:lnSpc>
                <a:spcPct val="90000"/>
              </a:lnSpc>
            </a:pPr>
            <a:r>
              <a:rPr lang="id-ID" smtClean="0"/>
              <a:t>Example of</a:t>
            </a:r>
            <a:r>
              <a:rPr lang="en-US" smtClean="0"/>
              <a:t> CFG : G = (V, T, P, S)</a:t>
            </a:r>
          </a:p>
          <a:p>
            <a:pPr>
              <a:lnSpc>
                <a:spcPct val="90000"/>
              </a:lnSpc>
              <a:buNone/>
            </a:pPr>
            <a:r>
              <a:rPr lang="en-US" smtClean="0"/>
              <a:t>	</a:t>
            </a:r>
            <a:r>
              <a:rPr lang="id-ID" smtClean="0"/>
              <a:t>where</a:t>
            </a:r>
            <a:r>
              <a:rPr lang="en-US" smtClean="0"/>
              <a:t> :	V = {S}</a:t>
            </a:r>
          </a:p>
          <a:p>
            <a:pPr>
              <a:lnSpc>
                <a:spcPct val="90000"/>
              </a:lnSpc>
              <a:buNone/>
            </a:pPr>
            <a:r>
              <a:rPr lang="en-US" smtClean="0"/>
              <a:t>			T = {a, b}</a:t>
            </a:r>
          </a:p>
          <a:p>
            <a:pPr>
              <a:lnSpc>
                <a:spcPct val="90000"/>
              </a:lnSpc>
              <a:buNone/>
            </a:pPr>
            <a:r>
              <a:rPr lang="en-US" smtClean="0"/>
              <a:t>			P = {S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aSb, S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ab }</a:t>
            </a:r>
          </a:p>
          <a:p>
            <a:pPr>
              <a:lnSpc>
                <a:spcPct val="90000"/>
              </a:lnSpc>
              <a:buNone/>
            </a:pPr>
            <a:r>
              <a:rPr lang="en-US" smtClean="0"/>
              <a:t>	Deriva</a:t>
            </a:r>
            <a:r>
              <a:rPr lang="id-ID" smtClean="0"/>
              <a:t>t</a:t>
            </a:r>
            <a:r>
              <a:rPr lang="en-US" smtClean="0"/>
              <a:t>i</a:t>
            </a:r>
            <a:r>
              <a:rPr lang="id-ID" smtClean="0"/>
              <a:t>on</a:t>
            </a:r>
            <a:r>
              <a:rPr lang="en-US" smtClean="0"/>
              <a:t> </a:t>
            </a:r>
            <a:r>
              <a:rPr lang="id-ID" smtClean="0"/>
              <a:t>of </a:t>
            </a:r>
            <a:r>
              <a:rPr lang="en-US" smtClean="0"/>
              <a:t>grammar:</a:t>
            </a:r>
          </a:p>
          <a:p>
            <a:pPr>
              <a:lnSpc>
                <a:spcPct val="90000"/>
              </a:lnSpc>
              <a:buNone/>
            </a:pPr>
            <a:r>
              <a:rPr lang="en-US" smtClean="0"/>
              <a:t>   	S </a:t>
            </a:r>
            <a:r>
              <a:rPr lang="en-US" smtClean="0">
                <a:sym typeface="Symbol" pitchFamily="18" charset="2"/>
              </a:rPr>
              <a:t></a:t>
            </a:r>
            <a:r>
              <a:rPr lang="en-US" smtClean="0"/>
              <a:t> aSb </a:t>
            </a:r>
            <a:r>
              <a:rPr lang="en-US" smtClean="0">
                <a:sym typeface="Symbol" pitchFamily="18" charset="2"/>
              </a:rPr>
              <a:t></a:t>
            </a:r>
            <a:r>
              <a:rPr lang="en-US" smtClean="0"/>
              <a:t> aaSbb  …  a</a:t>
            </a:r>
            <a:r>
              <a:rPr lang="en-US" baseline="30000" smtClean="0"/>
              <a:t>n</a:t>
            </a:r>
            <a:r>
              <a:rPr lang="en-US" smtClean="0"/>
              <a:t>b</a:t>
            </a:r>
            <a:r>
              <a:rPr lang="en-US" baseline="30000" smtClean="0"/>
              <a:t>n</a:t>
            </a:r>
          </a:p>
          <a:p>
            <a:pPr>
              <a:lnSpc>
                <a:spcPct val="90000"/>
              </a:lnSpc>
              <a:buNone/>
            </a:pPr>
            <a:r>
              <a:rPr lang="en-US" smtClean="0"/>
              <a:t>	</a:t>
            </a:r>
            <a:r>
              <a:rPr lang="id-ID" smtClean="0"/>
              <a:t>Then</a:t>
            </a:r>
            <a:r>
              <a:rPr lang="en-US" smtClean="0"/>
              <a:t> :	</a:t>
            </a:r>
          </a:p>
          <a:p>
            <a:pPr>
              <a:lnSpc>
                <a:spcPct val="90000"/>
              </a:lnSpc>
              <a:buNone/>
            </a:pPr>
            <a:r>
              <a:rPr lang="en-US" smtClean="0"/>
              <a:t>	L(G)  =  { a</a:t>
            </a:r>
            <a:r>
              <a:rPr lang="en-US" baseline="30000" smtClean="0"/>
              <a:t>n</a:t>
            </a:r>
            <a:r>
              <a:rPr lang="en-US" smtClean="0"/>
              <a:t>b</a:t>
            </a:r>
            <a:r>
              <a:rPr lang="en-US" baseline="30000" smtClean="0"/>
              <a:t>n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</a:t>
            </a:r>
            <a:r>
              <a:rPr lang="en-US" smtClean="0"/>
              <a:t> n </a:t>
            </a:r>
            <a:r>
              <a:rPr lang="en-US" smtClean="0">
                <a:sym typeface="Symbol" pitchFamily="18" charset="2"/>
              </a:rPr>
              <a:t></a:t>
            </a:r>
            <a:r>
              <a:rPr lang="en-US" smtClean="0"/>
              <a:t> 1}</a:t>
            </a:r>
          </a:p>
          <a:p>
            <a:endParaRPr lang="en-US" smtClean="0"/>
          </a:p>
          <a:p>
            <a:pPr marL="0" indent="0" algn="just"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84EAA850-385F-4A53-A7E4-1FC2E93593D6}" type="slidenum">
              <a:rPr lang="en-US" smtClean="0">
                <a:latin typeface="Interstate" charset="0"/>
              </a:rPr>
              <a:pPr algn="ctr"/>
              <a:t>17</a:t>
            </a:fld>
            <a:endParaRPr lang="en-US" smtClean="0">
              <a:latin typeface="Interstate" charset="0"/>
            </a:endParaRPr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3048000" y="2447925"/>
            <a:ext cx="323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*</a:t>
            </a:r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7143750" y="1685925"/>
            <a:ext cx="323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*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200400" y="152400"/>
            <a:ext cx="5771728" cy="685800"/>
          </a:xfrm>
        </p:spPr>
        <p:txBody>
          <a:bodyPr/>
          <a:lstStyle/>
          <a:p>
            <a:pPr eaLnBrk="1" hangingPunct="1"/>
            <a:r>
              <a:rPr lang="en-US" smtClean="0"/>
              <a:t>Conversion RE to CFG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620000" cy="44497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smtClean="0"/>
              <a:t>All Regular Language can be defined by the CFG, but does not apply in reverse.</a:t>
            </a:r>
          </a:p>
          <a:p>
            <a:pPr marL="0" indent="0" algn="just">
              <a:buNone/>
            </a:pPr>
            <a:endParaRPr lang="en-US" sz="2200" smtClean="0"/>
          </a:p>
          <a:p>
            <a:pPr marL="344488" indent="-344488" algn="just">
              <a:buNone/>
            </a:pPr>
            <a:r>
              <a:rPr lang="en-US" sz="2200" smtClean="0"/>
              <a:t>Conversion from RE to CFG:</a:t>
            </a:r>
          </a:p>
          <a:p>
            <a:pPr algn="just" eaLnBrk="1" hangingPunct="1">
              <a:buFontTx/>
              <a:buAutoNum type="arabicPeriod"/>
            </a:pPr>
            <a:r>
              <a:rPr lang="en-US" sz="2200" smtClean="0"/>
              <a:t>RE = </a:t>
            </a:r>
            <a:r>
              <a:rPr lang="en-US" sz="2200" smtClean="0">
                <a:sym typeface="Symbol" pitchFamily="18" charset="2"/>
              </a:rPr>
              <a:t>		S </a:t>
            </a:r>
            <a:r>
              <a:rPr lang="en-US" sz="2200" smtClean="0">
                <a:sym typeface="Wingdings" pitchFamily="2" charset="2"/>
              </a:rPr>
              <a:t> </a:t>
            </a:r>
            <a:r>
              <a:rPr lang="en-US" sz="2200" smtClean="0">
                <a:sym typeface="Symbol" pitchFamily="18" charset="2"/>
              </a:rPr>
              <a:t>	</a:t>
            </a:r>
          </a:p>
          <a:p>
            <a:pPr marL="344488" indent="-344488" algn="just" eaLnBrk="1" hangingPunct="1">
              <a:buFontTx/>
              <a:buAutoNum type="arabicPeriod"/>
              <a:tabLst>
                <a:tab pos="2743200" algn="l"/>
              </a:tabLst>
            </a:pPr>
            <a:r>
              <a:rPr lang="en-US" sz="2200" smtClean="0">
                <a:sym typeface="Symbol" pitchFamily="18" charset="2"/>
              </a:rPr>
              <a:t>RE = 	(</a:t>
            </a:r>
            <a:r>
              <a:rPr lang="en-US" sz="2200" smtClean="0"/>
              <a:t>Production of S can not produce a terminal string</a:t>
            </a:r>
            <a:r>
              <a:rPr lang="id-ID" sz="2200" smtClean="0">
                <a:sym typeface="Symbol" pitchFamily="18" charset="2"/>
              </a:rPr>
              <a:t> </a:t>
            </a:r>
            <a:r>
              <a:rPr lang="en-US" sz="2200" smtClean="0">
                <a:sym typeface="Symbol" pitchFamily="18" charset="2"/>
              </a:rPr>
              <a:t>)</a:t>
            </a:r>
          </a:p>
          <a:p>
            <a:pPr algn="just" eaLnBrk="1" hangingPunct="1">
              <a:buFontTx/>
              <a:buAutoNum type="arabicPeriod"/>
            </a:pPr>
            <a:r>
              <a:rPr lang="en-US" sz="2200" smtClean="0">
                <a:sym typeface="Symbol" pitchFamily="18" charset="2"/>
              </a:rPr>
              <a:t>RE = a		S </a:t>
            </a:r>
            <a:r>
              <a:rPr lang="en-US" sz="2200" smtClean="0">
                <a:sym typeface="Wingdings" pitchFamily="2" charset="2"/>
              </a:rPr>
              <a:t> a</a:t>
            </a:r>
          </a:p>
          <a:p>
            <a:pPr algn="just" eaLnBrk="1" hangingPunct="1">
              <a:buFontTx/>
              <a:buAutoNum type="arabicPeriod"/>
            </a:pPr>
            <a:r>
              <a:rPr lang="en-US" sz="2200" smtClean="0"/>
              <a:t>RE = a + b		S </a:t>
            </a:r>
            <a:r>
              <a:rPr lang="en-US" sz="2200" smtClean="0">
                <a:sym typeface="Wingdings" pitchFamily="2" charset="2"/>
              </a:rPr>
              <a:t> a | b</a:t>
            </a:r>
          </a:p>
          <a:p>
            <a:pPr algn="just" eaLnBrk="1" hangingPunct="1">
              <a:buFontTx/>
              <a:buAutoNum type="arabicPeriod"/>
            </a:pPr>
            <a:r>
              <a:rPr lang="en-US" sz="2200" smtClean="0">
                <a:sym typeface="Wingdings" pitchFamily="2" charset="2"/>
              </a:rPr>
              <a:t>RE = a.b		S  ab</a:t>
            </a:r>
          </a:p>
          <a:p>
            <a:pPr algn="just" eaLnBrk="1" hangingPunct="1">
              <a:buFontTx/>
              <a:buAutoNum type="arabicPeriod"/>
            </a:pPr>
            <a:r>
              <a:rPr lang="en-US" sz="2200" smtClean="0"/>
              <a:t>RE = a*		S  </a:t>
            </a:r>
            <a:r>
              <a:rPr lang="en-US" sz="2200" smtClean="0">
                <a:sym typeface="Wingdings" pitchFamily="2" charset="2"/>
              </a:rPr>
              <a:t> aS | </a:t>
            </a:r>
            <a:r>
              <a:rPr lang="en-US" sz="2200" smtClean="0">
                <a:sym typeface="Symbol" pitchFamily="18" charset="2"/>
              </a:rPr>
              <a:t></a:t>
            </a:r>
            <a:endParaRPr lang="en-US" sz="2200" smtClean="0"/>
          </a:p>
          <a:p>
            <a:pPr algn="just" eaLnBrk="1" hangingPunct="1">
              <a:buFontTx/>
              <a:buAutoNum type="arabicPeriod"/>
            </a:pPr>
            <a:endParaRPr lang="en-US" sz="220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F7FDE56C-BEB0-47A8-9823-286DC1E9AD88}" type="slidenum">
              <a:rPr lang="en-US" smtClean="0">
                <a:latin typeface="Interstate" charset="0"/>
              </a:rPr>
              <a:pPr algn="ctr"/>
              <a:t>18</a:t>
            </a:fld>
            <a:endParaRPr lang="en-US" smtClean="0">
              <a:latin typeface="Interstate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>
            <a:normAutofit/>
          </a:bodyPr>
          <a:lstStyle/>
          <a:p>
            <a:pPr algn="just" eaLnBrk="1" hangingPunct="1">
              <a:buNone/>
            </a:pPr>
            <a:r>
              <a:rPr lang="en-US" sz="2200" smtClean="0"/>
              <a:t>Make a CFG for the language with :</a:t>
            </a:r>
            <a:endParaRPr lang="id-ID" sz="2200" smtClean="0"/>
          </a:p>
          <a:p>
            <a:pPr algn="just" eaLnBrk="1" hangingPunct="1">
              <a:buFontTx/>
              <a:buNone/>
            </a:pPr>
            <a:r>
              <a:rPr lang="id-ID" sz="2200" smtClean="0"/>
              <a:t>     </a:t>
            </a:r>
            <a:r>
              <a:rPr lang="en-US" sz="2200" smtClean="0"/>
              <a:t>RE = (ab + ba) * (abb) *</a:t>
            </a:r>
          </a:p>
          <a:p>
            <a:pPr algn="just" eaLnBrk="1" hangingPunct="1">
              <a:buFontTx/>
              <a:buNone/>
            </a:pPr>
            <a:endParaRPr lang="en-US" sz="2200" smtClean="0"/>
          </a:p>
          <a:p>
            <a:pPr algn="just" eaLnBrk="1" hangingPunct="1">
              <a:buFontTx/>
              <a:buNone/>
            </a:pPr>
            <a:r>
              <a:rPr lang="id-ID" sz="2200" smtClean="0"/>
              <a:t>Answer</a:t>
            </a:r>
            <a:r>
              <a:rPr lang="en-US" sz="2200" smtClean="0"/>
              <a:t>:</a:t>
            </a:r>
          </a:p>
          <a:p>
            <a:pPr algn="just" eaLnBrk="1" hangingPunct="1">
              <a:buFontTx/>
              <a:buNone/>
            </a:pPr>
            <a:r>
              <a:rPr lang="en-US" sz="2200" smtClean="0"/>
              <a:t>Prod</a:t>
            </a:r>
            <a:r>
              <a:rPr lang="id-ID" sz="2200" smtClean="0"/>
              <a:t>uction of </a:t>
            </a:r>
            <a:r>
              <a:rPr lang="en-US" sz="2200" smtClean="0"/>
              <a:t>CFG</a:t>
            </a:r>
          </a:p>
          <a:p>
            <a:pPr algn="just" eaLnBrk="1" hangingPunct="1">
              <a:buFontTx/>
              <a:buNone/>
            </a:pPr>
            <a:r>
              <a:rPr lang="id-ID" sz="2200" smtClean="0"/>
              <a:t>P: </a:t>
            </a:r>
            <a:r>
              <a:rPr lang="en-US" sz="2200" smtClean="0"/>
              <a:t>	S </a:t>
            </a:r>
            <a:r>
              <a:rPr lang="en-US" sz="2200" smtClean="0">
                <a:sym typeface="Wingdings" pitchFamily="2" charset="2"/>
              </a:rPr>
              <a:t> A B</a:t>
            </a:r>
          </a:p>
          <a:p>
            <a:pPr algn="just" eaLnBrk="1" hangingPunct="1">
              <a:buFontTx/>
              <a:buNone/>
            </a:pPr>
            <a:r>
              <a:rPr lang="en-US" sz="2200" smtClean="0">
                <a:sym typeface="Wingdings" pitchFamily="2" charset="2"/>
              </a:rPr>
              <a:t>	</a:t>
            </a:r>
            <a:r>
              <a:rPr lang="id-ID" sz="2200" smtClean="0">
                <a:sym typeface="Wingdings" pitchFamily="2" charset="2"/>
              </a:rPr>
              <a:t>      </a:t>
            </a:r>
            <a:r>
              <a:rPr lang="en-US" sz="2200" smtClean="0">
                <a:sym typeface="Wingdings" pitchFamily="2" charset="2"/>
              </a:rPr>
              <a:t>A  CA | </a:t>
            </a:r>
            <a:r>
              <a:rPr lang="en-US" sz="2200" smtClean="0">
                <a:sym typeface="Symbol" pitchFamily="18" charset="2"/>
              </a:rPr>
              <a:t></a:t>
            </a:r>
          </a:p>
          <a:p>
            <a:pPr algn="just" eaLnBrk="1" hangingPunct="1">
              <a:buFontTx/>
              <a:buNone/>
            </a:pPr>
            <a:r>
              <a:rPr lang="en-US" sz="2200" smtClean="0">
                <a:sym typeface="Symbol" pitchFamily="18" charset="2"/>
              </a:rPr>
              <a:t>	</a:t>
            </a:r>
            <a:r>
              <a:rPr lang="id-ID" sz="2200" smtClean="0">
                <a:sym typeface="Symbol" pitchFamily="18" charset="2"/>
              </a:rPr>
              <a:t>      </a:t>
            </a:r>
            <a:r>
              <a:rPr lang="en-US" sz="2200" smtClean="0">
                <a:sym typeface="Symbol" pitchFamily="18" charset="2"/>
              </a:rPr>
              <a:t>C </a:t>
            </a:r>
            <a:r>
              <a:rPr lang="en-US" sz="2200" smtClean="0">
                <a:sym typeface="Wingdings" pitchFamily="2" charset="2"/>
              </a:rPr>
              <a:t> ab | ba</a:t>
            </a:r>
          </a:p>
          <a:p>
            <a:pPr algn="just" eaLnBrk="1" hangingPunct="1">
              <a:buFontTx/>
              <a:buNone/>
            </a:pPr>
            <a:r>
              <a:rPr lang="en-US" sz="2200" smtClean="0">
                <a:sym typeface="Wingdings" pitchFamily="2" charset="2"/>
              </a:rPr>
              <a:t>	</a:t>
            </a:r>
            <a:r>
              <a:rPr lang="id-ID" sz="2200" smtClean="0">
                <a:sym typeface="Wingdings" pitchFamily="2" charset="2"/>
              </a:rPr>
              <a:t>      </a:t>
            </a:r>
            <a:r>
              <a:rPr lang="en-US" sz="2200" smtClean="0">
                <a:sym typeface="Wingdings" pitchFamily="2" charset="2"/>
              </a:rPr>
              <a:t>B   DB | </a:t>
            </a:r>
            <a:r>
              <a:rPr lang="en-US" sz="2200" smtClean="0">
                <a:sym typeface="Symbol" pitchFamily="18" charset="2"/>
              </a:rPr>
              <a:t></a:t>
            </a:r>
          </a:p>
          <a:p>
            <a:pPr algn="just" eaLnBrk="1" hangingPunct="1">
              <a:buFontTx/>
              <a:buNone/>
            </a:pPr>
            <a:r>
              <a:rPr lang="en-US" sz="2200" smtClean="0">
                <a:sym typeface="Symbol" pitchFamily="18" charset="2"/>
              </a:rPr>
              <a:t>	</a:t>
            </a:r>
            <a:r>
              <a:rPr lang="id-ID" sz="2200" smtClean="0">
                <a:sym typeface="Symbol" pitchFamily="18" charset="2"/>
              </a:rPr>
              <a:t>      </a:t>
            </a:r>
            <a:r>
              <a:rPr lang="en-US" sz="2200" smtClean="0">
                <a:sym typeface="Symbol" pitchFamily="18" charset="2"/>
              </a:rPr>
              <a:t>D </a:t>
            </a:r>
            <a:r>
              <a:rPr lang="en-US" sz="2200" smtClean="0">
                <a:sym typeface="Wingdings" pitchFamily="2" charset="2"/>
              </a:rPr>
              <a:t> abb</a:t>
            </a:r>
            <a:endParaRPr lang="en-US" sz="2200" smtClean="0"/>
          </a:p>
          <a:p>
            <a:pPr algn="just" eaLnBrk="1" hangingPunct="1">
              <a:buFontTx/>
              <a:buNone/>
            </a:pPr>
            <a:endParaRPr lang="en-US" sz="2200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9C6751BF-8A46-420E-A3BF-AC0949F04E1F}" type="slidenum">
              <a:rPr lang="en-US" smtClean="0">
                <a:latin typeface="Interstate" charset="0"/>
              </a:rPr>
              <a:pPr algn="ctr"/>
              <a:t>19</a:t>
            </a:fld>
            <a:endParaRPr lang="en-US" smtClean="0">
              <a:latin typeface="Interstate" charset="0"/>
            </a:endParaRPr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4419600" y="4404717"/>
            <a:ext cx="4495800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2200">
                <a:latin typeface="Open Sans"/>
              </a:rPr>
              <a:t>so</a:t>
            </a:r>
            <a:r>
              <a:rPr lang="en-US" sz="2200">
                <a:latin typeface="Open Sans"/>
              </a:rPr>
              <a:t> CFG  G = {V,T,P,S}</a:t>
            </a:r>
          </a:p>
          <a:p>
            <a:r>
              <a:rPr lang="id-ID" sz="2200">
                <a:latin typeface="Open Sans"/>
              </a:rPr>
              <a:t>With     </a:t>
            </a:r>
            <a:r>
              <a:rPr lang="en-US" sz="2200">
                <a:latin typeface="Open Sans"/>
              </a:rPr>
              <a:t> V = {S,A,B,C,D}</a:t>
            </a:r>
          </a:p>
          <a:p>
            <a:r>
              <a:rPr lang="en-US" sz="2200">
                <a:latin typeface="Open Sans"/>
              </a:rPr>
              <a:t>	    T = {a,b}</a:t>
            </a:r>
          </a:p>
          <a:p>
            <a:r>
              <a:rPr lang="en-US" sz="2200">
                <a:latin typeface="Open Sans"/>
              </a:rPr>
              <a:t>	    P : </a:t>
            </a:r>
            <a:r>
              <a:rPr lang="id-ID" sz="2200">
                <a:latin typeface="Open Sans"/>
              </a:rPr>
              <a:t>see the left side</a:t>
            </a:r>
            <a:r>
              <a:rPr lang="en-US" sz="280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00400" y="152400"/>
            <a:ext cx="5771728" cy="685800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D5434A0A-6A1A-4D7C-B3F0-8D71E078824F}" type="slidenum">
              <a:rPr lang="en-US" smtClean="0">
                <a:latin typeface="Interstate" charset="0"/>
              </a:rPr>
              <a:pPr algn="ctr"/>
              <a:t>2</a:t>
            </a:fld>
            <a:endParaRPr lang="en-US" smtClean="0">
              <a:latin typeface="Interstate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6096000" cy="762000"/>
          </a:xfrm>
        </p:spPr>
        <p:txBody>
          <a:bodyPr/>
          <a:lstStyle/>
          <a:p>
            <a:pPr eaLnBrk="1" hangingPunct="1"/>
            <a:r>
              <a:rPr lang="en-US" sz="2800" smtClean="0"/>
              <a:t>Learning Outcomes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543800" cy="4449763"/>
          </a:xfrm>
        </p:spPr>
        <p:txBody>
          <a:bodyPr/>
          <a:lstStyle/>
          <a:p>
            <a:pPr marL="0" indent="0" algn="just" eaLnBrk="1" hangingPunct="1">
              <a:buFontTx/>
              <a:buNone/>
              <a:defRPr/>
            </a:pPr>
            <a:r>
              <a:rPr lang="en-US" sz="2800" smtClean="0"/>
              <a:t>At the end of this meeting, students are expected will be able to:</a:t>
            </a:r>
            <a:endParaRPr lang="id-ID" sz="2800" smtClean="0"/>
          </a:p>
          <a:p>
            <a:pPr algn="just" eaLnBrk="1" hangingPunct="1">
              <a:buFontTx/>
              <a:buNone/>
              <a:defRPr/>
            </a:pPr>
            <a:endParaRPr lang="id-ID" sz="2800" smtClean="0"/>
          </a:p>
          <a:p>
            <a:pPr marL="457200" indent="-457200" algn="just" eaLnBrk="1" hangingPunct="1">
              <a:tabLst>
                <a:tab pos="457200" algn="l"/>
              </a:tabLst>
              <a:defRPr/>
            </a:pPr>
            <a:r>
              <a:rPr lang="en-AU" sz="2800" smtClean="0"/>
              <a:t>Apply the theory of Context Free Grammar</a:t>
            </a:r>
          </a:p>
          <a:p>
            <a:pPr marL="457200" indent="-457200" algn="just" eaLnBrk="1" hangingPunct="1">
              <a:tabLst>
                <a:tab pos="457200" algn="l"/>
              </a:tabLst>
              <a:defRPr/>
            </a:pPr>
            <a:r>
              <a:rPr lang="en-AU" sz="2800" smtClean="0"/>
              <a:t>Recognize and differentiate the grammar</a:t>
            </a:r>
          </a:p>
          <a:p>
            <a:pPr marL="457200" indent="-457200" algn="just" eaLnBrk="1" hangingPunct="1">
              <a:tabLst>
                <a:tab pos="457200" algn="l"/>
              </a:tabLst>
              <a:defRPr/>
            </a:pPr>
            <a:r>
              <a:rPr lang="en-AU" sz="2800" smtClean="0"/>
              <a:t>Conversion from RE directly to CFG</a:t>
            </a:r>
            <a:endParaRPr lang="id-ID" sz="2800" smtClean="0"/>
          </a:p>
          <a:p>
            <a:pPr algn="just" eaLnBrk="1" hangingPunct="1">
              <a:buFontTx/>
              <a:buNone/>
              <a:defRPr/>
            </a:pPr>
            <a:endParaRPr lang="id-ID" sz="2800" smtClean="0"/>
          </a:p>
          <a:p>
            <a:pPr algn="just" eaLnBrk="1" hangingPunct="1">
              <a:buFontTx/>
              <a:buNone/>
              <a:defRPr/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195D97D3-08EE-492E-BDEB-6E7FDC797403}" type="slidenum">
              <a:rPr lang="en-US" smtClean="0">
                <a:latin typeface="Interstate" charset="0"/>
              </a:rPr>
              <a:pPr algn="ctr"/>
              <a:t>20</a:t>
            </a:fld>
            <a:endParaRPr lang="en-US" smtClean="0">
              <a:latin typeface="Interstate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id-ID" altLang="zh-CN" sz="2200" smtClean="0">
                <a:ea typeface="宋体" charset="-122"/>
              </a:rPr>
              <a:t> </a:t>
            </a:r>
            <a:r>
              <a:rPr lang="en-US" sz="2200" smtClean="0"/>
              <a:t>Grammar ambiguous:</a:t>
            </a:r>
            <a:br>
              <a:rPr lang="en-US" sz="2200" smtClean="0"/>
            </a:br>
            <a:r>
              <a:rPr lang="en-US" sz="2200" smtClean="0"/>
              <a:t>There is a string in T * which have more than one LMD or RMD over one or more of a Parse Tree.</a:t>
            </a:r>
            <a:br>
              <a:rPr lang="en-US" sz="2200" smtClean="0"/>
            </a:br>
            <a:r>
              <a:rPr lang="en-US" sz="2200" smtClean="0"/>
              <a:t/>
            </a:r>
            <a:br>
              <a:rPr lang="en-US" sz="2200" smtClean="0"/>
            </a:br>
            <a:r>
              <a:rPr lang="en-US" sz="2200" smtClean="0"/>
              <a:t>If every string in L (G) has at most one parse tree, then G is called </a:t>
            </a:r>
            <a:r>
              <a:rPr lang="en-US" sz="2200" b="1" smtClean="0"/>
              <a:t>unambiguous.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b="1" u="sng" smtClean="0"/>
          </a:p>
          <a:p>
            <a:pPr algn="just"/>
            <a:r>
              <a:rPr lang="id-ID" sz="2400" smtClean="0">
                <a:latin typeface="Arial" charset="0"/>
                <a:cs typeface="Arial" charset="0"/>
              </a:rPr>
              <a:t>T</a:t>
            </a:r>
            <a:r>
              <a:rPr lang="en-US" sz="2400" smtClean="0">
                <a:latin typeface="Arial" charset="0"/>
                <a:cs typeface="Arial" charset="0"/>
              </a:rPr>
              <a:t>here is a language that can not be found unambiguous grammar</a:t>
            </a:r>
            <a:r>
              <a:rPr lang="id-ID" sz="2400" smtClean="0">
                <a:latin typeface="Arial" charset="0"/>
                <a:cs typeface="Arial" charset="0"/>
              </a:rPr>
              <a:t>.</a:t>
            </a:r>
            <a:r>
              <a:rPr lang="en-US" sz="2400" smtClean="0">
                <a:latin typeface="Arial" charset="0"/>
                <a:cs typeface="Arial" charset="0"/>
              </a:rPr>
              <a:t> Computer language grammar that should generate unambiguous</a:t>
            </a:r>
            <a:r>
              <a:rPr lang="id-ID" sz="2400" smtClean="0">
                <a:latin typeface="Arial" charset="0"/>
                <a:cs typeface="Arial" charset="0"/>
              </a:rPr>
              <a:t>.</a:t>
            </a:r>
          </a:p>
          <a:p>
            <a:pPr algn="just">
              <a:buNone/>
            </a:pPr>
            <a:endParaRPr lang="en-US" sz="2400" smtClean="0">
              <a:latin typeface="Arial" charset="0"/>
              <a:cs typeface="Arial" charset="0"/>
            </a:endParaRPr>
          </a:p>
          <a:p>
            <a:pPr algn="just">
              <a:buNone/>
            </a:pPr>
            <a:r>
              <a:rPr lang="en-US" sz="2400" smtClean="0">
                <a:latin typeface="Arial" charset="0"/>
                <a:cs typeface="Arial" charset="0"/>
              </a:rPr>
              <a:t>Problem: </a:t>
            </a:r>
          </a:p>
          <a:p>
            <a:pPr algn="just">
              <a:buNone/>
            </a:pPr>
            <a:r>
              <a:rPr lang="en-US" sz="2400" smtClean="0">
                <a:latin typeface="Arial" charset="0"/>
                <a:cs typeface="Arial" charset="0"/>
              </a:rPr>
              <a:t>	if for a grammar can be decided as unambiguous grammar or not? If it can not be ascertained, then there is no algorithm for it which can ensure the long-step process to determine the problem.</a:t>
            </a:r>
            <a:endParaRPr lang="id-ID" sz="24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b="1" u="sng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00400" y="152400"/>
            <a:ext cx="577172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0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Ambiguous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5847928" cy="685800"/>
          </a:xfrm>
        </p:spPr>
        <p:txBody>
          <a:bodyPr/>
          <a:lstStyle/>
          <a:p>
            <a:pPr eaLnBrk="1" hangingPunct="1"/>
            <a:r>
              <a:rPr lang="en-US" smtClean="0"/>
              <a:t>Ambiguous Grammar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067128" cy="348925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d-ID" sz="2200" smtClean="0"/>
              <a:t>Example</a:t>
            </a:r>
            <a:r>
              <a:rPr lang="en-US" sz="2200" smtClean="0"/>
              <a:t> : parse tree </a:t>
            </a:r>
            <a:r>
              <a:rPr lang="id-ID" sz="2200" smtClean="0"/>
              <a:t>for </a:t>
            </a:r>
            <a:r>
              <a:rPr lang="en-US" sz="2200" smtClean="0"/>
              <a:t> a+a*a </a:t>
            </a:r>
          </a:p>
          <a:p>
            <a:pPr eaLnBrk="1" hangingPunct="1">
              <a:buFontTx/>
              <a:buNone/>
            </a:pPr>
            <a:r>
              <a:rPr lang="en-US" smtClean="0"/>
              <a:t>		T1					T2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CD77DDE8-C4FE-47F2-8C46-D5126B90BDC2}" type="slidenum">
              <a:rPr lang="en-US" smtClean="0">
                <a:latin typeface="Interstate" charset="0"/>
              </a:rPr>
              <a:pPr algn="ctr"/>
              <a:t>21</a:t>
            </a:fld>
            <a:endParaRPr lang="en-US" smtClean="0">
              <a:latin typeface="Interstate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295400" y="2514600"/>
            <a:ext cx="2667000" cy="2824163"/>
            <a:chOff x="990600" y="2209800"/>
            <a:chExt cx="2667000" cy="2824163"/>
          </a:xfrm>
        </p:grpSpPr>
        <p:sp>
          <p:nvSpPr>
            <p:cNvPr id="31749" name="TextBox 4"/>
            <p:cNvSpPr txBox="1">
              <a:spLocks noChangeArrowheads="1"/>
            </p:cNvSpPr>
            <p:nvPr/>
          </p:nvSpPr>
          <p:spPr bwMode="auto">
            <a:xfrm>
              <a:off x="1828800" y="2209800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</a:t>
              </a:r>
            </a:p>
          </p:txBody>
        </p:sp>
        <p:sp>
          <p:nvSpPr>
            <p:cNvPr id="31750" name="TextBox 5"/>
            <p:cNvSpPr txBox="1">
              <a:spLocks noChangeArrowheads="1"/>
            </p:cNvSpPr>
            <p:nvPr/>
          </p:nvSpPr>
          <p:spPr bwMode="auto">
            <a:xfrm>
              <a:off x="1828800" y="2967038"/>
              <a:ext cx="363538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1751" name="TextBox 6"/>
            <p:cNvSpPr txBox="1">
              <a:spLocks noChangeArrowheads="1"/>
            </p:cNvSpPr>
            <p:nvPr/>
          </p:nvSpPr>
          <p:spPr bwMode="auto">
            <a:xfrm>
              <a:off x="1143000" y="2890838"/>
              <a:ext cx="3905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</a:t>
              </a:r>
            </a:p>
          </p:txBody>
        </p:sp>
        <p:sp>
          <p:nvSpPr>
            <p:cNvPr id="31752" name="TextBox 7"/>
            <p:cNvSpPr txBox="1">
              <a:spLocks noChangeArrowheads="1"/>
            </p:cNvSpPr>
            <p:nvPr/>
          </p:nvSpPr>
          <p:spPr bwMode="auto">
            <a:xfrm>
              <a:off x="2505075" y="2890838"/>
              <a:ext cx="3905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</a:t>
              </a:r>
            </a:p>
          </p:txBody>
        </p:sp>
        <p:sp>
          <p:nvSpPr>
            <p:cNvPr id="31753" name="TextBox 8"/>
            <p:cNvSpPr txBox="1">
              <a:spLocks noChangeArrowheads="1"/>
            </p:cNvSpPr>
            <p:nvPr/>
          </p:nvSpPr>
          <p:spPr bwMode="auto">
            <a:xfrm>
              <a:off x="2505075" y="3652838"/>
              <a:ext cx="3048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*</a:t>
              </a:r>
            </a:p>
          </p:txBody>
        </p:sp>
        <p:sp>
          <p:nvSpPr>
            <p:cNvPr id="31754" name="TextBox 9"/>
            <p:cNvSpPr txBox="1">
              <a:spLocks noChangeArrowheads="1"/>
            </p:cNvSpPr>
            <p:nvPr/>
          </p:nvSpPr>
          <p:spPr bwMode="auto">
            <a:xfrm>
              <a:off x="1752600" y="3652838"/>
              <a:ext cx="3905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</a:t>
              </a:r>
            </a:p>
          </p:txBody>
        </p:sp>
        <p:sp>
          <p:nvSpPr>
            <p:cNvPr id="31755" name="TextBox 10"/>
            <p:cNvSpPr txBox="1">
              <a:spLocks noChangeArrowheads="1"/>
            </p:cNvSpPr>
            <p:nvPr/>
          </p:nvSpPr>
          <p:spPr bwMode="auto">
            <a:xfrm>
              <a:off x="3267075" y="3652838"/>
              <a:ext cx="3905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</a:t>
              </a:r>
            </a:p>
          </p:txBody>
        </p:sp>
        <p:sp>
          <p:nvSpPr>
            <p:cNvPr id="31756" name="TextBox 11"/>
            <p:cNvSpPr txBox="1">
              <a:spLocks noChangeArrowheads="1"/>
            </p:cNvSpPr>
            <p:nvPr/>
          </p:nvSpPr>
          <p:spPr bwMode="auto">
            <a:xfrm>
              <a:off x="990600" y="3652838"/>
              <a:ext cx="3556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sp>
          <p:nvSpPr>
            <p:cNvPr id="31757" name="TextBox 12"/>
            <p:cNvSpPr txBox="1">
              <a:spLocks noChangeArrowheads="1"/>
            </p:cNvSpPr>
            <p:nvPr/>
          </p:nvSpPr>
          <p:spPr bwMode="auto">
            <a:xfrm>
              <a:off x="1752600" y="4567238"/>
              <a:ext cx="3556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sp>
          <p:nvSpPr>
            <p:cNvPr id="31758" name="TextBox 13"/>
            <p:cNvSpPr txBox="1">
              <a:spLocks noChangeArrowheads="1"/>
            </p:cNvSpPr>
            <p:nvPr/>
          </p:nvSpPr>
          <p:spPr bwMode="auto">
            <a:xfrm>
              <a:off x="3267075" y="4572000"/>
              <a:ext cx="3571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 flipV="1">
              <a:off x="1524000" y="2667000"/>
              <a:ext cx="381000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31750" idx="0"/>
            </p:cNvCxnSpPr>
            <p:nvPr/>
          </p:nvCxnSpPr>
          <p:spPr>
            <a:xfrm rot="16200000" flipH="1">
              <a:off x="1846263" y="2801937"/>
              <a:ext cx="300038" cy="301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33600" y="2667000"/>
              <a:ext cx="381000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2552701" y="3467100"/>
              <a:ext cx="228600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 flipV="1">
              <a:off x="2133600" y="3352800"/>
              <a:ext cx="381000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1081881" y="3520282"/>
              <a:ext cx="376237" cy="50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1754" idx="2"/>
            </p:cNvCxnSpPr>
            <p:nvPr/>
          </p:nvCxnSpPr>
          <p:spPr>
            <a:xfrm rot="5400000">
              <a:off x="1697832" y="4321968"/>
              <a:ext cx="457200" cy="42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895600" y="3352800"/>
              <a:ext cx="381000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31758" idx="0"/>
            </p:cNvCxnSpPr>
            <p:nvPr/>
          </p:nvCxnSpPr>
          <p:spPr>
            <a:xfrm rot="16200000" flipH="1">
              <a:off x="3247232" y="4372768"/>
              <a:ext cx="381000" cy="174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435600" y="2586037"/>
            <a:ext cx="2413000" cy="2747963"/>
            <a:chOff x="5029200" y="2057400"/>
            <a:chExt cx="2413000" cy="2747963"/>
          </a:xfrm>
        </p:grpSpPr>
        <p:sp>
          <p:nvSpPr>
            <p:cNvPr id="31768" name="TextBox 45"/>
            <p:cNvSpPr txBox="1">
              <a:spLocks noChangeArrowheads="1"/>
            </p:cNvSpPr>
            <p:nvPr/>
          </p:nvSpPr>
          <p:spPr bwMode="auto">
            <a:xfrm>
              <a:off x="6324600" y="2057400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</a:t>
              </a:r>
            </a:p>
          </p:txBody>
        </p:sp>
        <p:sp>
          <p:nvSpPr>
            <p:cNvPr id="31769" name="TextBox 46"/>
            <p:cNvSpPr txBox="1">
              <a:spLocks noChangeArrowheads="1"/>
            </p:cNvSpPr>
            <p:nvPr/>
          </p:nvSpPr>
          <p:spPr bwMode="auto">
            <a:xfrm>
              <a:off x="6324600" y="2814638"/>
              <a:ext cx="3048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*</a:t>
              </a:r>
            </a:p>
          </p:txBody>
        </p:sp>
        <p:sp>
          <p:nvSpPr>
            <p:cNvPr id="31770" name="TextBox 47"/>
            <p:cNvSpPr txBox="1">
              <a:spLocks noChangeArrowheads="1"/>
            </p:cNvSpPr>
            <p:nvPr/>
          </p:nvSpPr>
          <p:spPr bwMode="auto">
            <a:xfrm>
              <a:off x="5638800" y="2738438"/>
              <a:ext cx="3905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</a:t>
              </a:r>
            </a:p>
          </p:txBody>
        </p:sp>
        <p:sp>
          <p:nvSpPr>
            <p:cNvPr id="31771" name="TextBox 48"/>
            <p:cNvSpPr txBox="1">
              <a:spLocks noChangeArrowheads="1"/>
            </p:cNvSpPr>
            <p:nvPr/>
          </p:nvSpPr>
          <p:spPr bwMode="auto">
            <a:xfrm>
              <a:off x="6848475" y="2738438"/>
              <a:ext cx="3905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</a:t>
              </a:r>
            </a:p>
          </p:txBody>
        </p:sp>
        <p:sp>
          <p:nvSpPr>
            <p:cNvPr id="31772" name="TextBox 49"/>
            <p:cNvSpPr txBox="1">
              <a:spLocks noChangeArrowheads="1"/>
            </p:cNvSpPr>
            <p:nvPr/>
          </p:nvSpPr>
          <p:spPr bwMode="auto">
            <a:xfrm>
              <a:off x="5656263" y="3429000"/>
              <a:ext cx="363537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1773" name="TextBox 50"/>
            <p:cNvSpPr txBox="1">
              <a:spLocks noChangeArrowheads="1"/>
            </p:cNvSpPr>
            <p:nvPr/>
          </p:nvSpPr>
          <p:spPr bwMode="auto">
            <a:xfrm>
              <a:off x="5172075" y="3505200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</a:t>
              </a:r>
            </a:p>
          </p:txBody>
        </p:sp>
        <p:sp>
          <p:nvSpPr>
            <p:cNvPr id="31774" name="TextBox 51"/>
            <p:cNvSpPr txBox="1">
              <a:spLocks noChangeArrowheads="1"/>
            </p:cNvSpPr>
            <p:nvPr/>
          </p:nvSpPr>
          <p:spPr bwMode="auto">
            <a:xfrm>
              <a:off x="6086475" y="3505200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</a:t>
              </a:r>
            </a:p>
          </p:txBody>
        </p:sp>
        <p:sp>
          <p:nvSpPr>
            <p:cNvPr id="31775" name="TextBox 52"/>
            <p:cNvSpPr txBox="1">
              <a:spLocks noChangeArrowheads="1"/>
            </p:cNvSpPr>
            <p:nvPr/>
          </p:nvSpPr>
          <p:spPr bwMode="auto">
            <a:xfrm>
              <a:off x="5029200" y="4338638"/>
              <a:ext cx="3556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sp>
          <p:nvSpPr>
            <p:cNvPr id="31776" name="TextBox 53"/>
            <p:cNvSpPr txBox="1">
              <a:spLocks noChangeArrowheads="1"/>
            </p:cNvSpPr>
            <p:nvPr/>
          </p:nvSpPr>
          <p:spPr bwMode="auto">
            <a:xfrm>
              <a:off x="6172200" y="4343400"/>
              <a:ext cx="3556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sp>
          <p:nvSpPr>
            <p:cNvPr id="31777" name="TextBox 54"/>
            <p:cNvSpPr txBox="1">
              <a:spLocks noChangeArrowheads="1"/>
            </p:cNvSpPr>
            <p:nvPr/>
          </p:nvSpPr>
          <p:spPr bwMode="auto">
            <a:xfrm>
              <a:off x="7086600" y="3581400"/>
              <a:ext cx="3556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 rot="10800000" flipV="1">
              <a:off x="6019800" y="2514600"/>
              <a:ext cx="381000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31769" idx="0"/>
            </p:cNvCxnSpPr>
            <p:nvPr/>
          </p:nvCxnSpPr>
          <p:spPr>
            <a:xfrm rot="16200000" flipH="1">
              <a:off x="6326981" y="2664619"/>
              <a:ext cx="3000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629400" y="2514600"/>
              <a:ext cx="381000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5677694" y="3313906"/>
              <a:ext cx="228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0800000" flipV="1">
              <a:off x="5410200" y="3200400"/>
              <a:ext cx="381000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6997700" y="3340100"/>
              <a:ext cx="381000" cy="101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5050632" y="4169568"/>
              <a:ext cx="457200" cy="42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791200" y="3200400"/>
              <a:ext cx="381000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6125369" y="4144169"/>
              <a:ext cx="381000" cy="174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Date Placeholder 4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2895600" y="152400"/>
            <a:ext cx="6076528" cy="685800"/>
          </a:xfrm>
        </p:spPr>
        <p:txBody>
          <a:bodyPr/>
          <a:lstStyle/>
          <a:p>
            <a:pPr eaLnBrk="1" hangingPunct="1"/>
            <a:r>
              <a:rPr lang="en-US" smtClean="0"/>
              <a:t>Ambiguous Grammar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548188"/>
          </a:xfrm>
        </p:spPr>
        <p:txBody>
          <a:bodyPr>
            <a:normAutofit/>
          </a:bodyPr>
          <a:lstStyle/>
          <a:p>
            <a:pPr marL="0" indent="0" algn="just" eaLnBrk="1" hangingPunct="1">
              <a:buFontTx/>
              <a:buNone/>
            </a:pPr>
            <a:r>
              <a:rPr lang="en-US" sz="2200" smtClean="0"/>
              <a:t>There are ambigous grammar (not all) that can be converted into unambiguous grammar.</a:t>
            </a:r>
          </a:p>
          <a:p>
            <a:pPr marL="0" indent="0" algn="just" eaLnBrk="1" hangingPunct="1">
              <a:buFontTx/>
              <a:buNone/>
            </a:pPr>
            <a:r>
              <a:rPr lang="en-US" sz="2200" smtClean="0"/>
              <a:t>For the CFG can be transformed into an arithmetic expression grammar unambigous :</a:t>
            </a:r>
          </a:p>
          <a:p>
            <a:pPr marL="0" indent="0" algn="just" eaLnBrk="1" hangingPunct="1">
              <a:buFontTx/>
              <a:buNone/>
            </a:pPr>
            <a:r>
              <a:rPr lang="en-US" sz="2200" smtClean="0"/>
              <a:t>		E </a:t>
            </a:r>
            <a:r>
              <a:rPr lang="en-US" sz="2200" smtClean="0">
                <a:sym typeface="Wingdings" pitchFamily="2" charset="2"/>
              </a:rPr>
              <a:t> T | E + T</a:t>
            </a:r>
          </a:p>
          <a:p>
            <a:pPr marL="0" indent="0" algn="just" eaLnBrk="1" hangingPunct="1">
              <a:buFontTx/>
              <a:buNone/>
            </a:pPr>
            <a:r>
              <a:rPr lang="en-US" sz="2200" smtClean="0">
                <a:sym typeface="Wingdings" pitchFamily="2" charset="2"/>
              </a:rPr>
              <a:t>		T  F | T * F</a:t>
            </a:r>
          </a:p>
          <a:p>
            <a:pPr marL="0" indent="0" algn="just" eaLnBrk="1" hangingPunct="1">
              <a:buFontTx/>
              <a:buNone/>
            </a:pPr>
            <a:r>
              <a:rPr lang="en-US" sz="2200" smtClean="0">
                <a:sym typeface="Wingdings" pitchFamily="2" charset="2"/>
              </a:rPr>
              <a:t>		F  I | (E)</a:t>
            </a:r>
          </a:p>
          <a:p>
            <a:pPr marL="0" indent="0" algn="just" eaLnBrk="1" hangingPunct="1">
              <a:buFontTx/>
              <a:buNone/>
            </a:pPr>
            <a:r>
              <a:rPr lang="en-US" sz="2200" smtClean="0">
                <a:sym typeface="Wingdings" pitchFamily="2" charset="2"/>
              </a:rPr>
              <a:t>		I   a | b | c</a:t>
            </a:r>
          </a:p>
          <a:p>
            <a:pPr marL="0" indent="0" algn="just" eaLnBrk="1" hangingPunct="1">
              <a:buNone/>
            </a:pPr>
            <a:endParaRPr lang="en-US" sz="2200" smtClean="0"/>
          </a:p>
          <a:p>
            <a:pPr marL="0" indent="0" algn="just" eaLnBrk="1" hangingPunct="1">
              <a:buNone/>
            </a:pPr>
            <a:r>
              <a:rPr lang="en-US" sz="2200" smtClean="0"/>
              <a:t>There is no algorithm to convert from ambiguous to unambiguous grammar.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891C09DF-AD93-41FD-AB77-CA80029490C8}" type="slidenum">
              <a:rPr lang="en-US" smtClean="0">
                <a:latin typeface="Interstate" charset="0"/>
              </a:rPr>
              <a:pPr algn="ctr"/>
              <a:t>22</a:t>
            </a:fld>
            <a:endParaRPr lang="en-US" smtClean="0">
              <a:latin typeface="Interstate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895600" y="152400"/>
            <a:ext cx="6076528" cy="762000"/>
          </a:xfrm>
        </p:spPr>
        <p:txBody>
          <a:bodyPr/>
          <a:lstStyle/>
          <a:p>
            <a:pPr eaLnBrk="1" hangingPunct="1"/>
            <a:r>
              <a:rPr lang="en-US" smtClean="0"/>
              <a:t>Ambiguous Grammar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066800" y="1524001"/>
            <a:ext cx="7620000" cy="4495800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sz="2200" smtClean="0"/>
              <a:t>A CFL L is called inherently ambiguous if all CFG grammar for L is ambiguous.</a:t>
            </a:r>
          </a:p>
          <a:p>
            <a:pPr algn="just" eaLnBrk="1" hangingPunct="1">
              <a:buFontTx/>
              <a:buNone/>
            </a:pPr>
            <a:r>
              <a:rPr lang="id-ID" sz="2200" smtClean="0"/>
              <a:t>Example </a:t>
            </a:r>
            <a:r>
              <a:rPr lang="en-US" sz="2200" smtClean="0"/>
              <a:t>:  L =</a:t>
            </a:r>
          </a:p>
          <a:p>
            <a:pPr algn="just" eaLnBrk="1" hangingPunct="1">
              <a:buFontTx/>
              <a:buNone/>
            </a:pPr>
            <a:endParaRPr lang="id-ID" sz="2200" smtClean="0"/>
          </a:p>
          <a:p>
            <a:pPr algn="just" eaLnBrk="1" hangingPunct="1">
              <a:buFontTx/>
              <a:buNone/>
            </a:pPr>
            <a:endParaRPr lang="en-US" sz="2200" smtClean="0"/>
          </a:p>
          <a:p>
            <a:pPr algn="just" eaLnBrk="1" hangingPunct="1">
              <a:buFontTx/>
              <a:buNone/>
            </a:pPr>
            <a:r>
              <a:rPr lang="id-ID" sz="2200" smtClean="0"/>
              <a:t>This Language have</a:t>
            </a:r>
            <a:r>
              <a:rPr lang="en-US" sz="2200" smtClean="0"/>
              <a:t> C</a:t>
            </a:r>
            <a:r>
              <a:rPr lang="id-ID" sz="2200" smtClean="0"/>
              <a:t>ontext </a:t>
            </a:r>
            <a:r>
              <a:rPr lang="en-US" sz="2200" smtClean="0"/>
              <a:t>F</a:t>
            </a:r>
            <a:r>
              <a:rPr lang="id-ID" sz="2200" smtClean="0"/>
              <a:t>ree </a:t>
            </a:r>
            <a:r>
              <a:rPr lang="en-US" sz="2200" smtClean="0"/>
              <a:t>G</a:t>
            </a:r>
            <a:r>
              <a:rPr lang="id-ID" sz="2200" smtClean="0"/>
              <a:t>rammar as</a:t>
            </a:r>
            <a:r>
              <a:rPr lang="en-US" sz="2200" smtClean="0"/>
              <a:t> </a:t>
            </a:r>
            <a:r>
              <a:rPr lang="id-ID" sz="2200" smtClean="0"/>
              <a:t>follow </a:t>
            </a:r>
            <a:r>
              <a:rPr lang="en-US" sz="2200" smtClean="0"/>
              <a:t>:</a:t>
            </a:r>
          </a:p>
          <a:p>
            <a:pPr algn="just" eaLnBrk="1" hangingPunct="1">
              <a:buFontTx/>
              <a:buNone/>
            </a:pPr>
            <a:r>
              <a:rPr lang="en-US" sz="2200" smtClean="0"/>
              <a:t>  S </a:t>
            </a:r>
            <a:r>
              <a:rPr lang="en-US" sz="2200" smtClean="0">
                <a:sym typeface="Wingdings" pitchFamily="2" charset="2"/>
              </a:rPr>
              <a:t> AB | C</a:t>
            </a:r>
          </a:p>
          <a:p>
            <a:pPr algn="just" eaLnBrk="1" hangingPunct="1">
              <a:buFontTx/>
              <a:buNone/>
            </a:pPr>
            <a:r>
              <a:rPr lang="en-US" sz="2200" smtClean="0">
                <a:sym typeface="Wingdings" pitchFamily="2" charset="2"/>
              </a:rPr>
              <a:t>  A   aAb | ab</a:t>
            </a:r>
          </a:p>
          <a:p>
            <a:pPr algn="just" eaLnBrk="1" hangingPunct="1">
              <a:buFontTx/>
              <a:buNone/>
            </a:pPr>
            <a:r>
              <a:rPr lang="en-US" sz="2200" smtClean="0">
                <a:sym typeface="Wingdings" pitchFamily="2" charset="2"/>
              </a:rPr>
              <a:t>  B   cBd | cd</a:t>
            </a:r>
          </a:p>
          <a:p>
            <a:pPr algn="just" eaLnBrk="1" hangingPunct="1">
              <a:buFontTx/>
              <a:buNone/>
            </a:pPr>
            <a:r>
              <a:rPr lang="en-US" sz="2200" smtClean="0">
                <a:sym typeface="Wingdings" pitchFamily="2" charset="2"/>
              </a:rPr>
              <a:t>  C   aCd | aDd</a:t>
            </a:r>
          </a:p>
          <a:p>
            <a:pPr algn="just" eaLnBrk="1" hangingPunct="1">
              <a:buFontTx/>
              <a:buNone/>
            </a:pPr>
            <a:r>
              <a:rPr lang="en-US" sz="2200" smtClean="0">
                <a:sym typeface="Wingdings" pitchFamily="2" charset="2"/>
              </a:rPr>
              <a:t>  D   bDc | bc</a:t>
            </a:r>
            <a:endParaRPr lang="en-US" sz="2200" smtClean="0"/>
          </a:p>
          <a:p>
            <a:pPr algn="just" eaLnBrk="1" hangingPunct="1">
              <a:buFontTx/>
              <a:buNone/>
            </a:pPr>
            <a:endParaRPr lang="en-US" sz="220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EC9E2E0A-88C7-472F-9FDA-A473FF655568}" type="slidenum">
              <a:rPr lang="en-US" smtClean="0">
                <a:latin typeface="Interstate" charset="0"/>
              </a:rPr>
              <a:pPr algn="ctr"/>
              <a:t>23</a:t>
            </a:fld>
            <a:endParaRPr lang="en-US" smtClean="0">
              <a:latin typeface="Interstate" charset="0"/>
            </a:endParaRP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657475"/>
            <a:ext cx="70850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067128" cy="348925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 smtClean="0"/>
              <a:t>Parse tree </a:t>
            </a:r>
            <a:r>
              <a:rPr lang="id-ID" sz="2200" smtClean="0"/>
              <a:t>for </a:t>
            </a:r>
            <a:r>
              <a:rPr lang="en-US" sz="2200" smtClean="0"/>
              <a:t> string ‘aabbccdd’ :</a:t>
            </a:r>
          </a:p>
          <a:p>
            <a:pPr eaLnBrk="1" hangingPunct="1"/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4BB05148-C1BB-4B63-888F-B40E2335524C}" type="slidenum">
              <a:rPr lang="en-US" smtClean="0">
                <a:latin typeface="Interstate" charset="0"/>
              </a:rPr>
              <a:pPr algn="ctr"/>
              <a:t>24</a:t>
            </a:fld>
            <a:endParaRPr lang="en-US" smtClean="0">
              <a:latin typeface="Interstate" charset="0"/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05000"/>
            <a:ext cx="7356475" cy="454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5867400" cy="914400"/>
          </a:xfrm>
        </p:spPr>
        <p:txBody>
          <a:bodyPr/>
          <a:lstStyle/>
          <a:p>
            <a:r>
              <a:rPr lang="en-US" smtClean="0"/>
              <a:t>Exercises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543800" cy="44497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Construct a CFG for RE below :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mtClean="0"/>
              <a:t>a* b* (a│c)*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mtClean="0"/>
              <a:t>(a│c)* ba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mtClean="0"/>
              <a:t>(( 00 + 01 )*  01) + 101 ( 0 + 10)*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mtClean="0"/>
          </a:p>
          <a:p>
            <a:pPr marL="457200" indent="-457200" algn="just">
              <a:lnSpc>
                <a:spcPct val="90000"/>
              </a:lnSpc>
              <a:buNone/>
            </a:pPr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4301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Hopcroft, John E., Motwani, Rajeev, Ullman, Jeffrey D. (2007). </a:t>
            </a:r>
            <a:r>
              <a:rPr lang="en-AU" b="1" i="1" smtClean="0"/>
              <a:t>Introduction to automata theory, languages, and computation</a:t>
            </a:r>
            <a:r>
              <a:rPr lang="en-AU" smtClean="0"/>
              <a:t>. 3rd. Addison-Wesley. New York. ISBN: 9780321476173, Chapter 5.1- 5.2 (page 169-190), 5.4 (page 205-214), 7.1 (page 255-262)</a:t>
            </a:r>
            <a:endParaRPr lang="en-US" smtClean="0"/>
          </a:p>
          <a:p>
            <a:pPr algn="just"/>
            <a:r>
              <a:rPr lang="en-AU" u="sng" smtClean="0">
                <a:hlinkClick r:id="rId2"/>
              </a:rPr>
              <a:t>http://www.univ-orleans.fr/lifo/Members/Mirian.Halfeld/Cours/TLComp/l3-CFG.pdf</a:t>
            </a:r>
            <a:endParaRPr lang="en-US" smtClean="0"/>
          </a:p>
          <a:p>
            <a:r>
              <a:rPr lang="en-AU" u="sng" smtClean="0">
                <a:hlinkClick r:id="rId3"/>
              </a:rPr>
              <a:t>http://www.andrew.cmu.edu/user/ko/pdfs/lecture-8.pdf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156C28-EA8F-4000-8A82-9E8CF3095187}" type="slidenum">
              <a:rPr lang="en-US" smtClean="0">
                <a:latin typeface="Interstate" charset="0"/>
              </a:rPr>
              <a:pPr/>
              <a:t>26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A07816CB-98B2-4658-84E6-1B1DDB245E1E}" type="slidenum">
              <a:rPr lang="en-US" smtClean="0">
                <a:latin typeface="Interstate" charset="0"/>
              </a:rPr>
              <a:pPr algn="ctr"/>
              <a:t>3</a:t>
            </a:fld>
            <a:endParaRPr lang="en-US" smtClean="0">
              <a:latin typeface="Interstate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76528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smtClean="0"/>
              <a:t>Outline Materi</a:t>
            </a:r>
            <a:r>
              <a:rPr lang="id-ID" sz="3200" smtClean="0"/>
              <a:t>al</a:t>
            </a:r>
            <a:endParaRPr lang="en-US" sz="320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8800"/>
            <a:ext cx="7391400" cy="42973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smtClean="0"/>
              <a:t>Chomsky Classification</a:t>
            </a:r>
          </a:p>
          <a:p>
            <a:pPr eaLnBrk="1" hangingPunct="1"/>
            <a:r>
              <a:rPr lang="id-ID" sz="2400" smtClean="0"/>
              <a:t>Definition of Context Free Language(CFG) </a:t>
            </a:r>
            <a:endParaRPr lang="en-US" sz="2400" smtClean="0"/>
          </a:p>
          <a:p>
            <a:pPr eaLnBrk="1" hangingPunct="1"/>
            <a:r>
              <a:rPr lang="id-ID" sz="2400" smtClean="0"/>
              <a:t>Grammar Derivation</a:t>
            </a:r>
            <a:endParaRPr lang="en-US" sz="2400" smtClean="0"/>
          </a:p>
          <a:p>
            <a:pPr eaLnBrk="1" hangingPunct="1"/>
            <a:r>
              <a:rPr lang="id-ID" sz="2400" smtClean="0"/>
              <a:t>Parsing Tree</a:t>
            </a:r>
            <a:endParaRPr lang="en-US" sz="2400" smtClean="0"/>
          </a:p>
          <a:p>
            <a:pPr eaLnBrk="1" hangingPunct="1"/>
            <a:r>
              <a:rPr lang="id-ID" sz="2400" smtClean="0"/>
              <a:t>Language of a Grammar</a:t>
            </a:r>
            <a:endParaRPr lang="en-US" sz="2400" smtClean="0"/>
          </a:p>
          <a:p>
            <a:pPr eaLnBrk="1" hangingPunct="1"/>
            <a:r>
              <a:rPr lang="id-ID" sz="2400" smtClean="0"/>
              <a:t>Ambiquous </a:t>
            </a:r>
            <a:r>
              <a:rPr lang="id-ID" sz="2400" smtClean="0"/>
              <a:t>Grammar</a:t>
            </a:r>
            <a:endParaRPr lang="en-US" sz="2400" smtClean="0"/>
          </a:p>
          <a:p>
            <a:r>
              <a:rPr lang="en-US" sz="2400" smtClean="0"/>
              <a:t>Conversion of RE to the CFG</a:t>
            </a:r>
          </a:p>
          <a:p>
            <a:pPr eaLnBrk="1" hangingPunct="1"/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0C02E180-1679-4D39-AA5E-C0B028F246CE}" type="slidenum">
              <a:rPr lang="en-US" smtClean="0">
                <a:latin typeface="Interstate" charset="0"/>
              </a:rPr>
              <a:pPr algn="ctr"/>
              <a:t>4</a:t>
            </a:fld>
            <a:endParaRPr lang="en-US" smtClean="0">
              <a:latin typeface="Interstate" charset="0"/>
            </a:endParaRP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066800"/>
            <a:ext cx="5715000" cy="557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149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6305128" cy="914400"/>
          </a:xfrm>
        </p:spPr>
        <p:txBody>
          <a:bodyPr>
            <a:normAutofit/>
          </a:bodyPr>
          <a:lstStyle/>
          <a:p>
            <a:r>
              <a:rPr lang="en-US" sz="2800" smtClean="0"/>
              <a:t>Klasifikasi chomsky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0E42D83A-9A19-4399-8CF3-8D716731899A}" type="slidenum">
              <a:rPr lang="ja-JP" altLang="en-US" smtClean="0">
                <a:latin typeface="Interstate" charset="0"/>
                <a:ea typeface="ＭＳ Ｐゴシック" charset="-128"/>
              </a:rPr>
              <a:pPr algn="ctr"/>
              <a:t>5</a:t>
            </a:fld>
            <a:endParaRPr lang="ja-JP" altLang="en-US" smtClean="0">
              <a:latin typeface="Interstate" charset="0"/>
              <a:ea typeface="ＭＳ Ｐゴシック" charset="-128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762000" y="381000"/>
          <a:ext cx="8153400" cy="6082373"/>
        </p:xfrm>
        <a:graphic>
          <a:graphicData uri="http://schemas.openxmlformats.org/drawingml/2006/table">
            <a:tbl>
              <a:tblPr/>
              <a:tblGrid>
                <a:gridCol w="1387334"/>
                <a:gridCol w="1379648"/>
                <a:gridCol w="2169939"/>
                <a:gridCol w="1421235"/>
                <a:gridCol w="1795244"/>
              </a:tblGrid>
              <a:tr h="69909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The resulting type of formula production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Method for syntax analysis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sense to make a compilation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Information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1198459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Used automata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6990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α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::=</a:t>
                      </a:r>
                      <a:r>
                        <a:rPr kumimoji="0" lang="el-G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ψ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 practical method is used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399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Turing machine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</a:tr>
              <a:tr h="69909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Context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Sensitive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ψ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Ay::=</a:t>
                      </a:r>
                      <a:r>
                        <a:rPr kumimoji="0" lang="el-G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ψαγ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only with the complex method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little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Non terminal A is the only production in a given environment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1198459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β→γ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|</a:t>
                      </a:r>
                      <a:r>
                        <a:rPr kumimoji="0" lang="el-G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β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|≤|</a:t>
                      </a:r>
                      <a:r>
                        <a:rPr kumimoji="0" lang="el-G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γ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|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Linear limited automata (Linear FA)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994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Context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Free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A::=</a:t>
                      </a:r>
                      <a:r>
                        <a:rPr kumimoji="0" lang="el-G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α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Easy method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Suitable for syntax analysis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around it is without the influence of production 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69196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Non deterministic stack automata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2362200"/>
          <a:ext cx="8382000" cy="2835275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  <a:gridCol w="1676400"/>
                <a:gridCol w="1676400"/>
                <a:gridCol w="1676400"/>
              </a:tblGrid>
              <a:tr h="91460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Regular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A::=b|aB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Right Linear Regular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easy method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Suitable for lexical analysis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symbol recognition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Basis for 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-language theory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-Automata theory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-text string process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Implemented by scanner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67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A::b|Ba|Cb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Left Linear Regular</a:t>
                      </a:r>
                    </a:p>
                  </a:txBody>
                  <a:tcPr marT="45730" marB="45730" horzOverflow="overflow">
                    <a:lnL w="254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End automata (Finite automata)(limited automata)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>
                        <a:alpha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6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545FFC83-7B75-40A3-AE75-FC2F3BA46C71}" type="slidenum">
              <a:rPr lang="ja-JP" altLang="en-US" smtClean="0">
                <a:latin typeface="Interstate" charset="0"/>
                <a:ea typeface="ＭＳ Ｐゴシック" charset="-128"/>
              </a:rPr>
              <a:pPr algn="ctr"/>
              <a:t>6</a:t>
            </a:fld>
            <a:endParaRPr lang="ja-JP" altLang="en-US" smtClean="0">
              <a:latin typeface="Interstate" charset="0"/>
              <a:ea typeface="ＭＳ Ｐゴシック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AACBFDF3-3BDB-4084-99AF-72E91316823D}" type="slidenum">
              <a:rPr lang="en-US" smtClean="0">
                <a:latin typeface="Interstate" charset="0"/>
              </a:rPr>
              <a:pPr algn="ctr"/>
              <a:t>7</a:t>
            </a:fld>
            <a:endParaRPr lang="en-US" smtClean="0">
              <a:latin typeface="Interstate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6305128" cy="914400"/>
          </a:xfrm>
        </p:spPr>
        <p:txBody>
          <a:bodyPr/>
          <a:lstStyle/>
          <a:p>
            <a:r>
              <a:rPr lang="en-US" sz="2800" smtClean="0"/>
              <a:t>CONTEXT FREE GRAMMAR (CFG)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924800" cy="4800600"/>
          </a:xfrm>
        </p:spPr>
        <p:txBody>
          <a:bodyPr>
            <a:normAutofit/>
          </a:bodyPr>
          <a:lstStyle/>
          <a:p>
            <a:pPr algn="just"/>
            <a:r>
              <a:rPr lang="en-US" sz="2800" smtClean="0"/>
              <a:t>Define programming language, used to describe document formats, such as </a:t>
            </a:r>
            <a:r>
              <a:rPr lang="en-US" sz="2800" i="1" smtClean="0"/>
              <a:t>Document Type Definition (DTD)</a:t>
            </a:r>
            <a:r>
              <a:rPr lang="en-US" sz="2800" smtClean="0"/>
              <a:t> that is used in XML</a:t>
            </a:r>
          </a:p>
          <a:p>
            <a:pPr algn="just"/>
            <a:r>
              <a:rPr lang="en-US" sz="2800" smtClean="0"/>
              <a:t>There is an automaton called ‘PushDown Automaton’ (PDA), that also describe all and only CFG</a:t>
            </a:r>
          </a:p>
          <a:p>
            <a:pPr algn="just"/>
            <a:r>
              <a:rPr lang="en-US" sz="2800" smtClean="0"/>
              <a:t>Formality of parsing concept</a:t>
            </a:r>
          </a:p>
          <a:p>
            <a:pPr algn="just"/>
            <a:r>
              <a:rPr lang="en-US" sz="2800" smtClean="0"/>
              <a:t>Define mathematical expression.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895600" y="152400"/>
            <a:ext cx="6076528" cy="914400"/>
          </a:xfrm>
        </p:spPr>
        <p:txBody>
          <a:bodyPr/>
          <a:lstStyle/>
          <a:p>
            <a:pPr eaLnBrk="1" hangingPunct="1"/>
            <a:r>
              <a:rPr lang="en-US" smtClean="0"/>
              <a:t>CFG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447800" y="1828800"/>
            <a:ext cx="7239000" cy="42973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id-ID" sz="2400" dirty="0" smtClean="0"/>
              <a:t>F</a:t>
            </a:r>
            <a:r>
              <a:rPr lang="en-US" sz="2400" dirty="0" err="1" smtClean="0"/>
              <a:t>ormal</a:t>
            </a:r>
            <a:r>
              <a:rPr lang="en-US" sz="2400" dirty="0" smtClean="0"/>
              <a:t> </a:t>
            </a:r>
            <a:r>
              <a:rPr lang="id-ID" sz="2400" dirty="0" smtClean="0"/>
              <a:t>Definition of </a:t>
            </a:r>
            <a:r>
              <a:rPr lang="en-US" sz="2400" dirty="0" smtClean="0"/>
              <a:t>CFG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			G  =  (V, T, P, 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id-ID" sz="2400" dirty="0" smtClean="0"/>
              <a:t>where	</a:t>
            </a:r>
            <a:r>
              <a:rPr lang="en-US" sz="2400" dirty="0" smtClean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	V	:	</a:t>
            </a:r>
            <a:r>
              <a:rPr lang="id-ID" sz="2400" dirty="0" smtClean="0"/>
              <a:t>set of </a:t>
            </a:r>
            <a:r>
              <a:rPr lang="en-US" sz="2400" dirty="0" err="1" smtClean="0"/>
              <a:t>variabel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	T	:	</a:t>
            </a:r>
            <a:r>
              <a:rPr lang="id-ID" sz="2400" dirty="0" smtClean="0"/>
              <a:t>set of</a:t>
            </a:r>
            <a:r>
              <a:rPr lang="en-US" sz="2400" dirty="0" smtClean="0"/>
              <a:t> terminal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			V </a:t>
            </a:r>
            <a:r>
              <a:rPr lang="en-US" sz="2400" dirty="0" smtClean="0">
                <a:sym typeface="Symbol" pitchFamily="18" charset="2"/>
              </a:rPr>
              <a:t></a:t>
            </a:r>
            <a:r>
              <a:rPr lang="en-US" sz="2400" dirty="0" smtClean="0"/>
              <a:t> T  =  </a:t>
            </a:r>
            <a:r>
              <a:rPr lang="en-US" sz="2400" dirty="0" smtClean="0">
                <a:sym typeface="Symbol" pitchFamily="18" charset="2"/>
              </a:rPr>
              <a:t></a:t>
            </a:r>
            <a:r>
              <a:rPr lang="en-US" sz="2400" dirty="0" smtClean="0"/>
              <a:t>  (disjoint)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	P	:	</a:t>
            </a:r>
            <a:r>
              <a:rPr lang="id-ID" sz="2400" dirty="0" smtClean="0"/>
              <a:t>set of</a:t>
            </a:r>
            <a:r>
              <a:rPr lang="en-US" sz="2400" dirty="0" smtClean="0"/>
              <a:t> </a:t>
            </a:r>
            <a:r>
              <a:rPr lang="en-US" sz="2400" dirty="0" err="1" smtClean="0"/>
              <a:t>produ</a:t>
            </a:r>
            <a:r>
              <a:rPr lang="id-ID" sz="2400" dirty="0" smtClean="0"/>
              <a:t>ction</a:t>
            </a:r>
            <a:r>
              <a:rPr lang="en-US" sz="2400" dirty="0" smtClean="0"/>
              <a:t> : A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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		A	:	</a:t>
            </a:r>
            <a:r>
              <a:rPr lang="en-US" sz="2400" dirty="0" err="1" smtClean="0">
                <a:sym typeface="Symbol" pitchFamily="18" charset="2"/>
              </a:rPr>
              <a:t>variabel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				 ( V  T )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		S	:	start symbol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3BAD6034-A2C4-47AB-A45D-E63240FA7B44}" type="slidenum">
              <a:rPr lang="en-US" smtClean="0">
                <a:latin typeface="Interstate" charset="0"/>
              </a:rPr>
              <a:pPr algn="ctr"/>
              <a:t>8</a:t>
            </a:fld>
            <a:endParaRPr lang="en-US" smtClean="0">
              <a:latin typeface="Interstate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F457F266-6CA3-4A6E-B449-B80F96AE5421}" type="slidenum">
              <a:rPr lang="en-US" smtClean="0">
                <a:latin typeface="Interstate" charset="0"/>
              </a:rPr>
              <a:pPr algn="ctr"/>
              <a:t>9</a:t>
            </a:fld>
            <a:endParaRPr lang="en-US" smtClean="0">
              <a:latin typeface="Interstate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6152728" cy="914400"/>
          </a:xfrm>
        </p:spPr>
        <p:txBody>
          <a:bodyPr/>
          <a:lstStyle/>
          <a:p>
            <a:pPr eaLnBrk="1" hangingPunct="1"/>
            <a:r>
              <a:rPr lang="en-US" sz="2800" smtClean="0"/>
              <a:t>CONTEXT FREE GRAMMAR (CFG)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953000"/>
          </a:xfrm>
        </p:spPr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r>
              <a:rPr lang="id-ID" sz="2400" smtClean="0"/>
              <a:t>Grammar Derivation :</a:t>
            </a:r>
          </a:p>
          <a:p>
            <a:pPr marL="609600" indent="-609600" eaLnBrk="1" hangingPunct="1">
              <a:buFontTx/>
              <a:buNone/>
            </a:pPr>
            <a:r>
              <a:rPr lang="en-US" sz="2400" smtClean="0"/>
              <a:t>Production </a:t>
            </a:r>
            <a:r>
              <a:rPr lang="id-ID" sz="2400" smtClean="0"/>
              <a:t>example</a:t>
            </a:r>
            <a:r>
              <a:rPr lang="en-US" sz="2400" smtClean="0"/>
              <a:t>:</a:t>
            </a:r>
          </a:p>
          <a:p>
            <a:pPr marL="609600" indent="-609600" eaLnBrk="1" hangingPunct="1">
              <a:buFontTx/>
              <a:buNone/>
            </a:pPr>
            <a:r>
              <a:rPr lang="en-US" sz="2400" smtClean="0"/>
              <a:t>	1. &lt;</a:t>
            </a:r>
            <a:r>
              <a:rPr lang="id-ID" sz="2400" smtClean="0"/>
              <a:t>sentence</a:t>
            </a:r>
            <a:r>
              <a:rPr lang="en-US" sz="2400" smtClean="0"/>
              <a:t>&gt;	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&lt;subje</a:t>
            </a:r>
            <a:r>
              <a:rPr lang="id-ID" sz="2400" smtClean="0"/>
              <a:t>ct</a:t>
            </a:r>
            <a:r>
              <a:rPr lang="en-US" sz="2400" smtClean="0"/>
              <a:t>&gt; &lt;predi</a:t>
            </a:r>
            <a:r>
              <a:rPr lang="id-ID" sz="2400" smtClean="0"/>
              <a:t>c</a:t>
            </a:r>
            <a:r>
              <a:rPr lang="en-US" sz="2400" smtClean="0"/>
              <a:t>at</a:t>
            </a:r>
            <a:r>
              <a:rPr lang="id-ID" sz="2400" smtClean="0"/>
              <a:t>e</a:t>
            </a:r>
            <a:r>
              <a:rPr lang="en-US" sz="2400" smtClean="0"/>
              <a:t>&gt;</a:t>
            </a:r>
          </a:p>
          <a:p>
            <a:pPr marL="609600" indent="-609600" eaLnBrk="1" hangingPunct="1">
              <a:buFontTx/>
              <a:buNone/>
            </a:pPr>
            <a:r>
              <a:rPr lang="en-US" sz="2400" smtClean="0"/>
              <a:t>	2. &lt;subje</a:t>
            </a:r>
            <a:r>
              <a:rPr lang="id-ID" sz="2400" smtClean="0"/>
              <a:t>ct</a:t>
            </a:r>
            <a:r>
              <a:rPr lang="en-US" sz="2400" smtClean="0"/>
              <a:t>&gt;	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&lt;</a:t>
            </a:r>
            <a:r>
              <a:rPr lang="id-ID" sz="2400" smtClean="0"/>
              <a:t>noun</a:t>
            </a:r>
            <a:r>
              <a:rPr lang="en-US" sz="2400" smtClean="0"/>
              <a:t>&gt;</a:t>
            </a:r>
          </a:p>
          <a:p>
            <a:pPr marL="609600" indent="-609600" eaLnBrk="1" hangingPunct="1">
              <a:buFontTx/>
              <a:buNone/>
            </a:pPr>
            <a:r>
              <a:rPr lang="en-US" sz="2400" smtClean="0"/>
              <a:t>	3. &lt;predi</a:t>
            </a:r>
            <a:r>
              <a:rPr lang="id-ID" sz="2400" smtClean="0"/>
              <a:t>c</a:t>
            </a:r>
            <a:r>
              <a:rPr lang="en-US" sz="2400" smtClean="0"/>
              <a:t>at</a:t>
            </a:r>
            <a:r>
              <a:rPr lang="id-ID" sz="2400" smtClean="0"/>
              <a:t>e</a:t>
            </a:r>
            <a:r>
              <a:rPr lang="en-US" sz="2400" smtClean="0"/>
              <a:t>&gt;	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&lt;</a:t>
            </a:r>
            <a:r>
              <a:rPr lang="id-ID" sz="2400" smtClean="0"/>
              <a:t>verb</a:t>
            </a:r>
            <a:r>
              <a:rPr lang="en-US" sz="2400" smtClean="0"/>
              <a:t>&gt; &lt;obje</a:t>
            </a:r>
            <a:r>
              <a:rPr lang="id-ID" sz="2400" smtClean="0"/>
              <a:t>ct</a:t>
            </a:r>
            <a:r>
              <a:rPr lang="en-US" sz="2400" smtClean="0"/>
              <a:t>&gt;</a:t>
            </a:r>
          </a:p>
          <a:p>
            <a:pPr marL="609600" indent="-609600" eaLnBrk="1" hangingPunct="1">
              <a:buFontTx/>
              <a:buNone/>
            </a:pPr>
            <a:r>
              <a:rPr lang="en-US" sz="2400" smtClean="0"/>
              <a:t>	4. &lt;obje</a:t>
            </a:r>
            <a:r>
              <a:rPr lang="id-ID" sz="2400" smtClean="0"/>
              <a:t>ct</a:t>
            </a:r>
            <a:r>
              <a:rPr lang="en-US" sz="2400" smtClean="0"/>
              <a:t>&gt;	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&lt;</a:t>
            </a:r>
            <a:r>
              <a:rPr lang="id-ID" sz="2400" smtClean="0"/>
              <a:t>noun</a:t>
            </a:r>
            <a:r>
              <a:rPr lang="en-US" sz="2400" smtClean="0"/>
              <a:t>&gt;</a:t>
            </a:r>
          </a:p>
          <a:p>
            <a:pPr marL="609600" indent="-609600" eaLnBrk="1" hangingPunct="1">
              <a:buFontTx/>
              <a:buNone/>
            </a:pPr>
            <a:r>
              <a:rPr lang="en-US" sz="2400" smtClean="0"/>
              <a:t>	5. &lt;</a:t>
            </a:r>
            <a:r>
              <a:rPr lang="id-ID" sz="2400" smtClean="0"/>
              <a:t>noun</a:t>
            </a:r>
            <a:r>
              <a:rPr lang="en-US" sz="2400" smtClean="0"/>
              <a:t>&gt;	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id-ID" sz="2400" smtClean="0">
                <a:sym typeface="Symbol" pitchFamily="18" charset="2"/>
              </a:rPr>
              <a:t> dog</a:t>
            </a:r>
            <a:r>
              <a:rPr lang="en-US" sz="2400" smtClean="0">
                <a:sym typeface="Symbol" pitchFamily="18" charset="2"/>
              </a:rPr>
              <a:t></a:t>
            </a:r>
            <a:r>
              <a:rPr lang="en-US" sz="2400" smtClean="0"/>
              <a:t> </a:t>
            </a:r>
            <a:r>
              <a:rPr lang="id-ID" sz="2400" smtClean="0"/>
              <a:t>rice</a:t>
            </a:r>
            <a:r>
              <a:rPr lang="en-US" sz="2400" smtClean="0">
                <a:sym typeface="Symbol" pitchFamily="18" charset="2"/>
              </a:rPr>
              <a:t></a:t>
            </a:r>
            <a:r>
              <a:rPr lang="en-US" sz="2400" smtClean="0"/>
              <a:t> </a:t>
            </a:r>
            <a:r>
              <a:rPr lang="id-ID" sz="2400" smtClean="0"/>
              <a:t>people</a:t>
            </a:r>
            <a:endParaRPr lang="en-US" sz="2400" smtClean="0"/>
          </a:p>
          <a:p>
            <a:pPr marL="609600" indent="-609600" eaLnBrk="1" hangingPunct="1">
              <a:buFontTx/>
              <a:buNone/>
            </a:pPr>
            <a:r>
              <a:rPr lang="en-US" sz="2400" smtClean="0"/>
              <a:t>	6. &lt;</a:t>
            </a:r>
            <a:r>
              <a:rPr lang="id-ID" sz="2400" smtClean="0"/>
              <a:t>verb</a:t>
            </a:r>
            <a:r>
              <a:rPr lang="en-US" sz="2400" smtClean="0"/>
              <a:t>&gt;	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</a:t>
            </a:r>
            <a:r>
              <a:rPr lang="id-ID" sz="2400" smtClean="0"/>
              <a:t>eat</a:t>
            </a:r>
            <a:r>
              <a:rPr lang="en-US" sz="2400" smtClean="0">
                <a:sym typeface="Symbol" pitchFamily="18" charset="2"/>
              </a:rPr>
              <a:t></a:t>
            </a:r>
            <a:r>
              <a:rPr lang="en-US" sz="2400" smtClean="0"/>
              <a:t> </a:t>
            </a:r>
            <a:r>
              <a:rPr lang="id-ID" sz="2400" smtClean="0"/>
              <a:t>hit</a:t>
            </a:r>
            <a:endParaRPr lang="en-US" sz="2400" smtClean="0"/>
          </a:p>
          <a:p>
            <a:pPr marL="990600" lvl="1" indent="-533400" eaLnBrk="1" hangingPunct="1">
              <a:buFontTx/>
              <a:buNone/>
            </a:pPr>
            <a:r>
              <a:rPr lang="en-US" sz="2400" smtClean="0"/>
              <a:t>	&lt; ….. &gt;	: variabel</a:t>
            </a:r>
            <a:endParaRPr lang="en-US" sz="2400" smtClean="0"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r>
              <a:rPr lang="en-US" sz="2400" smtClean="0">
                <a:sym typeface="Symbol" pitchFamily="18" charset="2"/>
              </a:rPr>
              <a:t>		</a:t>
            </a:r>
            <a:r>
              <a:rPr lang="en-US" sz="2400" smtClean="0"/>
              <a:t>	: </a:t>
            </a:r>
            <a:r>
              <a:rPr lang="id-ID" sz="2400" smtClean="0"/>
              <a:t>alternative or Choice</a:t>
            </a:r>
            <a:endParaRPr lang="en-US" sz="240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192</TotalTime>
  <Words>858</Words>
  <Application>Microsoft Office PowerPoint</Application>
  <PresentationFormat>On-screen Show (4:3)</PresentationFormat>
  <Paragraphs>309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Template PPT 2015</vt:lpstr>
      <vt:lpstr>Visio</vt:lpstr>
      <vt:lpstr>CONTEXT FREE GRAMMAR (CFG)  Session  07</vt:lpstr>
      <vt:lpstr>Learning Outcomes</vt:lpstr>
      <vt:lpstr>Outline Material</vt:lpstr>
      <vt:lpstr>Klasifikasi chomsky</vt:lpstr>
      <vt:lpstr>Slide 5</vt:lpstr>
      <vt:lpstr>Slide 6</vt:lpstr>
      <vt:lpstr>CONTEXT FREE GRAMMAR (CFG)</vt:lpstr>
      <vt:lpstr>CFG</vt:lpstr>
      <vt:lpstr>CONTEXT FREE GRAMMAR (CFG)</vt:lpstr>
      <vt:lpstr>CONTEXT FREE GRAMMAR (CFG)</vt:lpstr>
      <vt:lpstr>Derivation</vt:lpstr>
      <vt:lpstr>CONTEXT FREE GRAMMAR (CFG)</vt:lpstr>
      <vt:lpstr>CONTEXT FREE GRAMMAR (CFG)</vt:lpstr>
      <vt:lpstr>CONTEXT FREE GRAMMAR (CFG)</vt:lpstr>
      <vt:lpstr>CONTEXT FREE GRAMMAR (CFG)</vt:lpstr>
      <vt:lpstr>Derivation Tree</vt:lpstr>
      <vt:lpstr>Language for CFG</vt:lpstr>
      <vt:lpstr>Conversion RE to CFG</vt:lpstr>
      <vt:lpstr>Example</vt:lpstr>
      <vt:lpstr>Slide 20</vt:lpstr>
      <vt:lpstr>Ambiguous Grammar</vt:lpstr>
      <vt:lpstr>Ambiguous Grammar</vt:lpstr>
      <vt:lpstr>Ambiguous Grammar</vt:lpstr>
      <vt:lpstr>  </vt:lpstr>
      <vt:lpstr>Exercises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User</cp:lastModifiedBy>
  <cp:revision>47</cp:revision>
  <dcterms:created xsi:type="dcterms:W3CDTF">2015-05-04T03:33:03Z</dcterms:created>
  <dcterms:modified xsi:type="dcterms:W3CDTF">2009-03-05T06:19:02Z</dcterms:modified>
</cp:coreProperties>
</file>