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3" r:id="rId6"/>
    <p:sldId id="280" r:id="rId7"/>
    <p:sldId id="299" r:id="rId8"/>
    <p:sldId id="281" r:id="rId9"/>
    <p:sldId id="279" r:id="rId10"/>
    <p:sldId id="278" r:id="rId11"/>
    <p:sldId id="277" r:id="rId12"/>
    <p:sldId id="276" r:id="rId13"/>
    <p:sldId id="284" r:id="rId14"/>
    <p:sldId id="298" r:id="rId15"/>
    <p:sldId id="283" r:id="rId16"/>
    <p:sldId id="282" r:id="rId17"/>
    <p:sldId id="303" r:id="rId18"/>
    <p:sldId id="304" r:id="rId19"/>
    <p:sldId id="305" r:id="rId20"/>
    <p:sldId id="289" r:id="rId21"/>
    <p:sldId id="302" r:id="rId22"/>
    <p:sldId id="301" r:id="rId23"/>
    <p:sldId id="306" r:id="rId24"/>
    <p:sldId id="307" r:id="rId25"/>
    <p:sldId id="290" r:id="rId26"/>
    <p:sldId id="309" r:id="rId27"/>
    <p:sldId id="310" r:id="rId28"/>
    <p:sldId id="312" r:id="rId29"/>
    <p:sldId id="311" r:id="rId30"/>
    <p:sldId id="313" r:id="rId31"/>
    <p:sldId id="308" r:id="rId32"/>
    <p:sldId id="291" r:id="rId33"/>
    <p:sldId id="295" r:id="rId34"/>
    <p:sldId id="296" r:id="rId35"/>
    <p:sldId id="297" r:id="rId36"/>
    <p:sldId id="314" r:id="rId37"/>
    <p:sldId id="262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3"/>
            <p14:sldId id="280"/>
            <p14:sldId id="299"/>
            <p14:sldId id="281"/>
            <p14:sldId id="279"/>
            <p14:sldId id="278"/>
            <p14:sldId id="277"/>
            <p14:sldId id="276"/>
            <p14:sldId id="284"/>
            <p14:sldId id="298"/>
            <p14:sldId id="283"/>
            <p14:sldId id="282"/>
            <p14:sldId id="303"/>
            <p14:sldId id="304"/>
            <p14:sldId id="305"/>
            <p14:sldId id="289"/>
            <p14:sldId id="302"/>
            <p14:sldId id="301"/>
            <p14:sldId id="306"/>
            <p14:sldId id="307"/>
            <p14:sldId id="290"/>
            <p14:sldId id="309"/>
            <p14:sldId id="310"/>
            <p14:sldId id="312"/>
            <p14:sldId id="311"/>
            <p14:sldId id="313"/>
            <p14:sldId id="308"/>
            <p14:sldId id="291"/>
            <p14:sldId id="295"/>
            <p14:sldId id="296"/>
            <p14:sldId id="297"/>
            <p14:sldId id="31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Concurrency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id-ID" sz="2800" dirty="0" smtClean="0"/>
              <a:t>6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O/S Concerns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28775"/>
            <a:ext cx="7315200" cy="437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Keep track of active processes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Allocate and </a:t>
            </a:r>
            <a:r>
              <a:rPr lang="en-US" sz="2800" dirty="0" err="1" smtClean="0"/>
              <a:t>deallocate</a:t>
            </a:r>
            <a:r>
              <a:rPr lang="en-US" sz="2800" dirty="0" smtClean="0"/>
              <a:t> resources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Processor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I/O devices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Protect data and resources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Result of process must be independent of the speed of execution of other concurrent processes</a:t>
            </a:r>
          </a:p>
        </p:txBody>
      </p:sp>
    </p:spTree>
    <p:extLst>
      <p:ext uri="{BB962C8B-B14F-4D97-AF65-F5344CB8AC3E}">
        <p14:creationId xmlns:p14="http://schemas.microsoft.com/office/powerpoint/2010/main" val="7033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among Processes for Resources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71599" y="2214563"/>
            <a:ext cx="7286625" cy="3517900"/>
          </a:xfrm>
        </p:spPr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Critical sections</a:t>
            </a:r>
          </a:p>
          <a:p>
            <a:pPr lvl="2"/>
            <a:r>
              <a:rPr lang="en-US" dirty="0" smtClean="0"/>
              <a:t>Only one program at a time is allowed in its critical section</a:t>
            </a:r>
          </a:p>
          <a:p>
            <a:pPr lvl="2"/>
            <a:r>
              <a:rPr lang="en-US" dirty="0" smtClean="0"/>
              <a:t>Example only one process at a time is allowed to send command to the printer</a:t>
            </a:r>
          </a:p>
          <a:p>
            <a:r>
              <a:rPr lang="en-US" dirty="0" smtClean="0"/>
              <a:t>Deadlock</a:t>
            </a:r>
          </a:p>
          <a:p>
            <a:r>
              <a:rPr lang="en-US" dirty="0" smtClean="0"/>
              <a:t>Starvation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6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Cooperation among Processes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628775"/>
            <a:ext cx="7543800" cy="4300538"/>
          </a:xfrm>
        </p:spPr>
        <p:txBody>
          <a:bodyPr/>
          <a:lstStyle/>
          <a:p>
            <a:r>
              <a:rPr lang="en-US" dirty="0" smtClean="0"/>
              <a:t>By Sharing</a:t>
            </a:r>
          </a:p>
          <a:p>
            <a:pPr lvl="1"/>
            <a:r>
              <a:rPr lang="en-US" dirty="0" smtClean="0"/>
              <a:t>Writing must be mutually exclusive</a:t>
            </a:r>
          </a:p>
          <a:p>
            <a:pPr lvl="1"/>
            <a:r>
              <a:rPr lang="en-US" dirty="0" smtClean="0"/>
              <a:t>Critical sections are used to provide data integrity</a:t>
            </a:r>
          </a:p>
          <a:p>
            <a:r>
              <a:rPr lang="en-US" dirty="0" smtClean="0"/>
              <a:t>By Communication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Messages are passes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Mutual exclusion is not a control requirement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Poss</a:t>
            </a:r>
            <a:r>
              <a:rPr lang="en-US" sz="1800" dirty="0" smtClean="0"/>
              <a:t>ible to have deadlock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Each process waiting for a message from the other process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Possible to have starvation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Two processes sending message to each other while another process waits for a message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0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Mutual Exclusion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28775"/>
            <a:ext cx="7391400" cy="4586288"/>
          </a:xfrm>
        </p:spPr>
        <p:txBody>
          <a:bodyPr/>
          <a:lstStyle/>
          <a:p>
            <a:r>
              <a:rPr lang="en-US" sz="2000" dirty="0" smtClean="0"/>
              <a:t>Only one process at a time is allowed in the critical section for a resource</a:t>
            </a:r>
          </a:p>
          <a:p>
            <a:r>
              <a:rPr lang="en-US" sz="2000" dirty="0" smtClean="0"/>
              <a:t>A process that halts in its non-critical section must do so without interfering with other processes</a:t>
            </a:r>
          </a:p>
          <a:p>
            <a:r>
              <a:rPr lang="en-US" sz="2000" dirty="0" smtClean="0"/>
              <a:t>No deadlock or starvation</a:t>
            </a:r>
          </a:p>
          <a:p>
            <a:r>
              <a:rPr lang="en-US" sz="2000" dirty="0" smtClean="0"/>
              <a:t>A process must not be delayed access to a critical section when there is no other process using it</a:t>
            </a:r>
          </a:p>
          <a:p>
            <a:r>
              <a:rPr lang="en-US" sz="2000" dirty="0" smtClean="0"/>
              <a:t>No assumptions are made about relative process speeds or number of processes</a:t>
            </a:r>
          </a:p>
          <a:p>
            <a:r>
              <a:rPr lang="en-US" sz="2000" dirty="0" smtClean="0"/>
              <a:t>A process remains inside its critical section for a finite time only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96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Illustration of </a:t>
            </a:r>
            <a:r>
              <a:rPr lang="en-US" dirty="0" smtClean="0"/>
              <a:t>Mutual </a:t>
            </a:r>
            <a:r>
              <a:rPr lang="en-US" dirty="0"/>
              <a:t>Exclusion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8" y="2133599"/>
            <a:ext cx="8957802" cy="37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3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Exclusion </a:t>
            </a:r>
            <a:r>
              <a:rPr lang="en-US" dirty="0" smtClean="0"/>
              <a:t>with Hardware Support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295400" y="1792288"/>
            <a:ext cx="7178675" cy="4379912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Processes </a:t>
            </a:r>
            <a:r>
              <a:rPr lang="en-GB" sz="2800" dirty="0"/>
              <a:t>attempting </a:t>
            </a:r>
            <a:r>
              <a:rPr lang="en-GB" sz="2800" dirty="0" smtClean="0"/>
              <a:t>to </a:t>
            </a:r>
            <a:r>
              <a:rPr lang="en-GB" sz="2800" dirty="0"/>
              <a:t>enter their critical section go into a busy waiting mode. </a:t>
            </a:r>
            <a:endParaRPr lang="en-GB" sz="2800" dirty="0" smtClean="0"/>
          </a:p>
          <a:p>
            <a:r>
              <a:rPr lang="en-GB" sz="2800" dirty="0"/>
              <a:t>B</a:t>
            </a:r>
            <a:r>
              <a:rPr lang="en-GB" sz="2800" dirty="0" smtClean="0"/>
              <a:t>usy waiting or </a:t>
            </a:r>
            <a:r>
              <a:rPr lang="en-GB" sz="2800" dirty="0"/>
              <a:t>spin </a:t>
            </a:r>
            <a:r>
              <a:rPr lang="en-GB" sz="2800" dirty="0" smtClean="0"/>
              <a:t>waiting: a </a:t>
            </a:r>
            <a:r>
              <a:rPr lang="en-GB" sz="2800" dirty="0"/>
              <a:t>technique in which a process can do nothing until it gets </a:t>
            </a:r>
            <a:r>
              <a:rPr lang="en-GB" sz="2800" dirty="0" smtClean="0"/>
              <a:t>permission </a:t>
            </a:r>
            <a:r>
              <a:rPr lang="en-GB" sz="2800" dirty="0"/>
              <a:t>to enter its critical section but continues to execute an instruction or </a:t>
            </a:r>
            <a:r>
              <a:rPr lang="en-GB" sz="2800" dirty="0" smtClean="0"/>
              <a:t>set of </a:t>
            </a:r>
            <a:r>
              <a:rPr lang="en-GB" sz="2800" dirty="0"/>
              <a:t>instructions that tests the appropriate variable to gain entrance</a:t>
            </a:r>
            <a:endParaRPr lang="en-US" sz="2800" dirty="0" smtClean="0"/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 smtClean="0"/>
              <a:t>Proposals for achieving mutual exclusion</a:t>
            </a:r>
          </a:p>
          <a:p>
            <a:pPr>
              <a:buFontTx/>
              <a:buNone/>
            </a:pPr>
            <a:endParaRPr lang="en-US" sz="2800" dirty="0" smtClean="0"/>
          </a:p>
          <a:p>
            <a:pPr lvl="2">
              <a:buFontTx/>
              <a:buAutoNum type="arabicPeriod"/>
            </a:pPr>
            <a:r>
              <a:rPr lang="en-US" sz="2800" dirty="0" smtClean="0"/>
              <a:t>Disabling interrupts</a:t>
            </a:r>
          </a:p>
          <a:p>
            <a:pPr lvl="2">
              <a:buFontTx/>
              <a:buAutoNum type="arabicPeriod"/>
            </a:pPr>
            <a:r>
              <a:rPr lang="en-US" sz="2800" dirty="0" smtClean="0"/>
              <a:t>Compare and swap instruction</a:t>
            </a:r>
          </a:p>
          <a:p>
            <a:pPr lvl="2">
              <a:buFontTx/>
              <a:buAutoNum type="arabicPeriod"/>
            </a:pPr>
            <a:r>
              <a:rPr lang="en-US" sz="2800" dirty="0" smtClean="0"/>
              <a:t>Exchange Instruction</a:t>
            </a:r>
          </a:p>
        </p:txBody>
      </p:sp>
    </p:spTree>
    <p:extLst>
      <p:ext uri="{BB962C8B-B14F-4D97-AF65-F5344CB8AC3E}">
        <p14:creationId xmlns:p14="http://schemas.microsoft.com/office/powerpoint/2010/main" val="1835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</a:t>
            </a:r>
            <a:r>
              <a:rPr lang="en-US" dirty="0" smtClean="0"/>
              <a:t>Exclusion with Hardware Support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7250" y="1928813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  <a:cs typeface="+mn-cs"/>
              </a:rPr>
              <a:t>Interrupt Disabling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  <a:cs typeface="+mn-cs"/>
              </a:rPr>
              <a:t>A process runs until it invokes an operating-system service or until it is interrupted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  <a:cs typeface="+mn-cs"/>
              </a:rPr>
              <a:t>Disabling interrupts guarantees mutual exclusion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  <a:cs typeface="+mn-cs"/>
              </a:rPr>
              <a:t>Processor is limited in its ability to interleave programs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  <a:cs typeface="+mn-cs"/>
              </a:rPr>
              <a:t>Multiprocessing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cs typeface="+mn-cs"/>
              </a:rPr>
              <a:t>disabling interrupts on one processor will not guarantee mutual exclusion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1800" kern="0" dirty="0">
              <a:latin typeface="+mn-lt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42723"/>
            <a:ext cx="5257800" cy="223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</a:t>
            </a:r>
            <a:r>
              <a:rPr lang="en-US" dirty="0" smtClean="0"/>
              <a:t>Exclusion with Hardware Support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7250" y="1928813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+mn-lt"/>
                <a:cs typeface="+mn-cs"/>
              </a:rPr>
              <a:t>Compare and Swap Instruction (compare &amp; exchange)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kern="0" dirty="0" smtClean="0"/>
              <a:t>A Compare is </a:t>
            </a:r>
            <a:r>
              <a:rPr lang="en-GB" sz="2400" kern="0" dirty="0"/>
              <a:t>made between a memory value and a test </a:t>
            </a:r>
            <a:r>
              <a:rPr lang="en-GB" sz="2400" kern="0" dirty="0" smtClean="0"/>
              <a:t>value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kern="0" dirty="0"/>
              <a:t>if the values are the same, a </a:t>
            </a:r>
            <a:r>
              <a:rPr lang="en-GB" sz="2400" kern="0" dirty="0" smtClean="0"/>
              <a:t>swap occurs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+mn-lt"/>
                <a:cs typeface="+mn-cs"/>
              </a:rPr>
              <a:t>The function is run atomically</a:t>
            </a: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75952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1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</a:t>
            </a:r>
            <a:r>
              <a:rPr lang="en-US" dirty="0" smtClean="0"/>
              <a:t>Exclusion with Hardware Support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7250" y="1928813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+mn-lt"/>
                <a:cs typeface="+mn-cs"/>
              </a:rPr>
              <a:t>Exchange Instruction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8389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</a:t>
            </a:r>
            <a:r>
              <a:rPr lang="en-US" dirty="0" smtClean="0"/>
              <a:t>Exclusion with Hardware Support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657"/>
            <a:ext cx="9257909" cy="504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dirty="0" smtClean="0">
                <a:solidFill>
                  <a:schemeClr val="bg1"/>
                </a:solidFill>
              </a:rPr>
              <a:t>Problems in concurrency</a:t>
            </a: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Mutual </a:t>
            </a:r>
            <a:r>
              <a:rPr lang="en-US" dirty="0">
                <a:solidFill>
                  <a:schemeClr val="bg1"/>
                </a:solidFill>
              </a:rPr>
              <a:t>Exclusion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Semaphores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Producer-Consumer’s Problem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Readers’ Writers’ Problem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Dining Philosopher’s Problem</a:t>
            </a:r>
          </a:p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775"/>
            <a:ext cx="7696200" cy="4371975"/>
          </a:xfrm>
        </p:spPr>
        <p:txBody>
          <a:bodyPr/>
          <a:lstStyle/>
          <a:p>
            <a:r>
              <a:rPr lang="en-US" dirty="0" smtClean="0"/>
              <a:t>Special variable called a semaphore is used for signaling</a:t>
            </a:r>
          </a:p>
          <a:p>
            <a:r>
              <a:rPr lang="en-US" dirty="0" smtClean="0"/>
              <a:t>If a process is waiting for a signal, it is suspended until that signal is sent</a:t>
            </a:r>
          </a:p>
          <a:p>
            <a:r>
              <a:rPr lang="en-US" dirty="0" smtClean="0"/>
              <a:t>Wait and signal operations cannot be interrupted</a:t>
            </a:r>
          </a:p>
          <a:p>
            <a:r>
              <a:rPr lang="en-US" dirty="0" smtClean="0"/>
              <a:t>Queue is used to hold processes waiting on the semaphore</a:t>
            </a:r>
          </a:p>
          <a:p>
            <a:r>
              <a:rPr lang="en-US" dirty="0" smtClean="0"/>
              <a:t>Semaphore is a variable that has an integer value</a:t>
            </a:r>
          </a:p>
          <a:p>
            <a:pPr lvl="1"/>
            <a:r>
              <a:rPr lang="en-US" dirty="0" smtClean="0"/>
              <a:t>May be initialized to a nonnegative number</a:t>
            </a:r>
          </a:p>
          <a:p>
            <a:pPr lvl="1"/>
            <a:r>
              <a:rPr lang="en-US" dirty="0" smtClean="0"/>
              <a:t>Wait operation decrements the semaphore value</a:t>
            </a:r>
          </a:p>
          <a:p>
            <a:pPr lvl="1"/>
            <a:r>
              <a:rPr lang="en-US" dirty="0" smtClean="0"/>
              <a:t>Signal operation increments semaphore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4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Common concurrency mechanism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" y="1447800"/>
            <a:ext cx="898668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Common concurrency mechanism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" y="2362200"/>
            <a:ext cx="914912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Semaphore primitives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828800"/>
            <a:ext cx="8610601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7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 Semaphore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1828800"/>
            <a:ext cx="7162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Strong Semaphore: The </a:t>
            </a:r>
            <a:r>
              <a:rPr lang="en-GB" sz="2800" dirty="0"/>
              <a:t>process that has been blocked the longest is released from the queue </a:t>
            </a:r>
            <a:r>
              <a:rPr lang="en-GB" sz="2800" dirty="0" smtClean="0"/>
              <a:t>first</a:t>
            </a:r>
          </a:p>
          <a:p>
            <a:endParaRPr lang="en-GB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Weak Semaphore: A </a:t>
            </a:r>
            <a:r>
              <a:rPr lang="en-GB" sz="2800" dirty="0"/>
              <a:t>semaphore that does not specify the order in which processes </a:t>
            </a:r>
            <a:r>
              <a:rPr lang="en-GB" sz="2800" dirty="0" smtClean="0"/>
              <a:t>are removed </a:t>
            </a:r>
            <a:r>
              <a:rPr lang="en-GB" sz="2800" dirty="0"/>
              <a:t>from </a:t>
            </a:r>
            <a:r>
              <a:rPr lang="en-GB" sz="2800" dirty="0" smtClean="0"/>
              <a:t> the queue.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004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Strong Semaphore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164" y="1598950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Suppose process A, B and C depends on the result of process 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Initially A is running, B,C and D in ready state, semaphore count is 1 (meaning one od D result is available)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650"/>
            <a:ext cx="5334000" cy="283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Strong Semaphore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164" y="1598950"/>
            <a:ext cx="7578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Then B runs (2), eventually issues a </a:t>
            </a:r>
            <a:r>
              <a:rPr lang="en-GB" sz="2800" dirty="0" smtClean="0"/>
              <a:t> </a:t>
            </a:r>
            <a:r>
              <a:rPr lang="en-GB" sz="2800" dirty="0" err="1" smtClean="0"/>
              <a:t>semWait</a:t>
            </a:r>
            <a:r>
              <a:rPr lang="en-GB" sz="2800" dirty="0" smtClean="0"/>
              <a:t> instruction</a:t>
            </a:r>
            <a:r>
              <a:rPr lang="en-GB" sz="2800" dirty="0"/>
              <a:t>, </a:t>
            </a:r>
            <a:r>
              <a:rPr lang="en-GB" sz="2800" dirty="0" smtClean="0"/>
              <a:t>and </a:t>
            </a:r>
            <a:r>
              <a:rPr lang="en-GB" sz="2800" dirty="0"/>
              <a:t>is blocked, allowing D to run</a:t>
            </a:r>
            <a:endParaRPr lang="en-US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46130"/>
            <a:ext cx="4371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4475018"/>
            <a:ext cx="44481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Strong Semaphore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164" y="1598950"/>
            <a:ext cx="7578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When D completes a new result, it issues a </a:t>
            </a:r>
            <a:r>
              <a:rPr lang="en-GB" sz="2800" dirty="0" err="1" smtClean="0"/>
              <a:t>semSignal</a:t>
            </a:r>
            <a:r>
              <a:rPr lang="en-GB" sz="2800" dirty="0" smtClean="0"/>
              <a:t> instruction</a:t>
            </a:r>
            <a:r>
              <a:rPr lang="en-GB" sz="2800" dirty="0"/>
              <a:t>, which allows B to move to the ready queue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138488"/>
            <a:ext cx="41814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Strong Semaphore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3196"/>
            <a:ext cx="8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D </a:t>
            </a:r>
            <a:r>
              <a:rPr lang="en-GB" sz="2800" dirty="0" err="1"/>
              <a:t>rejoins</a:t>
            </a:r>
            <a:r>
              <a:rPr lang="en-GB" sz="2800" dirty="0"/>
              <a:t> </a:t>
            </a:r>
            <a:r>
              <a:rPr lang="en-GB" sz="2800" dirty="0" smtClean="0"/>
              <a:t>the </a:t>
            </a:r>
            <a:r>
              <a:rPr lang="en-GB" sz="2800" dirty="0"/>
              <a:t>ready queue and C begins to run </a:t>
            </a:r>
            <a:r>
              <a:rPr lang="en-GB" sz="2800" dirty="0" smtClean="0"/>
              <a:t> </a:t>
            </a:r>
            <a:r>
              <a:rPr lang="en-GB" sz="2800" dirty="0"/>
              <a:t>but is blocked when it issues a </a:t>
            </a:r>
            <a:r>
              <a:rPr lang="en-GB" sz="2800" dirty="0" err="1" smtClean="0"/>
              <a:t>semWait</a:t>
            </a:r>
            <a:r>
              <a:rPr lang="en-GB" sz="2800" dirty="0" smtClean="0"/>
              <a:t> instruction</a:t>
            </a:r>
            <a:endParaRPr lang="en-US" sz="28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4" y="2667000"/>
            <a:ext cx="4329546" cy="39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Strong Semaphore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3196"/>
            <a:ext cx="8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Similarly, A and B run and are blocked on the semaphore, allowing D to </a:t>
            </a:r>
            <a:r>
              <a:rPr lang="en-GB" sz="2800" dirty="0" smtClean="0"/>
              <a:t>resume  </a:t>
            </a:r>
            <a:r>
              <a:rPr lang="en-GB" sz="2800" dirty="0"/>
              <a:t>execution</a:t>
            </a:r>
            <a:endParaRPr lang="en-US" sz="28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410200" cy="282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dirty="0" smtClean="0"/>
              <a:t>th.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5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Strong Semaphore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3196"/>
            <a:ext cx="8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When D has a result, it issues a </a:t>
            </a:r>
            <a:r>
              <a:rPr lang="en-GB" sz="2800" dirty="0" err="1"/>
              <a:t>semSignal</a:t>
            </a:r>
            <a:r>
              <a:rPr lang="en-GB" sz="2800" dirty="0"/>
              <a:t>, which transfers </a:t>
            </a:r>
            <a:r>
              <a:rPr lang="en-GB" sz="2800" dirty="0" smtClean="0"/>
              <a:t>C </a:t>
            </a:r>
            <a:r>
              <a:rPr lang="en-GB" sz="2800" dirty="0"/>
              <a:t>to the ready queue</a:t>
            </a:r>
            <a:endParaRPr lang="en-US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70" y="2938463"/>
            <a:ext cx="567189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8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Producer-Consumer’s Problem (1)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7825"/>
            <a:ext cx="7285038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2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Producer-Consumer’s Problem using Semaphore(1)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1688"/>
            <a:ext cx="80010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4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Producer-Consumer’s Problem using Semaphore(2)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4563"/>
            <a:ext cx="7591425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0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Dining Philosopher’s Problem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6" name="Content Placeholder 3" descr="Fig06_11.gif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7" y="1676400"/>
            <a:ext cx="5257800" cy="471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8745" y="639048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Source: Slberschatz, Galvin, Gagne, Operatig System Concepts.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Dining Philosopher’s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676400"/>
            <a:ext cx="678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system may deadlock: if all 5 philosophers </a:t>
            </a:r>
            <a:r>
              <a:rPr lang="en-US" sz="2400" dirty="0" smtClean="0"/>
              <a:t>take</a:t>
            </a:r>
            <a:r>
              <a:rPr lang="id-ID" sz="2400" dirty="0" smtClean="0"/>
              <a:t> </a:t>
            </a:r>
            <a:r>
              <a:rPr lang="en-US" sz="2400" dirty="0" smtClean="0"/>
              <a:t>up</a:t>
            </a:r>
            <a:r>
              <a:rPr lang="id-ID" sz="2400" dirty="0" smtClean="0"/>
              <a:t> </a:t>
            </a:r>
            <a:r>
              <a:rPr lang="en-US" sz="2400" dirty="0" smtClean="0"/>
              <a:t>their </a:t>
            </a:r>
            <a:r>
              <a:rPr lang="en-US" sz="2400" dirty="0"/>
              <a:t>left chopstick simultaneously, the system will </a:t>
            </a:r>
            <a:r>
              <a:rPr lang="en-US" sz="2400" dirty="0" smtClean="0"/>
              <a:t>halt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unless one of them puts one back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id-ID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philosopher may starve if her neighbors </a:t>
            </a:r>
            <a:r>
              <a:rPr lang="id-ID" sz="2400" dirty="0" smtClean="0"/>
              <a:t> h</a:t>
            </a:r>
            <a:r>
              <a:rPr lang="en-US" sz="2400" dirty="0" err="1" smtClean="0"/>
              <a:t>ave</a:t>
            </a:r>
            <a:r>
              <a:rPr lang="en-US" sz="2400" dirty="0" smtClean="0"/>
              <a:t> alternating</a:t>
            </a:r>
            <a:r>
              <a:rPr lang="id-ID" sz="2400" dirty="0" smtClean="0"/>
              <a:t> </a:t>
            </a:r>
            <a:r>
              <a:rPr lang="en-US" sz="2400" dirty="0" smtClean="0"/>
              <a:t>eating </a:t>
            </a:r>
            <a:r>
              <a:rPr lang="en-US" sz="24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774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classical concurrency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6764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Sleeping Barber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Reader’s Writer’s Problem</a:t>
            </a:r>
            <a:endParaRPr lang="id-ID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4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dirty="0" smtClean="0"/>
              <a:t>4</a:t>
            </a:r>
            <a:r>
              <a:rPr lang="en-US" dirty="0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pPr lvl="0"/>
            <a:r>
              <a:rPr lang="id-ID" dirty="0">
                <a:solidFill>
                  <a:prstClr val="black"/>
                </a:solidFill>
              </a:rPr>
              <a:t>Abraham Silberschatz, Peter B. Galvin, Greg Gagne (201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id-ID" dirty="0">
                <a:solidFill>
                  <a:prstClr val="black"/>
                </a:solidFill>
              </a:rPr>
              <a:t>). Operating System Concepts </a:t>
            </a:r>
            <a:r>
              <a:rPr lang="en-US" dirty="0">
                <a:solidFill>
                  <a:prstClr val="black"/>
                </a:solidFill>
              </a:rPr>
              <a:t>8</a:t>
            </a:r>
            <a:r>
              <a:rPr lang="id-ID" dirty="0">
                <a:solidFill>
                  <a:prstClr val="black"/>
                </a:solidFill>
              </a:rPr>
              <a:t>th ed.</a:t>
            </a:r>
            <a:r>
              <a:rPr lang="en-US" dirty="0">
                <a:solidFill>
                  <a:prstClr val="black"/>
                </a:solidFill>
              </a:rPr>
              <a:t> With Java</a:t>
            </a:r>
            <a:endParaRPr lang="id-ID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dirty="0">
                <a:solidFill>
                  <a:prstClr val="black"/>
                </a:solidFill>
              </a:rPr>
              <a:t>      ISBN: 978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470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50949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4 </a:t>
            </a:r>
          </a:p>
          <a:p>
            <a:r>
              <a:rPr lang="id-ID" dirty="0" smtClean="0"/>
              <a:t>A</a:t>
            </a:r>
            <a:r>
              <a:rPr lang="id-ID" dirty="0"/>
              <a:t>. Tanenbaum(2007), Modern Operating System, 3rd</a:t>
            </a:r>
          </a:p>
          <a:p>
            <a:pPr marL="0" indent="0">
              <a:buNone/>
            </a:pPr>
            <a:r>
              <a:rPr lang="id-ID" dirty="0"/>
              <a:t>     ISBN: 978-0136006633</a:t>
            </a:r>
            <a:endParaRPr lang="en-US" dirty="0"/>
          </a:p>
          <a:p>
            <a:endParaRPr lang="id-ID" dirty="0" smtClean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LO2 :  Explain the concept of concurrency</a:t>
            </a:r>
          </a:p>
          <a:p>
            <a:pPr>
              <a:buFontTx/>
              <a:buNone/>
            </a:pPr>
            <a:r>
              <a:rPr lang="en-US" altLang="en-US" dirty="0"/>
              <a:t>LO3 :  Compare techniques of concurrency to solve Classical IPC Problem. 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Concurrency </a:t>
            </a:r>
            <a:r>
              <a:rPr lang="en-US" dirty="0" smtClean="0"/>
              <a:t>(</a:t>
            </a:r>
            <a:r>
              <a:rPr lang="id-ID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28775"/>
            <a:ext cx="7543800" cy="3517900"/>
          </a:xfrm>
        </p:spPr>
        <p:txBody>
          <a:bodyPr/>
          <a:lstStyle/>
          <a:p>
            <a:r>
              <a:rPr lang="en-US" dirty="0" smtClean="0"/>
              <a:t>Communication among processes</a:t>
            </a:r>
          </a:p>
          <a:p>
            <a:r>
              <a:rPr lang="en-US" dirty="0" smtClean="0"/>
              <a:t>Sharing resources</a:t>
            </a:r>
          </a:p>
          <a:p>
            <a:r>
              <a:rPr lang="en-US" dirty="0" smtClean="0"/>
              <a:t>Synchronization of multiple processes</a:t>
            </a:r>
          </a:p>
          <a:p>
            <a:r>
              <a:rPr lang="en-US" dirty="0" smtClean="0"/>
              <a:t>Allocation of processor time</a:t>
            </a:r>
          </a:p>
        </p:txBody>
      </p:sp>
    </p:spTree>
    <p:extLst>
      <p:ext uri="{BB962C8B-B14F-4D97-AF65-F5344CB8AC3E}">
        <p14:creationId xmlns:p14="http://schemas.microsoft.com/office/powerpoint/2010/main" val="13841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C</a:t>
            </a:r>
            <a:r>
              <a:rPr lang="en-US" dirty="0" err="1" smtClean="0"/>
              <a:t>oncurrency</a:t>
            </a:r>
            <a:r>
              <a:rPr lang="id-ID" dirty="0" smtClean="0"/>
              <a:t>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28775"/>
            <a:ext cx="7543800" cy="3517900"/>
          </a:xfrm>
        </p:spPr>
        <p:txBody>
          <a:bodyPr/>
          <a:lstStyle/>
          <a:p>
            <a:r>
              <a:rPr lang="en-US" dirty="0" smtClean="0"/>
              <a:t>Multiple applications</a:t>
            </a:r>
          </a:p>
          <a:p>
            <a:pPr lvl="1"/>
            <a:r>
              <a:rPr lang="en-US" dirty="0" smtClean="0"/>
              <a:t>Multiprogramming</a:t>
            </a:r>
          </a:p>
          <a:p>
            <a:r>
              <a:rPr lang="en-US" dirty="0" smtClean="0"/>
              <a:t>Structured application</a:t>
            </a:r>
          </a:p>
          <a:p>
            <a:pPr lvl="1"/>
            <a:r>
              <a:rPr lang="en-US" dirty="0" smtClean="0"/>
              <a:t>Application can be a set of concurrent processes</a:t>
            </a:r>
          </a:p>
          <a:p>
            <a:r>
              <a:rPr lang="en-US" dirty="0" smtClean="0"/>
              <a:t>Operating-system structure</a:t>
            </a:r>
          </a:p>
          <a:p>
            <a:pPr lvl="1"/>
            <a:r>
              <a:rPr lang="en-US" dirty="0" smtClean="0"/>
              <a:t>Operating system is a set of processes or threads</a:t>
            </a:r>
          </a:p>
        </p:txBody>
      </p:sp>
    </p:spTree>
    <p:extLst>
      <p:ext uri="{BB962C8B-B14F-4D97-AF65-F5344CB8AC3E}">
        <p14:creationId xmlns:p14="http://schemas.microsoft.com/office/powerpoint/2010/main" val="2451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Terms related to C</a:t>
            </a:r>
            <a:r>
              <a:rPr lang="en-US" dirty="0" err="1" smtClean="0"/>
              <a:t>oncurrency</a:t>
            </a:r>
            <a:r>
              <a:rPr lang="id-ID" dirty="0" smtClean="0"/>
              <a:t> (1)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9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Problems in Concurrency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49017" y="1990311"/>
            <a:ext cx="7162800" cy="3517900"/>
          </a:xfrm>
        </p:spPr>
        <p:txBody>
          <a:bodyPr/>
          <a:lstStyle/>
          <a:p>
            <a:r>
              <a:rPr lang="en-US" dirty="0" smtClean="0"/>
              <a:t>Sharing global resources</a:t>
            </a:r>
          </a:p>
          <a:p>
            <a:r>
              <a:rPr lang="en-US" dirty="0" smtClean="0"/>
              <a:t>Management of allocation of resources</a:t>
            </a:r>
          </a:p>
          <a:p>
            <a:r>
              <a:rPr lang="en-US" dirty="0" smtClean="0"/>
              <a:t>Programming errors difficult to locate</a:t>
            </a:r>
          </a:p>
        </p:txBody>
      </p:sp>
    </p:spTree>
    <p:extLst>
      <p:ext uri="{BB962C8B-B14F-4D97-AF65-F5344CB8AC3E}">
        <p14:creationId xmlns:p14="http://schemas.microsoft.com/office/powerpoint/2010/main" val="10192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1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Concurrency Problem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1625"/>
            <a:ext cx="3000375" cy="280035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echo()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chin =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chout</a:t>
            </a:r>
            <a:r>
              <a:rPr lang="en-US" sz="1800" b="1" dirty="0" smtClean="0">
                <a:latin typeface="Courier New" pitchFamily="49" charset="0"/>
              </a:rPr>
              <a:t> = chin;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putchar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chout</a:t>
            </a:r>
            <a:r>
              <a:rPr lang="en-US" sz="1800" b="1" dirty="0" smtClean="0">
                <a:latin typeface="Courier New" pitchFamily="49" charset="0"/>
              </a:rPr>
              <a:t>); 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8800" y="3276600"/>
            <a:ext cx="69342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b="1" kern="0" dirty="0">
                <a:latin typeface="Courier New" pitchFamily="49" charset="0"/>
                <a:cs typeface="+mn-cs"/>
              </a:rPr>
              <a:t>	</a:t>
            </a:r>
            <a:r>
              <a:rPr lang="en-US" sz="2000" b="1" kern="0" dirty="0">
                <a:latin typeface="Courier New" pitchFamily="49" charset="0"/>
                <a:cs typeface="+mn-cs"/>
              </a:rPr>
              <a:t>Process P1		Process P2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.					 .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id-ID" sz="2000" b="1" kern="0" dirty="0" smtClean="0">
                <a:latin typeface="Courier New" pitchFamily="49" charset="0"/>
                <a:cs typeface="+mn-cs"/>
              </a:rPr>
              <a:t>ch</a:t>
            </a:r>
            <a:r>
              <a:rPr lang="en-US" sz="2000" b="1" kern="0" dirty="0" smtClean="0">
                <a:latin typeface="Courier New" pitchFamily="49" charset="0"/>
                <a:cs typeface="+mn-cs"/>
              </a:rPr>
              <a:t>in </a:t>
            </a:r>
            <a:r>
              <a:rPr lang="en-US" sz="2000" b="1" kern="0" dirty="0">
                <a:latin typeface="Courier New" pitchFamily="49" charset="0"/>
                <a:cs typeface="+mn-cs"/>
              </a:rPr>
              <a:t>=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getchar</a:t>
            </a:r>
            <a:r>
              <a:rPr lang="en-US" sz="2000" b="1" kern="0" dirty="0">
                <a:latin typeface="Courier New" pitchFamily="49" charset="0"/>
                <a:cs typeface="+mn-cs"/>
              </a:rPr>
              <a:t>();	 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.					 </a:t>
            </a:r>
            <a:r>
              <a:rPr lang="id-ID" sz="2000" b="1" kern="0" dirty="0" smtClean="0">
                <a:latin typeface="Courier New" pitchFamily="49" charset="0"/>
                <a:cs typeface="+mn-cs"/>
              </a:rPr>
              <a:t>ch</a:t>
            </a:r>
            <a:r>
              <a:rPr lang="en-US" sz="2000" b="1" kern="0" dirty="0" smtClean="0">
                <a:latin typeface="Courier New" pitchFamily="49" charset="0"/>
                <a:cs typeface="+mn-cs"/>
              </a:rPr>
              <a:t>in </a:t>
            </a:r>
            <a:r>
              <a:rPr lang="en-US" sz="2000" b="1" kern="0" dirty="0">
                <a:latin typeface="Courier New" pitchFamily="49" charset="0"/>
                <a:cs typeface="+mn-cs"/>
              </a:rPr>
              <a:t>=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getchar</a:t>
            </a:r>
            <a:r>
              <a:rPr lang="en-US" sz="2000" b="1" kern="0" dirty="0">
                <a:latin typeface="Courier New" pitchFamily="49" charset="0"/>
                <a:cs typeface="+mn-cs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chout</a:t>
            </a:r>
            <a:r>
              <a:rPr lang="en-US" sz="2000" b="1" kern="0" dirty="0">
                <a:latin typeface="Courier New" pitchFamily="49" charset="0"/>
                <a:cs typeface="+mn-cs"/>
              </a:rPr>
              <a:t> = chin;	 </a:t>
            </a:r>
            <a:r>
              <a:rPr lang="id-ID" sz="2000" b="1" kern="0" dirty="0" smtClean="0">
                <a:latin typeface="Courier New" pitchFamily="49" charset="0"/>
                <a:cs typeface="+mn-cs"/>
              </a:rPr>
              <a:t>	 </a:t>
            </a:r>
            <a:r>
              <a:rPr lang="en-US" sz="2000" b="1" kern="0" dirty="0" err="1" smtClean="0">
                <a:latin typeface="Courier New" pitchFamily="49" charset="0"/>
                <a:cs typeface="+mn-cs"/>
              </a:rPr>
              <a:t>chout</a:t>
            </a:r>
            <a:r>
              <a:rPr lang="en-US" sz="2000" b="1" kern="0" dirty="0" smtClean="0">
                <a:latin typeface="Courier New" pitchFamily="49" charset="0"/>
                <a:cs typeface="+mn-cs"/>
              </a:rPr>
              <a:t> </a:t>
            </a:r>
            <a:r>
              <a:rPr lang="en-US" sz="2000" b="1" kern="0" dirty="0">
                <a:latin typeface="Courier New" pitchFamily="49" charset="0"/>
                <a:cs typeface="+mn-cs"/>
              </a:rPr>
              <a:t>= chin;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putchar</a:t>
            </a:r>
            <a:r>
              <a:rPr lang="en-US" sz="2000" b="1" kern="0" dirty="0">
                <a:latin typeface="Courier New" pitchFamily="49" charset="0"/>
                <a:cs typeface="+mn-cs"/>
              </a:rPr>
              <a:t>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chout</a:t>
            </a:r>
            <a:r>
              <a:rPr lang="en-US" sz="2000" b="1" kern="0" dirty="0">
                <a:latin typeface="Courier New" pitchFamily="49" charset="0"/>
                <a:cs typeface="+mn-cs"/>
              </a:rPr>
              <a:t>);	 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.					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putchar</a:t>
            </a:r>
            <a:r>
              <a:rPr lang="en-US" sz="2000" b="1" kern="0" dirty="0">
                <a:latin typeface="Courier New" pitchFamily="49" charset="0"/>
                <a:cs typeface="+mn-cs"/>
              </a:rPr>
              <a:t>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chout</a:t>
            </a:r>
            <a:r>
              <a:rPr lang="en-US" sz="2000" b="1" kern="0" dirty="0">
                <a:latin typeface="Courier New" pitchFamily="49" charset="0"/>
                <a:cs typeface="+mn-c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.					 .</a:t>
            </a:r>
            <a:endParaRPr lang="en-US" sz="20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6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804</TotalTime>
  <Words>858</Words>
  <Application>Microsoft Office PowerPoint</Application>
  <PresentationFormat>On-screen Show (4:3)</PresentationFormat>
  <Paragraphs>169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Template PPT 2015</vt:lpstr>
      <vt:lpstr>Concurrency Session  6</vt:lpstr>
      <vt:lpstr>Sub Topics</vt:lpstr>
      <vt:lpstr> These slides have been adapted from:  Stallings, W. (2011). Operating Systems: Internals and Design Principles. 8th.  ISBN: 978-0-13-380591-8   Chapter 5 </vt:lpstr>
      <vt:lpstr>PowerPoint Presentation</vt:lpstr>
      <vt:lpstr>Concurrency (1)</vt:lpstr>
      <vt:lpstr>Concurrency (2)</vt:lpstr>
      <vt:lpstr>Terms related to Concurrency (1)</vt:lpstr>
      <vt:lpstr>Problems in Concurrency</vt:lpstr>
      <vt:lpstr>Example of Concurrency Problem</vt:lpstr>
      <vt:lpstr>O/S Concerns</vt:lpstr>
      <vt:lpstr>Competition among Processes for Resources</vt:lpstr>
      <vt:lpstr>Cooperation among Processes</vt:lpstr>
      <vt:lpstr>Mutual Exclusion</vt:lpstr>
      <vt:lpstr>Illustration of Mutual Exclusion</vt:lpstr>
      <vt:lpstr>Mutual Exclusion with Hardware Support</vt:lpstr>
      <vt:lpstr>Mutual Exclusion with Hardware Support</vt:lpstr>
      <vt:lpstr>Mutual Exclusion with Hardware Support</vt:lpstr>
      <vt:lpstr>Mutual Exclusion with Hardware Support</vt:lpstr>
      <vt:lpstr>Mutual Exclusion with Hardware Support</vt:lpstr>
      <vt:lpstr>Semaphores</vt:lpstr>
      <vt:lpstr>Common concurrency mechanism</vt:lpstr>
      <vt:lpstr>Common concurrency mechanism</vt:lpstr>
      <vt:lpstr>Semaphore primitives</vt:lpstr>
      <vt:lpstr>Strong vs Weak Semaphore</vt:lpstr>
      <vt:lpstr>Example: Strong Semaphore</vt:lpstr>
      <vt:lpstr>Example: Strong Semaphore</vt:lpstr>
      <vt:lpstr>Example: Strong Semaphore</vt:lpstr>
      <vt:lpstr>Example: Strong Semaphore</vt:lpstr>
      <vt:lpstr>Example: Strong Semaphore</vt:lpstr>
      <vt:lpstr>Example: Strong Semaphore</vt:lpstr>
      <vt:lpstr>Producer-Consumer’s Problem (1)</vt:lpstr>
      <vt:lpstr>Producer-Consumer’s Problem using Semaphore(1)</vt:lpstr>
      <vt:lpstr>Producer-Consumer’s Problem using Semaphore(2)</vt:lpstr>
      <vt:lpstr>Dining Philosopher’s Problem</vt:lpstr>
      <vt:lpstr>Dining Philosopher’s Problem</vt:lpstr>
      <vt:lpstr>Other classical concurrency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82</cp:revision>
  <dcterms:created xsi:type="dcterms:W3CDTF">2015-05-04T03:33:03Z</dcterms:created>
  <dcterms:modified xsi:type="dcterms:W3CDTF">2018-07-22T13:25:55Z</dcterms:modified>
</cp:coreProperties>
</file>