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3" r:id="rId6"/>
    <p:sldId id="280" r:id="rId7"/>
    <p:sldId id="281" r:id="rId8"/>
    <p:sldId id="275" r:id="rId9"/>
    <p:sldId id="282" r:id="rId10"/>
    <p:sldId id="283" r:id="rId11"/>
    <p:sldId id="284" r:id="rId12"/>
    <p:sldId id="301" r:id="rId13"/>
    <p:sldId id="279" r:id="rId14"/>
    <p:sldId id="277" r:id="rId15"/>
    <p:sldId id="278" r:id="rId16"/>
    <p:sldId id="285" r:id="rId17"/>
    <p:sldId id="286" r:id="rId18"/>
    <p:sldId id="293" r:id="rId19"/>
    <p:sldId id="294" r:id="rId20"/>
    <p:sldId id="276" r:id="rId21"/>
    <p:sldId id="274" r:id="rId22"/>
    <p:sldId id="291" r:id="rId23"/>
    <p:sldId id="292" r:id="rId24"/>
    <p:sldId id="290" r:id="rId25"/>
    <p:sldId id="289" r:id="rId26"/>
    <p:sldId id="295" r:id="rId27"/>
    <p:sldId id="296" r:id="rId28"/>
    <p:sldId id="297" r:id="rId29"/>
    <p:sldId id="298" r:id="rId30"/>
    <p:sldId id="299" r:id="rId31"/>
    <p:sldId id="300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3"/>
            <p14:sldId id="280"/>
            <p14:sldId id="281"/>
            <p14:sldId id="275"/>
            <p14:sldId id="282"/>
            <p14:sldId id="283"/>
            <p14:sldId id="284"/>
            <p14:sldId id="301"/>
            <p14:sldId id="279"/>
            <p14:sldId id="277"/>
            <p14:sldId id="278"/>
            <p14:sldId id="285"/>
            <p14:sldId id="286"/>
            <p14:sldId id="293"/>
            <p14:sldId id="294"/>
            <p14:sldId id="276"/>
            <p14:sldId id="274"/>
            <p14:sldId id="291"/>
            <p14:sldId id="292"/>
            <p14:sldId id="290"/>
            <p14:sldId id="289"/>
            <p14:sldId id="295"/>
            <p14:sldId id="296"/>
            <p14:sldId id="297"/>
            <p14:sldId id="298"/>
            <p14:sldId id="299"/>
            <p14:sldId id="30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22/07/2018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Course		: COMP6153</a:t>
            </a:r>
            <a:endParaRPr lang="en-US" sz="24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 smtClean="0">
                <a:solidFill>
                  <a:schemeClr val="bg1"/>
                </a:solidFill>
                <a:latin typeface="Open Sans"/>
              </a:rPr>
              <a:t>Effective Period	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: </a:t>
            </a:r>
            <a:r>
              <a:rPr lang="en-US" sz="24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id-ID" sz="4000" dirty="0" smtClean="0">
                <a:solidFill>
                  <a:schemeClr val="bg1"/>
                </a:solidFill>
              </a:rPr>
              <a:t>Deadlock</a:t>
            </a:r>
            <a:br>
              <a:rPr lang="id-ID" sz="40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id-ID" sz="2800" dirty="0" smtClean="0"/>
              <a:t>7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No Deadlock example (1)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858000" cy="491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1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No Deadlock example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Process P </a:t>
            </a:r>
            <a:r>
              <a:rPr lang="id-ID" b="1" dirty="0" smtClean="0"/>
              <a:t>	</a:t>
            </a:r>
            <a:r>
              <a:rPr lang="en-US" b="1" dirty="0" smtClean="0"/>
              <a:t>Process </a:t>
            </a:r>
            <a:r>
              <a:rPr lang="en-US" b="1" dirty="0"/>
              <a:t>Q</a:t>
            </a:r>
          </a:p>
          <a:p>
            <a:r>
              <a:rPr lang="en-US" dirty="0"/>
              <a:t>• • • </a:t>
            </a:r>
            <a:r>
              <a:rPr lang="id-ID" dirty="0" smtClean="0"/>
              <a:t>		</a:t>
            </a:r>
            <a:r>
              <a:rPr lang="en-US" dirty="0" smtClean="0"/>
              <a:t>• </a:t>
            </a:r>
            <a:r>
              <a:rPr lang="en-US" dirty="0"/>
              <a:t>• •</a:t>
            </a:r>
          </a:p>
          <a:p>
            <a:r>
              <a:rPr lang="en-US" dirty="0"/>
              <a:t>Get A </a:t>
            </a:r>
            <a:r>
              <a:rPr lang="id-ID" dirty="0" smtClean="0"/>
              <a:t>		</a:t>
            </a:r>
            <a:r>
              <a:rPr lang="en-US" dirty="0" smtClean="0"/>
              <a:t>Get </a:t>
            </a:r>
            <a:r>
              <a:rPr lang="en-US" dirty="0"/>
              <a:t>B</a:t>
            </a:r>
          </a:p>
          <a:p>
            <a:r>
              <a:rPr lang="en-US" dirty="0"/>
              <a:t>• • • </a:t>
            </a:r>
            <a:r>
              <a:rPr lang="id-ID" dirty="0" smtClean="0"/>
              <a:t>		</a:t>
            </a:r>
            <a:r>
              <a:rPr lang="en-US" dirty="0" smtClean="0"/>
              <a:t>• </a:t>
            </a:r>
            <a:r>
              <a:rPr lang="en-US" dirty="0"/>
              <a:t>• •</a:t>
            </a:r>
          </a:p>
          <a:p>
            <a:r>
              <a:rPr lang="en-US" dirty="0"/>
              <a:t>Release A </a:t>
            </a:r>
            <a:r>
              <a:rPr lang="id-ID" dirty="0" smtClean="0"/>
              <a:t>	</a:t>
            </a:r>
            <a:r>
              <a:rPr lang="en-US" dirty="0" smtClean="0"/>
              <a:t>Get </a:t>
            </a:r>
            <a:r>
              <a:rPr lang="en-US" dirty="0"/>
              <a:t>A</a:t>
            </a:r>
          </a:p>
          <a:p>
            <a:r>
              <a:rPr lang="en-US" dirty="0"/>
              <a:t>• • • </a:t>
            </a:r>
            <a:r>
              <a:rPr lang="id-ID" dirty="0" smtClean="0"/>
              <a:t>		</a:t>
            </a:r>
            <a:r>
              <a:rPr lang="en-US" dirty="0" smtClean="0"/>
              <a:t>• </a:t>
            </a:r>
            <a:r>
              <a:rPr lang="en-US" dirty="0"/>
              <a:t>• •</a:t>
            </a:r>
          </a:p>
          <a:p>
            <a:r>
              <a:rPr lang="en-US" dirty="0"/>
              <a:t>Get </a:t>
            </a:r>
            <a:r>
              <a:rPr lang="en-US" dirty="0" smtClean="0"/>
              <a:t>B</a:t>
            </a:r>
            <a:r>
              <a:rPr lang="id-ID" dirty="0" smtClean="0"/>
              <a:t>		</a:t>
            </a:r>
            <a:r>
              <a:rPr lang="en-US" dirty="0" smtClean="0"/>
              <a:t>Release </a:t>
            </a:r>
            <a:r>
              <a:rPr lang="en-US" dirty="0"/>
              <a:t>B</a:t>
            </a:r>
          </a:p>
          <a:p>
            <a:r>
              <a:rPr lang="en-US" dirty="0"/>
              <a:t>• • • </a:t>
            </a:r>
            <a:r>
              <a:rPr lang="id-ID" dirty="0" smtClean="0"/>
              <a:t>		</a:t>
            </a:r>
            <a:r>
              <a:rPr lang="en-US" dirty="0" smtClean="0"/>
              <a:t>• </a:t>
            </a:r>
            <a:r>
              <a:rPr lang="en-US" dirty="0"/>
              <a:t>• •</a:t>
            </a:r>
          </a:p>
          <a:p>
            <a:r>
              <a:rPr lang="en-US" dirty="0"/>
              <a:t>Release B </a:t>
            </a:r>
            <a:r>
              <a:rPr lang="id-ID" dirty="0" smtClean="0"/>
              <a:t>	</a:t>
            </a:r>
            <a:r>
              <a:rPr lang="en-US" dirty="0" smtClean="0"/>
              <a:t>Release </a:t>
            </a:r>
            <a:r>
              <a:rPr lang="en-US" dirty="0"/>
              <a:t>A</a:t>
            </a:r>
          </a:p>
          <a:p>
            <a:r>
              <a:rPr lang="en-US" dirty="0"/>
              <a:t>• • • </a:t>
            </a:r>
            <a:r>
              <a:rPr lang="id-ID" dirty="0" smtClean="0"/>
              <a:t>		</a:t>
            </a:r>
            <a:r>
              <a:rPr lang="en-US" dirty="0" smtClean="0"/>
              <a:t>• </a:t>
            </a:r>
            <a:r>
              <a:rPr lang="en-US" dirty="0"/>
              <a:t>• •</a:t>
            </a:r>
          </a:p>
        </p:txBody>
      </p:sp>
    </p:spTree>
    <p:extLst>
      <p:ext uri="{BB962C8B-B14F-4D97-AF65-F5344CB8AC3E}">
        <p14:creationId xmlns:p14="http://schemas.microsoft.com/office/powerpoint/2010/main" val="72425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Deadlock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50525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2" y="1226127"/>
            <a:ext cx="42195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8652" y="6477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Systems Concepts 8ed, </a:t>
            </a:r>
            <a:r>
              <a:rPr lang="en-US" dirty="0" err="1" smtClean="0"/>
              <a:t>Silberschatz</a:t>
            </a:r>
            <a:r>
              <a:rPr lang="en-US" dirty="0" smtClean="0"/>
              <a:t>, Galvin and Gagne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Condition for Resource Deadlock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090" y="1875182"/>
            <a:ext cx="6696310" cy="39160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Mutual exclusion:  only one process at a time can use a resource.</a:t>
            </a:r>
          </a:p>
          <a:p>
            <a:r>
              <a:rPr lang="en-US" dirty="0"/>
              <a:t>Hold and wait:  a process holding at least one resource is waiting to acquire additional resources held by other processes.</a:t>
            </a:r>
          </a:p>
          <a:p>
            <a:r>
              <a:rPr lang="en-US" dirty="0"/>
              <a:t>No preemption:  a resource can be released only voluntarily by the process holding it, after that process has completed its task.</a:t>
            </a:r>
          </a:p>
          <a:p>
            <a:r>
              <a:rPr lang="en-US" dirty="0"/>
              <a:t>Circular wait:  there exists a set {P0, P1, …, P0} of waiting processes such that P0 is waiting for a resource that is held by P1, P1 is waiting for a resource that is held by </a:t>
            </a:r>
            <a:r>
              <a:rPr lang="id-ID" dirty="0" smtClean="0"/>
              <a:t>    </a:t>
            </a:r>
            <a:r>
              <a:rPr lang="en-US" dirty="0" smtClean="0"/>
              <a:t>P2</a:t>
            </a:r>
            <a:r>
              <a:rPr lang="en-US" dirty="0"/>
              <a:t>, …, </a:t>
            </a:r>
            <a:r>
              <a:rPr lang="en-US" dirty="0" err="1"/>
              <a:t>Pn</a:t>
            </a:r>
            <a:r>
              <a:rPr lang="en-US" dirty="0"/>
              <a:t>–1 is waiting for a resource that is held by </a:t>
            </a:r>
            <a:r>
              <a:rPr lang="id-ID" dirty="0" smtClean="0"/>
              <a:t> </a:t>
            </a:r>
            <a:r>
              <a:rPr lang="en-US" dirty="0" err="1" smtClean="0"/>
              <a:t>Pn</a:t>
            </a:r>
            <a:r>
              <a:rPr lang="en-US" dirty="0"/>
              <a:t>, and P0 is waiting for a resource that is held by P0.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Deadlock Modeling (1)</a:t>
            </a:r>
            <a:br>
              <a:rPr lang="id-ID" dirty="0" smtClean="0"/>
            </a:b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34987" y="5215076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    Resource allocation graphs. (a) Holding a resource. (b) Requesting a resource. (c) Deadlock.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6689"/>
            <a:ext cx="763428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7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Modeling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86487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182066" y="4267200"/>
            <a:ext cx="74898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id-ID" sz="2400" dirty="0"/>
              <a:t>If request come in the above order and the CPU processeds A, B and C in order </a:t>
            </a:r>
            <a:r>
              <a:rPr lang="id-ID" sz="2400" dirty="0">
                <a:sym typeface="Wingdings" pitchFamily="2" charset="2"/>
              </a:rPr>
              <a:t> no deadlock but there is no parallelism</a:t>
            </a:r>
            <a:r>
              <a:rPr lang="id-ID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Modeling (3)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82906" y="5715000"/>
            <a:ext cx="8261093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</a:t>
            </a:r>
            <a:r>
              <a:rPr lang="id-ID" smtClean="0"/>
              <a:t>If carried as in (d) </a:t>
            </a:r>
            <a:r>
              <a:rPr lang="id-ID" smtClean="0">
                <a:sym typeface="Wingdings" pitchFamily="2" charset="2"/>
              </a:rPr>
              <a:t> Deadlock</a:t>
            </a:r>
            <a:endParaRPr 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996113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0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Modeling (4)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462838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950119" y="5678970"/>
            <a:ext cx="78486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  An example of how deadlock occurs and how it can be avoided.</a:t>
            </a:r>
          </a:p>
        </p:txBody>
      </p:sp>
    </p:spTree>
    <p:extLst>
      <p:ext uri="{BB962C8B-B14F-4D97-AF65-F5344CB8AC3E}">
        <p14:creationId xmlns:p14="http://schemas.microsoft.com/office/powerpoint/2010/main" val="3806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deadlock using 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367" y="1790700"/>
            <a:ext cx="3936372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3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Example of no deadlock using RAG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81163"/>
            <a:ext cx="4222027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7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 smtClean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deadlock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Condition for deadlock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Strategies dealing with deadlock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Banker’s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Strategy dealing with Deadlock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142999" y="1928813"/>
            <a:ext cx="7561263" cy="4167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200" dirty="0" smtClean="0"/>
              <a:t>Strategies for dealing with deadlocks: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Just ignore the problem. (Ostrich algorithm)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Detection and recovery. Let deadlocks occur, detect them, take action.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Dynamic avoidance by careful resource allocation.</a:t>
            </a:r>
          </a:p>
          <a:p>
            <a:pPr>
              <a:buFontTx/>
              <a:buAutoNum type="arabicPeriod"/>
            </a:pPr>
            <a:r>
              <a:rPr lang="en-US" sz="2800" dirty="0" smtClean="0"/>
              <a:t>Prevention, by structurally negating one of the four required conditions.</a:t>
            </a:r>
          </a:p>
        </p:txBody>
      </p:sp>
    </p:spTree>
    <p:extLst>
      <p:ext uri="{BB962C8B-B14F-4D97-AF65-F5344CB8AC3E}">
        <p14:creationId xmlns:p14="http://schemas.microsoft.com/office/powerpoint/2010/main" val="15528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6988" y="5715000"/>
            <a:ext cx="8047012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          (a) A resource graph. (b) A cycle extracted from (a).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3200"/>
            <a:ext cx="70104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3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Avoidance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1563" y="2714625"/>
            <a:ext cx="70294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Simplest and most useful model requires that each process declare the </a:t>
            </a:r>
            <a:r>
              <a:rPr lang="en-US" sz="2000" i="1" kern="0" dirty="0">
                <a:latin typeface="+mn-lt"/>
              </a:rPr>
              <a:t>maximum number</a:t>
            </a:r>
            <a:r>
              <a:rPr lang="en-US" sz="2000" kern="0" dirty="0">
                <a:latin typeface="+mn-lt"/>
              </a:rPr>
              <a:t> of resources of each type that it may need.</a:t>
            </a:r>
            <a:br>
              <a:rPr lang="en-US" sz="2000" kern="0" dirty="0">
                <a:latin typeface="+mn-lt"/>
              </a:rPr>
            </a:b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The deadlock-avoidance algorithm dynamically examines the resource-allocation state to ensure that there can never be a circular-wait condition.</a:t>
            </a:r>
            <a:br>
              <a:rPr lang="en-US" sz="2000" kern="0" dirty="0">
                <a:latin typeface="+mn-lt"/>
              </a:rPr>
            </a:br>
            <a:endParaRPr lang="en-US" sz="20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Resource-allocation </a:t>
            </a:r>
            <a:r>
              <a:rPr lang="en-US" sz="2000" i="1" kern="0" dirty="0">
                <a:latin typeface="+mn-lt"/>
              </a:rPr>
              <a:t>state</a:t>
            </a:r>
            <a:r>
              <a:rPr lang="en-US" sz="2000" kern="0" dirty="0">
                <a:latin typeface="+mn-lt"/>
              </a:rPr>
              <a:t> is defined by the number of available and allocated resources, and the maximum demands of the processes.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25" y="2000250"/>
            <a:ext cx="755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Requires that the system has some additional </a:t>
            </a:r>
            <a:r>
              <a:rPr lang="en-US" sz="2000" i="1" dirty="0"/>
              <a:t>a priori </a:t>
            </a:r>
            <a:r>
              <a:rPr lang="en-US" sz="2000" dirty="0"/>
              <a:t>information </a:t>
            </a:r>
            <a:br>
              <a:rPr lang="en-US" sz="2000" dirty="0"/>
            </a:br>
            <a:r>
              <a:rPr lang="en-US" sz="2000" dirty="0"/>
              <a:t>available.</a:t>
            </a:r>
          </a:p>
        </p:txBody>
      </p:sp>
    </p:spTree>
    <p:extLst>
      <p:ext uri="{BB962C8B-B14F-4D97-AF65-F5344CB8AC3E}">
        <p14:creationId xmlns:p14="http://schemas.microsoft.com/office/powerpoint/2010/main" val="28576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Deadlock Avoidance with RAG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3" t="6873" r="15479" b="6873"/>
          <a:stretch>
            <a:fillRect/>
          </a:stretch>
        </p:blipFill>
        <p:spPr bwMode="auto">
          <a:xfrm>
            <a:off x="1447800" y="2049827"/>
            <a:ext cx="2638897" cy="33385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1365" y="1785938"/>
            <a:ext cx="3705447" cy="386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i="1" kern="0" dirty="0">
                <a:latin typeface="+mn-lt"/>
              </a:rPr>
              <a:t>Claim edge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i="1" kern="0" dirty="0">
                <a:latin typeface="+mn-lt"/>
              </a:rPr>
              <a:t>P</a:t>
            </a:r>
            <a:r>
              <a:rPr lang="en-US" sz="2000" i="1" kern="0" baseline="-25000" dirty="0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>
                <a:latin typeface="+mn-lt"/>
                <a:sym typeface="Symbol" pitchFamily="18" charset="2"/>
              </a:rPr>
              <a:t> </a:t>
            </a:r>
            <a:r>
              <a:rPr lang="en-US" sz="2000" i="1" kern="0" dirty="0" err="1">
                <a:latin typeface="+mn-lt"/>
                <a:sym typeface="Symbol" pitchFamily="18" charset="2"/>
              </a:rPr>
              <a:t>R</a:t>
            </a:r>
            <a:r>
              <a:rPr lang="en-US" sz="2000" i="1" kern="0" baseline="-25000" dirty="0" err="1">
                <a:latin typeface="+mn-lt"/>
                <a:sym typeface="Symbol" pitchFamily="18" charset="2"/>
              </a:rPr>
              <a:t>j</a:t>
            </a:r>
            <a:r>
              <a:rPr lang="en-US" sz="2000" kern="0" dirty="0">
                <a:latin typeface="+mn-lt"/>
                <a:sym typeface="Symbol" pitchFamily="18" charset="2"/>
              </a:rPr>
              <a:t> indicated that process </a:t>
            </a:r>
            <a:r>
              <a:rPr lang="en-US" sz="2000" i="1" kern="0" dirty="0" err="1">
                <a:latin typeface="+mn-lt"/>
                <a:sym typeface="Symbol" pitchFamily="18" charset="2"/>
              </a:rPr>
              <a:t>P</a:t>
            </a:r>
            <a:r>
              <a:rPr lang="en-US" sz="2000" i="1" kern="0" baseline="-25000" dirty="0" err="1">
                <a:latin typeface="+mn-lt"/>
                <a:sym typeface="Symbol" pitchFamily="18" charset="2"/>
              </a:rPr>
              <a:t>j</a:t>
            </a:r>
            <a:r>
              <a:rPr lang="en-US" sz="2000" kern="0" dirty="0">
                <a:latin typeface="+mn-lt"/>
                <a:sym typeface="Symbol" pitchFamily="18" charset="2"/>
              </a:rPr>
              <a:t> may request resource </a:t>
            </a:r>
            <a:r>
              <a:rPr lang="en-US" sz="2000" i="1" kern="0" dirty="0" err="1">
                <a:latin typeface="+mn-lt"/>
                <a:sym typeface="Symbol" pitchFamily="18" charset="2"/>
              </a:rPr>
              <a:t>R</a:t>
            </a:r>
            <a:r>
              <a:rPr lang="en-US" sz="2000" i="1" kern="0" baseline="-25000" dirty="0" err="1">
                <a:latin typeface="+mn-lt"/>
                <a:sym typeface="Symbol" pitchFamily="18" charset="2"/>
              </a:rPr>
              <a:t>j</a:t>
            </a:r>
            <a:r>
              <a:rPr lang="en-US" sz="2000" kern="0" dirty="0">
                <a:latin typeface="+mn-lt"/>
                <a:sym typeface="Symbol" pitchFamily="18" charset="2"/>
              </a:rPr>
              <a:t>; represented by a dashed line.</a:t>
            </a:r>
            <a:br>
              <a:rPr lang="en-US" sz="2000" kern="0" dirty="0">
                <a:latin typeface="+mn-lt"/>
                <a:sym typeface="Symbol" pitchFamily="18" charset="2"/>
              </a:rPr>
            </a:br>
            <a:endParaRPr lang="en-US" sz="2000" kern="0" dirty="0">
              <a:latin typeface="+mn-lt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sym typeface="Symbol" pitchFamily="18" charset="2"/>
              </a:rPr>
              <a:t>Claim edge converts to request edge when a process requests a resource.</a:t>
            </a:r>
            <a:br>
              <a:rPr lang="en-US" sz="2000" kern="0" dirty="0">
                <a:latin typeface="+mn-lt"/>
                <a:sym typeface="Symbol" pitchFamily="18" charset="2"/>
              </a:rPr>
            </a:br>
            <a:endParaRPr lang="en-US" sz="2000" kern="0" dirty="0">
              <a:latin typeface="+mn-lt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sym typeface="Symbol" pitchFamily="18" charset="2"/>
              </a:rPr>
              <a:t>When a resource is released by a process, assignment edge reconverts to a claim edge.</a:t>
            </a:r>
            <a:br>
              <a:rPr lang="en-US" sz="2000" kern="0" dirty="0">
                <a:latin typeface="+mn-lt"/>
                <a:sym typeface="Symbol" pitchFamily="18" charset="2"/>
              </a:rPr>
            </a:br>
            <a:endParaRPr lang="en-US" sz="2000" kern="0" dirty="0">
              <a:latin typeface="+mn-lt"/>
              <a:sym typeface="Symbol" pitchFamily="18" charset="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  <a:sym typeface="Symbol" pitchFamily="18" charset="2"/>
              </a:rPr>
              <a:t>Resources must be claimed </a:t>
            </a:r>
            <a:r>
              <a:rPr lang="en-US" sz="2000" i="1" kern="0" dirty="0">
                <a:latin typeface="+mn-lt"/>
                <a:sym typeface="Symbol" pitchFamily="18" charset="2"/>
              </a:rPr>
              <a:t>a priori</a:t>
            </a:r>
            <a:r>
              <a:rPr lang="en-US" sz="2000" kern="0" dirty="0">
                <a:latin typeface="+mn-lt"/>
                <a:sym typeface="Symbol" pitchFamily="18" charset="2"/>
              </a:rPr>
              <a:t> in the system.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163"/>
          </a:xfrm>
        </p:spPr>
        <p:txBody>
          <a:bodyPr/>
          <a:lstStyle/>
          <a:p>
            <a:r>
              <a:rPr lang="en-US" dirty="0" smtClean="0"/>
              <a:t>Safe and Unsafe state (1)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378" y="4824413"/>
            <a:ext cx="7162421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2400" kern="0">
                <a:latin typeface="+mn-lt"/>
              </a:rPr>
              <a:t>Demonstration that the state in (a) is safe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734695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Safe and Unsafe state </a:t>
            </a:r>
            <a:r>
              <a:rPr lang="en-US" dirty="0" smtClean="0"/>
              <a:t>(</a:t>
            </a:r>
            <a:r>
              <a:rPr lang="id-ID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90600" y="4995863"/>
            <a:ext cx="76962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400" kern="0">
                <a:latin typeface="+mn-lt"/>
              </a:rPr>
              <a:t>Demonstration that the state in b is not safe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305278" y="2590800"/>
            <a:ext cx="7838722" cy="1949450"/>
            <a:chOff x="148" y="1470"/>
            <a:chExt cx="5612" cy="139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" y="1470"/>
              <a:ext cx="5504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6" y="2538"/>
              <a:ext cx="5274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(a)                                (b)                                 (c)                             (d)</a:t>
              </a:r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4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Banker’s Algorithm for single resource (deadlock avoidance)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3712" y="4551363"/>
            <a:ext cx="616346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latin typeface="+mn-lt"/>
              </a:rPr>
              <a:t>Three resource allocation states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>
                <a:latin typeface="+mn-lt"/>
              </a:rPr>
              <a:t>safe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>
                <a:latin typeface="+mn-lt"/>
              </a:rPr>
              <a:t>safe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400" kern="0">
                <a:latin typeface="+mn-lt"/>
              </a:rPr>
              <a:t>unsafe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19809" y="1676400"/>
            <a:ext cx="7470238" cy="2652713"/>
            <a:chOff x="255" y="837"/>
            <a:chExt cx="5307" cy="1894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" y="837"/>
              <a:ext cx="5197" cy="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48" y="2448"/>
              <a:ext cx="4914" cy="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Times New Roman" pitchFamily="18" charset="0"/>
                </a:rPr>
                <a:t>(a)                                                (b)                                               (c)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4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Banker’s Algorithm for multiple resources (deadlock avoidance)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564515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>
                <a:latin typeface="+mn-lt"/>
              </a:rPr>
              <a:t>Example of banker's algorithm with multiple resources</a:t>
            </a:r>
          </a:p>
        </p:txBody>
      </p:sp>
      <p:pic>
        <p:nvPicPr>
          <p:cNvPr id="10" name="Picture 4" descr="C:\B\b4\JPG\foo\3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616075"/>
            <a:ext cx="6946900" cy="36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7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Prevention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143000" y="2133600"/>
            <a:ext cx="6877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Mutual Exclusion</a:t>
            </a:r>
            <a:r>
              <a:rPr lang="en-US" sz="2400" kern="0" dirty="0">
                <a:latin typeface="+mn-lt"/>
              </a:rPr>
              <a:t> – not required for sharable resources; must hold for </a:t>
            </a:r>
            <a:r>
              <a:rPr lang="en-US" sz="2400" kern="0" dirty="0" err="1">
                <a:latin typeface="+mn-lt"/>
              </a:rPr>
              <a:t>nonsharable</a:t>
            </a:r>
            <a:r>
              <a:rPr lang="en-US" sz="2400" kern="0" dirty="0">
                <a:latin typeface="+mn-lt"/>
              </a:rPr>
              <a:t> resources.</a:t>
            </a:r>
            <a:br>
              <a:rPr lang="en-US" sz="2400" kern="0" dirty="0">
                <a:latin typeface="+mn-lt"/>
              </a:rPr>
            </a:b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latin typeface="+mn-lt"/>
              </a:rPr>
              <a:t>Hold and Wait</a:t>
            </a:r>
            <a:r>
              <a:rPr lang="en-US" sz="2400" kern="0" dirty="0">
                <a:latin typeface="+mn-lt"/>
              </a:rPr>
              <a:t> – must guarantee that whenever a process requests a resource, it does not hold any other resources.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Require process to request and be allocated all its resources before it begins execution, or allow process to request resources only when the process has none.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Low resource utilization; starvation possible.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1133061" y="1660496"/>
            <a:ext cx="5158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Restrain the ways request can be made.</a:t>
            </a:r>
          </a:p>
        </p:txBody>
      </p:sp>
    </p:spTree>
    <p:extLst>
      <p:ext uri="{BB962C8B-B14F-4D97-AF65-F5344CB8AC3E}">
        <p14:creationId xmlns:p14="http://schemas.microsoft.com/office/powerpoint/2010/main" val="15900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Prevention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3"/>
          <p:cNvSpPr txBox="1">
            <a:spLocks noChangeAspect="1" noChangeArrowheads="1"/>
          </p:cNvSpPr>
          <p:nvPr/>
        </p:nvSpPr>
        <p:spPr bwMode="auto">
          <a:xfrm>
            <a:off x="1776620" y="4608512"/>
            <a:ext cx="6503988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hlink"/>
                </a:solidFill>
                <a:latin typeface="+mn-lt"/>
              </a:rPr>
              <a:t>(a) Normally ordered resources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2800" kern="0" dirty="0">
                <a:solidFill>
                  <a:schemeClr val="hlink"/>
                </a:solidFill>
                <a:latin typeface="+mn-lt"/>
              </a:rPr>
              <a:t>(b) A resource graph</a:t>
            </a:r>
            <a:endParaRPr lang="en-US" sz="2400" kern="0" dirty="0">
              <a:solidFill>
                <a:schemeClr val="hlink"/>
              </a:solidFill>
              <a:latin typeface="+mn-lt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83" y="2411412"/>
            <a:ext cx="695325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09870" y="1554162"/>
            <a:ext cx="20828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latin typeface="Arial" charset="0"/>
              </a:rPr>
              <a:t>Circular Wait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These slides have been adapted from: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id-ID" sz="2400" dirty="0" smtClean="0"/>
              <a:t>Stallings</a:t>
            </a:r>
            <a:r>
              <a:rPr lang="en-US" sz="2400" dirty="0" smtClean="0"/>
              <a:t>, W. (201</a:t>
            </a:r>
            <a:r>
              <a:rPr lang="id-ID" sz="2400" dirty="0" smtClean="0"/>
              <a:t>1</a:t>
            </a:r>
            <a:r>
              <a:rPr lang="en-US" sz="2400" dirty="0" smtClean="0"/>
              <a:t>). </a:t>
            </a:r>
            <a:r>
              <a:rPr lang="id-ID" sz="2400" i="1" dirty="0"/>
              <a:t>Operating Systems: Internals and Design Principles</a:t>
            </a:r>
            <a:r>
              <a:rPr lang="id-ID" sz="2400" dirty="0"/>
              <a:t>. </a:t>
            </a:r>
            <a:r>
              <a:rPr lang="id-ID" sz="2400" smtClean="0"/>
              <a:t>8</a:t>
            </a:r>
            <a:r>
              <a:rPr lang="id-ID" sz="2400" baseline="30000" smtClean="0"/>
              <a:t>th</a:t>
            </a:r>
            <a:r>
              <a:rPr lang="id-ID" sz="2400" baseline="30000" dirty="0" smtClean="0"/>
              <a:t>. </a:t>
            </a:r>
            <a:br>
              <a:rPr lang="id-ID" sz="2400" baseline="30000" dirty="0" smtClean="0"/>
            </a:br>
            <a:r>
              <a:rPr lang="en-US" sz="2400" dirty="0" smtClean="0"/>
              <a:t>ISBN: </a:t>
            </a:r>
            <a:r>
              <a:rPr lang="id-ID" sz="2400" dirty="0"/>
              <a:t>978-0-13-380591-8</a:t>
            </a:r>
            <a:br>
              <a:rPr lang="id-ID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Chapter </a:t>
            </a:r>
            <a:r>
              <a:rPr lang="id-ID" sz="2400" dirty="0" smtClean="0"/>
              <a:t>6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Prevention (3)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1571625"/>
            <a:ext cx="23733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>
                <a:latin typeface="Arial" charset="0"/>
              </a:rPr>
              <a:t>No Preemption</a:t>
            </a:r>
            <a:endParaRPr lang="en-US" sz="2400" dirty="0">
              <a:latin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28700" y="2643188"/>
            <a:ext cx="84582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This is not a viable option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Consider a process given the printer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halfway through its job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now forcibly take away printer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+mn-lt"/>
              </a:rPr>
              <a:t>!!??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94200"/>
            <a:ext cx="2667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8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Deadlock Recovery (Resource preemption)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1563" y="1714500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Selecting a victim – minimize cost.</a:t>
            </a:r>
            <a:br>
              <a:rPr lang="en-US" sz="2400" kern="0" dirty="0">
                <a:latin typeface="+mn-lt"/>
              </a:rPr>
            </a:b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Rollback – return to some safe state, restart process for that state.</a:t>
            </a:r>
            <a:br>
              <a:rPr lang="en-US" sz="2400" kern="0" dirty="0">
                <a:latin typeface="+mn-lt"/>
              </a:rPr>
            </a:br>
            <a:endParaRPr lang="en-US" sz="24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Starvation –  same process may always be picked as victim, include number of rollback in cost factor.</a:t>
            </a:r>
          </a:p>
        </p:txBody>
      </p:sp>
    </p:spTree>
    <p:extLst>
      <p:ext uri="{BB962C8B-B14F-4D97-AF65-F5344CB8AC3E}">
        <p14:creationId xmlns:p14="http://schemas.microsoft.com/office/powerpoint/2010/main" val="26498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/>
          <a:lstStyle/>
          <a:p>
            <a:r>
              <a:rPr lang="id-ID" dirty="0"/>
              <a:t>Stallings</a:t>
            </a:r>
            <a:r>
              <a:rPr lang="en-US" dirty="0"/>
              <a:t>, W. (</a:t>
            </a:r>
            <a:r>
              <a:rPr lang="en-US" dirty="0" smtClean="0"/>
              <a:t>201</a:t>
            </a:r>
            <a:r>
              <a:rPr lang="id-ID" dirty="0" smtClean="0"/>
              <a:t>4</a:t>
            </a:r>
            <a:r>
              <a:rPr lang="en-US" dirty="0" smtClean="0"/>
              <a:t>). </a:t>
            </a:r>
            <a:r>
              <a:rPr lang="id-ID" i="1" dirty="0"/>
              <a:t>Operating Systems: Internals and Design Principles</a:t>
            </a:r>
            <a:r>
              <a:rPr lang="id-ID" dirty="0"/>
              <a:t>. 8</a:t>
            </a:r>
            <a:r>
              <a:rPr lang="id-ID" baseline="30000" dirty="0"/>
              <a:t>th. </a:t>
            </a:r>
            <a:br>
              <a:rPr lang="id-ID" baseline="30000" dirty="0"/>
            </a:br>
            <a:r>
              <a:rPr lang="en-US" dirty="0"/>
              <a:t>ISBN: </a:t>
            </a:r>
            <a:r>
              <a:rPr lang="id-ID" dirty="0"/>
              <a:t> 978-0-13-380591-8</a:t>
            </a:r>
          </a:p>
          <a:p>
            <a:r>
              <a:rPr lang="id-ID" dirty="0"/>
              <a:t>A. Tanenbaum(2007), Modern Operating System, 3rd</a:t>
            </a:r>
          </a:p>
          <a:p>
            <a:pPr marL="0" indent="0">
              <a:buNone/>
            </a:pPr>
            <a:r>
              <a:rPr lang="id-ID" dirty="0"/>
              <a:t>     ISBN: </a:t>
            </a:r>
            <a:r>
              <a:rPr lang="id-ID" dirty="0" smtClean="0"/>
              <a:t>978-0136006633</a:t>
            </a:r>
            <a:endParaRPr lang="en-US" dirty="0" smtClean="0"/>
          </a:p>
          <a:p>
            <a:pPr lvl="0"/>
            <a:r>
              <a:rPr lang="id-ID" dirty="0">
                <a:solidFill>
                  <a:prstClr val="black"/>
                </a:solidFill>
              </a:rPr>
              <a:t>Abraham Silberschatz, Peter B. Galvin, Greg Gagne (201</a:t>
            </a:r>
            <a:r>
              <a:rPr lang="en-US" dirty="0">
                <a:solidFill>
                  <a:prstClr val="black"/>
                </a:solidFill>
              </a:rPr>
              <a:t>0</a:t>
            </a:r>
            <a:r>
              <a:rPr lang="id-ID" dirty="0">
                <a:solidFill>
                  <a:prstClr val="black"/>
                </a:solidFill>
              </a:rPr>
              <a:t>). Operating System Concepts </a:t>
            </a:r>
            <a:r>
              <a:rPr lang="en-US" dirty="0">
                <a:solidFill>
                  <a:prstClr val="black"/>
                </a:solidFill>
              </a:rPr>
              <a:t>8</a:t>
            </a:r>
            <a:r>
              <a:rPr lang="id-ID" dirty="0">
                <a:solidFill>
                  <a:prstClr val="black"/>
                </a:solidFill>
              </a:rPr>
              <a:t>th ed.</a:t>
            </a:r>
            <a:r>
              <a:rPr lang="en-US" dirty="0">
                <a:solidFill>
                  <a:prstClr val="black"/>
                </a:solidFill>
              </a:rPr>
              <a:t> With Java</a:t>
            </a:r>
            <a:endParaRPr lang="id-ID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dirty="0">
                <a:solidFill>
                  <a:prstClr val="black"/>
                </a:solidFill>
              </a:rPr>
              <a:t>      ISBN: 978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470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50949</a:t>
            </a:r>
            <a:r>
              <a:rPr lang="en-US" dirty="0">
                <a:solidFill>
                  <a:prstClr val="black"/>
                </a:solidFill>
              </a:rPr>
              <a:t>-</a:t>
            </a:r>
            <a:r>
              <a:rPr lang="id-ID" dirty="0">
                <a:solidFill>
                  <a:prstClr val="black"/>
                </a:solidFill>
              </a:rPr>
              <a:t>4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id-ID" altLang="en-US" dirty="0" smtClean="0"/>
              <a:t>LO1 : Descriibe differen technques to prevent, avoid and handle deadlocks</a:t>
            </a:r>
          </a:p>
          <a:p>
            <a:pPr>
              <a:buFontTx/>
              <a:buNone/>
            </a:pPr>
            <a:r>
              <a:rPr lang="en-US" altLang="en-US" dirty="0" smtClean="0"/>
              <a:t>LO2</a:t>
            </a:r>
            <a:r>
              <a:rPr lang="en-US" altLang="en-US" dirty="0"/>
              <a:t> :  Explain the concept of </a:t>
            </a:r>
            <a:r>
              <a:rPr lang="id-ID" altLang="en-US" dirty="0" smtClean="0"/>
              <a:t>deadock and methods for  prevention, avoidance and detectiom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LO3 :  </a:t>
            </a:r>
            <a:r>
              <a:rPr lang="en-US" altLang="en-US" dirty="0" smtClean="0"/>
              <a:t>D</a:t>
            </a:r>
            <a:r>
              <a:rPr lang="id-ID" altLang="en-US" dirty="0" smtClean="0"/>
              <a:t>emonstrate how to prevent/avoid deadlock</a:t>
            </a:r>
          </a:p>
          <a:p>
            <a:pPr>
              <a:buFontTx/>
              <a:buNone/>
            </a:pPr>
            <a:r>
              <a:rPr lang="id-ID" altLang="en-US" dirty="0" smtClean="0"/>
              <a:t>LO4:  Write </a:t>
            </a:r>
            <a:r>
              <a:rPr lang="en-US" altLang="en-US" dirty="0" smtClean="0"/>
              <a:t>Java</a:t>
            </a:r>
            <a:r>
              <a:rPr lang="id-ID" altLang="en-US" dirty="0" smtClean="0"/>
              <a:t> program to Simulate deadlock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Introduction to deadlock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47" y="1931504"/>
            <a:ext cx="6837114" cy="3040422"/>
          </a:xfrm>
        </p:spPr>
        <p:txBody>
          <a:bodyPr/>
          <a:lstStyle/>
          <a:p>
            <a:r>
              <a:rPr lang="en-US" dirty="0"/>
              <a:t>Deadlock can be defined formally as follows:	</a:t>
            </a:r>
          </a:p>
          <a:p>
            <a:pPr lvl="1"/>
            <a:r>
              <a:rPr lang="en-US" dirty="0"/>
              <a:t>A set of processes is deadlocked if each process in the set is waiting for an event that only another process in the set can cause.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Introduction to deadlock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47" y="1931504"/>
            <a:ext cx="6837114" cy="3040422"/>
          </a:xfrm>
        </p:spPr>
        <p:txBody>
          <a:bodyPr/>
          <a:lstStyle/>
          <a:p>
            <a:r>
              <a:rPr lang="en-US" dirty="0"/>
              <a:t>Permanent blocking of a set of processes that either compete for system resources or communicate with each other</a:t>
            </a:r>
          </a:p>
          <a:p>
            <a:r>
              <a:rPr lang="en-US" dirty="0"/>
              <a:t>No efficient solution</a:t>
            </a:r>
          </a:p>
          <a:p>
            <a:r>
              <a:rPr lang="en-US" dirty="0"/>
              <a:t>Involve conflicting needs for resources by two or more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Introduction to deadlock (3)</a:t>
            </a:r>
            <a:endParaRPr lang="en-US" dirty="0"/>
          </a:p>
        </p:txBody>
      </p:sp>
      <p:pic>
        <p:nvPicPr>
          <p:cNvPr id="6" name="Picture 4" descr="D:\TransMac\Illustrator Files\6-Concurrency.2\6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28813"/>
            <a:ext cx="7346730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8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example (1)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886" y="1338469"/>
            <a:ext cx="6837114" cy="1133061"/>
          </a:xfrm>
        </p:spPr>
        <p:txBody>
          <a:bodyPr/>
          <a:lstStyle/>
          <a:p>
            <a:r>
              <a:rPr lang="id-ID" dirty="0" smtClean="0"/>
              <a:t>The joint progress diagram shows the progress of two processes competi for two resources</a:t>
            </a:r>
          </a:p>
          <a:p>
            <a:r>
              <a:rPr lang="id-ID" dirty="0" smtClean="0"/>
              <a:t>Each proces need eclusive use of both resources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53" y="2438400"/>
            <a:ext cx="5322094" cy="409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5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id-ID" dirty="0" smtClean="0"/>
              <a:t>Deadlock example (2)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/>
              <a:t>Process P </a:t>
            </a:r>
            <a:r>
              <a:rPr lang="id-ID" sz="2000" b="1" dirty="0" smtClean="0"/>
              <a:t>		</a:t>
            </a:r>
            <a:r>
              <a:rPr lang="en-US" sz="2000" b="1" dirty="0" smtClean="0"/>
              <a:t>Process </a:t>
            </a:r>
            <a:r>
              <a:rPr lang="en-US" sz="2000" b="1" dirty="0"/>
              <a:t>Q</a:t>
            </a:r>
          </a:p>
          <a:p>
            <a:r>
              <a:rPr lang="en-US" sz="2000" dirty="0"/>
              <a:t>• • </a:t>
            </a:r>
            <a:r>
              <a:rPr lang="en-US" sz="2000" dirty="0" smtClean="0"/>
              <a:t>•</a:t>
            </a:r>
            <a:r>
              <a:rPr lang="id-ID" sz="2000" dirty="0" smtClean="0"/>
              <a:t>			</a:t>
            </a:r>
            <a:r>
              <a:rPr lang="en-US" sz="2000" dirty="0" smtClean="0"/>
              <a:t> </a:t>
            </a:r>
            <a:r>
              <a:rPr lang="en-US" sz="2000" dirty="0"/>
              <a:t>• • </a:t>
            </a:r>
            <a:r>
              <a:rPr lang="en-US" sz="2000" dirty="0" smtClean="0"/>
              <a:t>•</a:t>
            </a:r>
          </a:p>
          <a:p>
            <a:r>
              <a:rPr lang="en-US" sz="2000" dirty="0" smtClean="0"/>
              <a:t>Get A </a:t>
            </a:r>
            <a:r>
              <a:rPr lang="id-ID" sz="2000" dirty="0" smtClean="0"/>
              <a:t>			</a:t>
            </a:r>
            <a:r>
              <a:rPr lang="en-US" sz="2000" dirty="0" smtClean="0"/>
              <a:t>Get B</a:t>
            </a:r>
          </a:p>
          <a:p>
            <a:r>
              <a:rPr lang="en-US" sz="2000" dirty="0" smtClean="0"/>
              <a:t>• • • </a:t>
            </a:r>
            <a:r>
              <a:rPr lang="id-ID" sz="2000" dirty="0" smtClean="0"/>
              <a:t>			</a:t>
            </a:r>
            <a:r>
              <a:rPr lang="en-US" sz="2000" dirty="0" smtClean="0"/>
              <a:t>• • •</a:t>
            </a:r>
          </a:p>
          <a:p>
            <a:r>
              <a:rPr lang="en-US" sz="2000" dirty="0" smtClean="0"/>
              <a:t>Get B </a:t>
            </a:r>
            <a:r>
              <a:rPr lang="id-ID" sz="2000" dirty="0" smtClean="0"/>
              <a:t>			</a:t>
            </a:r>
            <a:r>
              <a:rPr lang="en-US" sz="2000" dirty="0" smtClean="0"/>
              <a:t>Get A</a:t>
            </a:r>
          </a:p>
          <a:p>
            <a:r>
              <a:rPr lang="en-US" sz="2000" dirty="0" smtClean="0"/>
              <a:t>• </a:t>
            </a:r>
            <a:r>
              <a:rPr lang="en-US" sz="2000" dirty="0"/>
              <a:t>• • </a:t>
            </a:r>
            <a:r>
              <a:rPr lang="id-ID" sz="2000" dirty="0" smtClean="0"/>
              <a:t>			</a:t>
            </a:r>
            <a:r>
              <a:rPr lang="en-US" sz="2000" dirty="0" smtClean="0"/>
              <a:t>• </a:t>
            </a:r>
            <a:r>
              <a:rPr lang="en-US" sz="2000" dirty="0"/>
              <a:t>• •</a:t>
            </a:r>
          </a:p>
          <a:p>
            <a:r>
              <a:rPr lang="en-US" sz="2000" dirty="0"/>
              <a:t>Release A </a:t>
            </a:r>
            <a:r>
              <a:rPr lang="id-ID" sz="2000" dirty="0" smtClean="0"/>
              <a:t>		</a:t>
            </a:r>
            <a:r>
              <a:rPr lang="en-US" sz="2000" dirty="0" smtClean="0"/>
              <a:t>Release </a:t>
            </a:r>
            <a:r>
              <a:rPr lang="en-US" sz="2000" dirty="0"/>
              <a:t>B</a:t>
            </a:r>
          </a:p>
          <a:p>
            <a:r>
              <a:rPr lang="en-US" sz="2000" dirty="0"/>
              <a:t>• • • </a:t>
            </a:r>
            <a:r>
              <a:rPr lang="id-ID" sz="2000" dirty="0" smtClean="0"/>
              <a:t>			</a:t>
            </a:r>
            <a:r>
              <a:rPr lang="en-US" sz="2000" dirty="0" smtClean="0"/>
              <a:t>• </a:t>
            </a:r>
            <a:r>
              <a:rPr lang="en-US" sz="2000" dirty="0"/>
              <a:t>• •</a:t>
            </a:r>
          </a:p>
          <a:p>
            <a:r>
              <a:rPr lang="en-US" sz="2000" dirty="0"/>
              <a:t>Release B </a:t>
            </a:r>
            <a:r>
              <a:rPr lang="id-ID" sz="2000" dirty="0" smtClean="0"/>
              <a:t>		</a:t>
            </a:r>
            <a:r>
              <a:rPr lang="en-US" sz="2000" dirty="0" smtClean="0"/>
              <a:t>Release </a:t>
            </a:r>
            <a:r>
              <a:rPr lang="en-US" sz="2000" dirty="0"/>
              <a:t>A</a:t>
            </a:r>
          </a:p>
          <a:p>
            <a:r>
              <a:rPr lang="en-US" sz="2000" dirty="0"/>
              <a:t>• • </a:t>
            </a:r>
            <a:r>
              <a:rPr lang="en-US" sz="2000" dirty="0" smtClean="0"/>
              <a:t>•</a:t>
            </a:r>
            <a:r>
              <a:rPr lang="id-ID" sz="2000" dirty="0" smtClean="0"/>
              <a:t>			</a:t>
            </a:r>
            <a:r>
              <a:rPr lang="en-US" sz="2000" dirty="0" smtClean="0"/>
              <a:t> </a:t>
            </a:r>
            <a:r>
              <a:rPr lang="en-US" sz="2000" dirty="0"/>
              <a:t>• • •</a:t>
            </a: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9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914</TotalTime>
  <Words>725</Words>
  <Application>Microsoft Office PowerPoint</Application>
  <PresentationFormat>On-screen Show (4:3)</PresentationFormat>
  <Paragraphs>126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 PPT 2015</vt:lpstr>
      <vt:lpstr>Deadlock Session  7</vt:lpstr>
      <vt:lpstr>Sub Topics</vt:lpstr>
      <vt:lpstr> These slides have been adapted from:  Stallings, W. (2011). Operating Systems: Internals and Design Principles. 8th.  ISBN: 978-0-13-380591-8   Chapter 6 </vt:lpstr>
      <vt:lpstr>PowerPoint Presentation</vt:lpstr>
      <vt:lpstr>Introduction to deadlock (1)</vt:lpstr>
      <vt:lpstr>Introduction to deadlock (2)</vt:lpstr>
      <vt:lpstr>Introduction to deadlock (3)</vt:lpstr>
      <vt:lpstr>Deadlock example (1)</vt:lpstr>
      <vt:lpstr>Deadlock example (2)</vt:lpstr>
      <vt:lpstr>No Deadlock example (1)</vt:lpstr>
      <vt:lpstr>No Deadlock example (2)</vt:lpstr>
      <vt:lpstr>Deadlock Example</vt:lpstr>
      <vt:lpstr>Condition for Resource Deadlock</vt:lpstr>
      <vt:lpstr>Deadlock Modeling (1) </vt:lpstr>
      <vt:lpstr>Deadlock Modeling (2)</vt:lpstr>
      <vt:lpstr>Deadlock Modeling (3)</vt:lpstr>
      <vt:lpstr>Deadlock Modeling (4)</vt:lpstr>
      <vt:lpstr>Example of deadlock using RAG</vt:lpstr>
      <vt:lpstr>Example of no deadlock using RAG</vt:lpstr>
      <vt:lpstr>Strategy dealing with Deadlock</vt:lpstr>
      <vt:lpstr>Deadlock Detection</vt:lpstr>
      <vt:lpstr>Deadlock Avoidance</vt:lpstr>
      <vt:lpstr>Deadlock Avoidance with RAG</vt:lpstr>
      <vt:lpstr>Safe and Unsafe state (1)</vt:lpstr>
      <vt:lpstr>Safe and Unsafe state (2)</vt:lpstr>
      <vt:lpstr>Banker’s Algorithm for single resource (deadlock avoidance)</vt:lpstr>
      <vt:lpstr>Banker’s Algorithm for multiple resources (deadlock avoidance)</vt:lpstr>
      <vt:lpstr>Deadlock Prevention (1)</vt:lpstr>
      <vt:lpstr>Deadlock Prevention (2)</vt:lpstr>
      <vt:lpstr>Deadlock Prevention (3)</vt:lpstr>
      <vt:lpstr>Deadlock Recovery (Resource preemption)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Admin</cp:lastModifiedBy>
  <cp:revision>83</cp:revision>
  <dcterms:created xsi:type="dcterms:W3CDTF">2015-05-04T03:33:03Z</dcterms:created>
  <dcterms:modified xsi:type="dcterms:W3CDTF">2018-07-22T13:26:47Z</dcterms:modified>
</cp:coreProperties>
</file>