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7" r:id="rId5"/>
    <p:sldId id="300" r:id="rId6"/>
    <p:sldId id="304" r:id="rId7"/>
    <p:sldId id="305" r:id="rId8"/>
    <p:sldId id="306" r:id="rId9"/>
    <p:sldId id="322" r:id="rId10"/>
    <p:sldId id="307" r:id="rId11"/>
    <p:sldId id="315" r:id="rId12"/>
    <p:sldId id="308" r:id="rId13"/>
    <p:sldId id="309" r:id="rId14"/>
    <p:sldId id="310" r:id="rId15"/>
    <p:sldId id="311" r:id="rId16"/>
    <p:sldId id="314" r:id="rId17"/>
    <p:sldId id="312" r:id="rId18"/>
    <p:sldId id="313" r:id="rId19"/>
    <p:sldId id="316" r:id="rId20"/>
    <p:sldId id="318" r:id="rId21"/>
    <p:sldId id="288" r:id="rId22"/>
    <p:sldId id="294" r:id="rId23"/>
    <p:sldId id="293" r:id="rId24"/>
    <p:sldId id="292" r:id="rId25"/>
    <p:sldId id="291" r:id="rId26"/>
    <p:sldId id="290" r:id="rId27"/>
    <p:sldId id="295" r:id="rId28"/>
    <p:sldId id="298" r:id="rId29"/>
    <p:sldId id="297" r:id="rId30"/>
    <p:sldId id="296" r:id="rId31"/>
    <p:sldId id="302" r:id="rId32"/>
    <p:sldId id="299" r:id="rId33"/>
    <p:sldId id="301" r:id="rId34"/>
    <p:sldId id="303" r:id="rId35"/>
    <p:sldId id="289" r:id="rId36"/>
    <p:sldId id="319" r:id="rId37"/>
    <p:sldId id="320" r:id="rId38"/>
    <p:sldId id="321" r:id="rId39"/>
    <p:sldId id="262" r:id="rId4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63"/>
            <p14:sldId id="257"/>
            <p14:sldId id="300"/>
            <p14:sldId id="304"/>
            <p14:sldId id="305"/>
            <p14:sldId id="306"/>
            <p14:sldId id="322"/>
            <p14:sldId id="307"/>
            <p14:sldId id="315"/>
            <p14:sldId id="308"/>
            <p14:sldId id="309"/>
            <p14:sldId id="310"/>
            <p14:sldId id="311"/>
            <p14:sldId id="314"/>
            <p14:sldId id="312"/>
            <p14:sldId id="313"/>
            <p14:sldId id="316"/>
            <p14:sldId id="318"/>
            <p14:sldId id="288"/>
            <p14:sldId id="294"/>
            <p14:sldId id="293"/>
            <p14:sldId id="292"/>
            <p14:sldId id="291"/>
            <p14:sldId id="290"/>
            <p14:sldId id="295"/>
            <p14:sldId id="298"/>
            <p14:sldId id="297"/>
            <p14:sldId id="296"/>
            <p14:sldId id="302"/>
            <p14:sldId id="299"/>
            <p14:sldId id="301"/>
            <p14:sldId id="303"/>
            <p14:sldId id="289"/>
            <p14:sldId id="319"/>
            <p14:sldId id="320"/>
            <p14:sldId id="32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2" autoAdjust="0"/>
    <p:restoredTop sz="94578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Course		: COMP6153</a:t>
            </a:r>
            <a:endParaRPr lang="en-US" sz="2400" dirty="0">
              <a:solidFill>
                <a:schemeClr val="bg1"/>
              </a:solidFill>
              <a:latin typeface="Open Sans"/>
            </a:endParaRP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Effective Period	: </a:t>
            </a: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September 2018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id-ID" sz="4000" dirty="0" smtClean="0">
                <a:solidFill>
                  <a:schemeClr val="bg1"/>
                </a:solidFill>
              </a:rPr>
              <a:t>I/O Management</a:t>
            </a:r>
            <a:br>
              <a:rPr lang="id-ID" sz="4000" dirty="0" smtClean="0">
                <a:solidFill>
                  <a:schemeClr val="bg1"/>
                </a:solidFill>
              </a:rPr>
            </a:br>
            <a:r>
              <a:rPr lang="en-US" sz="2800" dirty="0" err="1" smtClean="0">
                <a:solidFill>
                  <a:schemeClr val="bg1"/>
                </a:solidFill>
              </a:rPr>
              <a:t>Sessio</a:t>
            </a:r>
            <a:r>
              <a:rPr lang="id-ID" sz="2800" dirty="0"/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id-ID" sz="2800" dirty="0" smtClean="0"/>
              <a:t>9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Hardware  Issues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1676400"/>
            <a:ext cx="7239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d-ID" sz="2400" dirty="0" smtClean="0"/>
              <a:t>Efficiency - </a:t>
            </a:r>
            <a:r>
              <a:rPr lang="en-US" sz="2400" dirty="0" smtClean="0"/>
              <a:t>because </a:t>
            </a:r>
            <a:r>
              <a:rPr lang="en-US" sz="2400" dirty="0"/>
              <a:t>I/O operations often form a bottleneck in </a:t>
            </a:r>
            <a:r>
              <a:rPr lang="en-US" sz="2400" dirty="0" smtClean="0"/>
              <a:t>a</a:t>
            </a:r>
            <a:r>
              <a:rPr lang="id-ID" sz="2400" dirty="0" smtClean="0"/>
              <a:t>  </a:t>
            </a:r>
            <a:r>
              <a:rPr lang="en-US" sz="2400" dirty="0" smtClean="0"/>
              <a:t>computing system</a:t>
            </a:r>
            <a:endParaRPr lang="id-ID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id-ID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id-ID" sz="2400" dirty="0" smtClean="0"/>
              <a:t>Generality  - </a:t>
            </a:r>
            <a:r>
              <a:rPr lang="en-US" sz="2400" dirty="0"/>
              <a:t>simplicity </a:t>
            </a:r>
            <a:r>
              <a:rPr lang="en-US" sz="2400" dirty="0" smtClean="0"/>
              <a:t>and</a:t>
            </a:r>
            <a:r>
              <a:rPr lang="id-ID" sz="2400" dirty="0" smtClean="0"/>
              <a:t> </a:t>
            </a:r>
            <a:r>
              <a:rPr lang="en-US" sz="2400" dirty="0" smtClean="0"/>
              <a:t>freedom </a:t>
            </a:r>
            <a:r>
              <a:rPr lang="en-US" sz="2400" dirty="0"/>
              <a:t>from </a:t>
            </a:r>
            <a:r>
              <a:rPr lang="en-US" sz="2400" dirty="0" smtClean="0"/>
              <a:t>error</a:t>
            </a:r>
            <a:endParaRPr lang="id-ID" sz="2400" dirty="0" smtClean="0"/>
          </a:p>
          <a:p>
            <a:r>
              <a:rPr lang="id-ID" sz="2400" dirty="0"/>
              <a:t> </a:t>
            </a:r>
            <a:r>
              <a:rPr lang="id-ID" sz="2400" dirty="0" smtClean="0"/>
              <a:t>   	          - </a:t>
            </a:r>
            <a:r>
              <a:rPr lang="en-US" sz="2400" dirty="0" smtClean="0"/>
              <a:t>handle </a:t>
            </a:r>
            <a:r>
              <a:rPr lang="en-US" sz="2400" dirty="0"/>
              <a:t>all devices in a uniform manner</a:t>
            </a:r>
          </a:p>
        </p:txBody>
      </p:sp>
    </p:spTree>
    <p:extLst>
      <p:ext uri="{BB962C8B-B14F-4D97-AF65-F5344CB8AC3E}">
        <p14:creationId xmlns:p14="http://schemas.microsoft.com/office/powerpoint/2010/main" val="298969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O/S Issues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85813" y="1371600"/>
            <a:ext cx="78295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+mj-lt"/>
              </a:rPr>
              <a:t>Efficiency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</a:rPr>
              <a:t>Most I/O devices extremely slow compared to main memory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</a:rPr>
              <a:t>Use of multiprogramming allows for some processes to be waiting on I/O while another process executes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</a:rPr>
              <a:t>I/O cannot keep up with processor speed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</a:rPr>
              <a:t>Swapping is used to bring in additional Ready processes which is an I/O </a:t>
            </a:r>
            <a:r>
              <a:rPr lang="en-US" sz="2000" dirty="0" smtClean="0">
                <a:latin typeface="+mj-lt"/>
              </a:rPr>
              <a:t>operation</a:t>
            </a:r>
            <a:endParaRPr lang="id-ID" sz="2000" dirty="0" smtClean="0">
              <a:latin typeface="+mj-lt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+mj-lt"/>
              </a:rPr>
              <a:t>Generality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</a:rPr>
              <a:t>Desirable to handle all I/O devices in a uniform manner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</a:rPr>
              <a:t>Hide most of the details of device I/O in lower-level routines so that processes and upper levels see devices in general terms such as read, write, open, close, lock, unlock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sz="2400" dirty="0">
              <a:latin typeface="Interstate" pitchFamily="2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sz="2400" dirty="0">
              <a:latin typeface="Interstat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6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I/O Organization</a:t>
            </a:r>
            <a:endParaRPr lang="en-US" dirty="0"/>
          </a:p>
        </p:txBody>
      </p:sp>
      <p:pic>
        <p:nvPicPr>
          <p:cNvPr id="5" name="Picture 4" descr="D:\TransMac\Illustrator Files\11-I_O\11_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707874"/>
            <a:ext cx="530225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15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I/O Organization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0200" y="1600200"/>
            <a:ext cx="6934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Logical </a:t>
            </a:r>
            <a:r>
              <a:rPr lang="en-US" sz="2000" dirty="0" smtClean="0"/>
              <a:t>I/O</a:t>
            </a:r>
            <a:endParaRPr lang="id-ID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logical I/O module deals with the </a:t>
            </a:r>
            <a:r>
              <a:rPr lang="en-US" sz="2000" dirty="0" smtClean="0"/>
              <a:t>device</a:t>
            </a:r>
            <a:r>
              <a:rPr lang="id-ID" sz="2000" dirty="0" smtClean="0"/>
              <a:t> </a:t>
            </a:r>
            <a:r>
              <a:rPr lang="en-US" sz="2000" dirty="0" smtClean="0"/>
              <a:t>as </a:t>
            </a:r>
            <a:r>
              <a:rPr lang="en-US" sz="2000" dirty="0"/>
              <a:t>a logical </a:t>
            </a:r>
            <a:r>
              <a:rPr lang="en-US" sz="2000" dirty="0" smtClean="0"/>
              <a:t>resource</a:t>
            </a:r>
            <a:r>
              <a:rPr lang="id-ID" sz="2000" dirty="0" smtClean="0"/>
              <a:t> </a:t>
            </a:r>
            <a:r>
              <a:rPr lang="en-US" sz="2000" dirty="0" smtClean="0"/>
              <a:t>and </a:t>
            </a:r>
            <a:r>
              <a:rPr lang="en-US" sz="2000" dirty="0"/>
              <a:t>is not concerned with the details of actually controlling the device. </a:t>
            </a:r>
            <a:endParaRPr lang="id-ID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concerned </a:t>
            </a:r>
            <a:r>
              <a:rPr lang="en-US" sz="2000" dirty="0"/>
              <a:t>with managing general I/O functions on </a:t>
            </a:r>
            <a:r>
              <a:rPr lang="en-US" sz="2000" dirty="0" smtClean="0"/>
              <a:t>behalf</a:t>
            </a:r>
            <a:r>
              <a:rPr lang="id-ID" sz="2000" dirty="0" smtClean="0"/>
              <a:t> </a:t>
            </a:r>
            <a:r>
              <a:rPr lang="en-US" sz="2000" dirty="0" smtClean="0"/>
              <a:t>of </a:t>
            </a:r>
            <a:r>
              <a:rPr lang="en-US" sz="2000" dirty="0"/>
              <a:t>user processes, allowing them to deal with the device in terms of a device</a:t>
            </a:r>
          </a:p>
          <a:p>
            <a:r>
              <a:rPr lang="en-US" sz="2000" dirty="0" smtClean="0"/>
              <a:t>Device I/O</a:t>
            </a:r>
            <a:endParaRPr lang="id-ID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requested operations and data (buffered characters, records</a:t>
            </a:r>
            <a:r>
              <a:rPr lang="en-US" sz="2000" dirty="0" smtClean="0"/>
              <a:t>,</a:t>
            </a:r>
            <a:r>
              <a:rPr lang="id-ID" sz="2000" dirty="0" smtClean="0"/>
              <a:t> </a:t>
            </a:r>
            <a:r>
              <a:rPr lang="en-US" sz="2000" dirty="0" smtClean="0"/>
              <a:t>etc</a:t>
            </a:r>
            <a:r>
              <a:rPr lang="en-US" sz="2000" dirty="0"/>
              <a:t>.) are converted into appropriate sequences of I/O instructions, </a:t>
            </a:r>
            <a:r>
              <a:rPr lang="en-US" sz="2000" dirty="0" smtClean="0"/>
              <a:t>channel</a:t>
            </a:r>
            <a:r>
              <a:rPr lang="id-ID" sz="2000" dirty="0" smtClean="0"/>
              <a:t> </a:t>
            </a:r>
            <a:r>
              <a:rPr lang="en-US" sz="2000" dirty="0" smtClean="0"/>
              <a:t>commands</a:t>
            </a:r>
            <a:r>
              <a:rPr lang="en-US" sz="2000" dirty="0"/>
              <a:t>, and controller orders. </a:t>
            </a:r>
            <a:endParaRPr lang="id-ID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Buffering </a:t>
            </a:r>
            <a:r>
              <a:rPr lang="en-US" sz="2000" dirty="0"/>
              <a:t>techniques may be used to </a:t>
            </a:r>
            <a:r>
              <a:rPr lang="en-US" sz="2000" dirty="0" smtClean="0"/>
              <a:t>improve</a:t>
            </a:r>
            <a:r>
              <a:rPr lang="id-ID" sz="2000" dirty="0" smtClean="0"/>
              <a:t> </a:t>
            </a:r>
            <a:r>
              <a:rPr lang="en-US" sz="2000" dirty="0" smtClean="0"/>
              <a:t>utilization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>Scheduling </a:t>
            </a:r>
            <a:r>
              <a:rPr lang="en-US" sz="2000" dirty="0"/>
              <a:t>and </a:t>
            </a:r>
            <a:r>
              <a:rPr lang="en-US" sz="2000" dirty="0" smtClean="0"/>
              <a:t>control</a:t>
            </a:r>
            <a:endParaRPr lang="id-ID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actual </a:t>
            </a:r>
            <a:r>
              <a:rPr lang="en-US" sz="2000" dirty="0" err="1"/>
              <a:t>queueing</a:t>
            </a:r>
            <a:r>
              <a:rPr lang="en-US" sz="2000" dirty="0"/>
              <a:t> and scheduling of I/O operations</a:t>
            </a:r>
          </a:p>
          <a:p>
            <a:r>
              <a:rPr lang="en-US" sz="2000" dirty="0"/>
              <a:t>occurs at this layer, as well as the control of the </a:t>
            </a:r>
            <a:r>
              <a:rPr lang="id-ID" sz="2000" dirty="0" smtClean="0"/>
              <a:t> o</a:t>
            </a:r>
            <a:r>
              <a:rPr lang="en-US" sz="2000" dirty="0" err="1" smtClean="0"/>
              <a:t>perations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974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I/O Buffering (1)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00125" y="1857375"/>
            <a:ext cx="7239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</a:rPr>
              <a:t>Reasons for buffering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Processes must wait for I/O to complete before proceeding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Certain pages must remain in main memory during I/O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sz="2400" dirty="0">
              <a:latin typeface="Interstat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48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I/O Buffering(2)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447800" y="1524000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Block-oriented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+mn-lt"/>
              </a:rPr>
              <a:t>Information is stored in fixed sized blocks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+mn-lt"/>
              </a:rPr>
              <a:t>Transfers are made a block at a time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+mn-lt"/>
              </a:rPr>
              <a:t>Used for disks and tapes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Stream-oriented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+mn-lt"/>
              </a:rPr>
              <a:t>Transfer information as a stream of bytes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+mn-lt"/>
              </a:rPr>
              <a:t>Used for terminals, printers, communication ports, mouse, and most other devices that are not secondary storage</a:t>
            </a:r>
          </a:p>
        </p:txBody>
      </p:sp>
    </p:spTree>
    <p:extLst>
      <p:ext uri="{BB962C8B-B14F-4D97-AF65-F5344CB8AC3E}">
        <p14:creationId xmlns:p14="http://schemas.microsoft.com/office/powerpoint/2010/main" val="167285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I/O Buffering(3)</a:t>
            </a:r>
          </a:p>
        </p:txBody>
      </p:sp>
      <p:pic>
        <p:nvPicPr>
          <p:cNvPr id="3" name="Picture 4" descr="D:\TransMac\Illustrator Files\11-I_O\11_6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28812"/>
            <a:ext cx="62992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10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Single Buffer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285875" y="2286000"/>
            <a:ext cx="7239000" cy="326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Operating system assigns a buffer in main memory for an I/O request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Block-oriented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+mn-lt"/>
              </a:rPr>
              <a:t>Input transfers made to buffer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+mn-lt"/>
              </a:rPr>
              <a:t>Block moved to user space when needed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+mn-lt"/>
              </a:rPr>
              <a:t>Another block is moved into the buffer</a:t>
            </a: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Read ahead</a:t>
            </a:r>
          </a:p>
        </p:txBody>
      </p:sp>
    </p:spTree>
    <p:extLst>
      <p:ext uri="{BB962C8B-B14F-4D97-AF65-F5344CB8AC3E}">
        <p14:creationId xmlns:p14="http://schemas.microsoft.com/office/powerpoint/2010/main" val="13495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Double Buffer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143000" y="1928813"/>
            <a:ext cx="72390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Use two system buffers instead of one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A process can transfer data to or from one buffer while the operating system empties or fills the other buffer</a:t>
            </a:r>
          </a:p>
        </p:txBody>
      </p:sp>
    </p:spTree>
    <p:extLst>
      <p:ext uri="{BB962C8B-B14F-4D97-AF65-F5344CB8AC3E}">
        <p14:creationId xmlns:p14="http://schemas.microsoft.com/office/powerpoint/2010/main" val="334947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Circular Buffer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000125" y="1928813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More than two buffers are used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Each individual buffer is one unit in a circular buffer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Used when I/O operation must keep up with process</a:t>
            </a:r>
          </a:p>
        </p:txBody>
      </p:sp>
    </p:spTree>
    <p:extLst>
      <p:ext uri="{BB962C8B-B14F-4D97-AF65-F5344CB8AC3E}">
        <p14:creationId xmlns:p14="http://schemas.microsoft.com/office/powerpoint/2010/main" val="388762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76200"/>
            <a:ext cx="7067128" cy="1143000"/>
          </a:xfrm>
        </p:spPr>
        <p:txBody>
          <a:bodyPr/>
          <a:lstStyle/>
          <a:p>
            <a:r>
              <a:rPr lang="id-ID" dirty="0" smtClean="0"/>
              <a:t>Sub Topics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066800"/>
            <a:ext cx="8077200" cy="56387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1087" y="1524000"/>
            <a:ext cx="8229600" cy="37147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d-ID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id-ID" dirty="0" smtClean="0">
                <a:solidFill>
                  <a:schemeClr val="bg1"/>
                </a:solidFill>
              </a:rPr>
              <a:t>I/O Devices</a:t>
            </a:r>
          </a:p>
          <a:p>
            <a:pPr>
              <a:defRPr/>
            </a:pPr>
            <a:r>
              <a:rPr lang="id-ID" dirty="0" smtClean="0">
                <a:solidFill>
                  <a:schemeClr val="bg1"/>
                </a:solidFill>
              </a:rPr>
              <a:t>Design Issues</a:t>
            </a: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D</a:t>
            </a:r>
            <a:r>
              <a:rPr lang="id-ID" dirty="0" smtClean="0">
                <a:solidFill>
                  <a:schemeClr val="bg1"/>
                </a:solidFill>
              </a:rPr>
              <a:t>isk Management</a:t>
            </a:r>
            <a:endParaRPr lang="en-US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id-ID" dirty="0" smtClean="0">
                <a:solidFill>
                  <a:schemeClr val="bg1"/>
                </a:solidFill>
              </a:rPr>
              <a:t>RAID configuration</a:t>
            </a:r>
          </a:p>
          <a:p>
            <a:pPr>
              <a:defRPr/>
            </a:pPr>
            <a:r>
              <a:rPr lang="id-ID" dirty="0" smtClean="0">
                <a:solidFill>
                  <a:schemeClr val="bg1"/>
                </a:solidFill>
              </a:rPr>
              <a:t>Disk Arm Scheduling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Buffering Example</a:t>
            </a:r>
          </a:p>
        </p:txBody>
      </p:sp>
      <p:pic>
        <p:nvPicPr>
          <p:cNvPr id="3" name="Picture 4" descr="D:\TransMac\Illustrator Files\11-I_O\11_6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643063"/>
            <a:ext cx="61468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80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Managing Disks(1)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85938"/>
            <a:ext cx="7207250" cy="3722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6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Magnetic Disks(2)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1886004" y="5786438"/>
            <a:ext cx="6615059" cy="63341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altLang="en-US" smtClean="0"/>
              <a:t>    (a) Physical geometry of a disk with two zones. </a:t>
            </a:r>
            <a:br>
              <a:rPr lang="en-US" altLang="en-US" smtClean="0"/>
            </a:br>
            <a:r>
              <a:rPr lang="en-US" altLang="en-US" smtClean="0"/>
              <a:t>(b) A possible virtual geometry for this disk.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188" y="1643063"/>
            <a:ext cx="6997562" cy="385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01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RAID(1)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710" y="1500188"/>
            <a:ext cx="6346825" cy="408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960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RAID(2)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1643063"/>
            <a:ext cx="4857750" cy="459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311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CD-ROM(1)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785938"/>
            <a:ext cx="56292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14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CD-ROM(2)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228491" y="5143500"/>
            <a:ext cx="4772383" cy="7531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Logical data layout on a CD-ROM.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097" y="2090739"/>
            <a:ext cx="7446277" cy="240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247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CD-Recordable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1447799" y="5214939"/>
            <a:ext cx="7910513" cy="652462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FontTx/>
              <a:buNone/>
            </a:pPr>
            <a:r>
              <a:rPr lang="en-US" altLang="en-US" smtClean="0"/>
              <a:t>    </a:t>
            </a:r>
            <a:r>
              <a:rPr lang="en-US" altLang="en-US" sz="2000" smtClean="0"/>
              <a:t>Cross section of a CD-R disk and laser. A silver </a:t>
            </a:r>
            <a:br>
              <a:rPr lang="en-US" altLang="en-US" sz="2000" smtClean="0"/>
            </a:br>
            <a:r>
              <a:rPr lang="en-US" altLang="en-US" sz="2000" smtClean="0"/>
              <a:t>CD-ROM has similar structure, except without dye layer and with pitted aluminum layer instead of  gold layer.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446" y="1714500"/>
            <a:ext cx="7338004" cy="319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85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DVD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1727200"/>
            <a:ext cx="7747000" cy="42926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en-US" sz="2800" dirty="0" smtClean="0"/>
              <a:t>DVD Improvements on CDs</a:t>
            </a:r>
          </a:p>
          <a:p>
            <a:pPr eaLnBrk="1" hangingPunct="1">
              <a:buFontTx/>
              <a:buNone/>
            </a:pPr>
            <a:endParaRPr lang="en-US" altLang="en-US" sz="2800" dirty="0" smtClean="0"/>
          </a:p>
          <a:p>
            <a:pPr eaLnBrk="1" hangingPunct="1">
              <a:buFontTx/>
              <a:buAutoNum type="arabicPeriod"/>
            </a:pPr>
            <a:r>
              <a:rPr lang="en-US" altLang="en-US" sz="2800" dirty="0" smtClean="0"/>
              <a:t>Smaller pits </a:t>
            </a:r>
            <a:br>
              <a:rPr lang="en-US" altLang="en-US" sz="2800" dirty="0" smtClean="0"/>
            </a:br>
            <a:r>
              <a:rPr lang="en-US" altLang="en-US" sz="2800" dirty="0" smtClean="0"/>
              <a:t>(0.4 microns versus 0.8 microns for CDs).</a:t>
            </a:r>
          </a:p>
          <a:p>
            <a:pPr eaLnBrk="1" hangingPunct="1">
              <a:buFontTx/>
              <a:buAutoNum type="arabicPeriod"/>
            </a:pPr>
            <a:r>
              <a:rPr lang="en-US" altLang="en-US" sz="2800" dirty="0" smtClean="0"/>
              <a:t>A tighter spiral </a:t>
            </a:r>
            <a:br>
              <a:rPr lang="en-US" altLang="en-US" sz="2800" dirty="0" smtClean="0"/>
            </a:br>
            <a:r>
              <a:rPr lang="en-US" altLang="en-US" sz="2800" dirty="0" smtClean="0"/>
              <a:t>(0.74 microns between tracks versus 1.6 microns for CDs).</a:t>
            </a:r>
          </a:p>
          <a:p>
            <a:pPr eaLnBrk="1" hangingPunct="1">
              <a:buFontTx/>
              <a:buAutoNum type="arabicPeriod"/>
            </a:pPr>
            <a:r>
              <a:rPr lang="en-US" altLang="en-US" sz="2800" dirty="0" smtClean="0"/>
              <a:t>A red laser </a:t>
            </a:r>
            <a:br>
              <a:rPr lang="en-US" altLang="en-US" sz="2800" dirty="0" smtClean="0"/>
            </a:br>
            <a:r>
              <a:rPr lang="en-US" altLang="en-US" sz="2800" dirty="0" smtClean="0"/>
              <a:t>(at 0.65 microns versus 0.78 microns for CDs).</a:t>
            </a:r>
          </a:p>
        </p:txBody>
      </p:sp>
    </p:spTree>
    <p:extLst>
      <p:ext uri="{BB962C8B-B14F-4D97-AF65-F5344CB8AC3E}">
        <p14:creationId xmlns:p14="http://schemas.microsoft.com/office/powerpoint/2010/main" val="299032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DVD Formats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6175" y="1924050"/>
            <a:ext cx="7591425" cy="4248150"/>
          </a:xfrm>
        </p:spPr>
        <p:txBody>
          <a:bodyPr/>
          <a:lstStyle/>
          <a:p>
            <a:pPr eaLnBrk="1" hangingPunct="1">
              <a:buFontTx/>
              <a:buAutoNum type="arabicPeriod"/>
            </a:pPr>
            <a:r>
              <a:rPr lang="en-US" altLang="en-US" sz="2800" dirty="0" smtClean="0"/>
              <a:t>Single-sided, single-layer (4.7 GB).</a:t>
            </a:r>
          </a:p>
          <a:p>
            <a:pPr eaLnBrk="1" hangingPunct="1">
              <a:buFontTx/>
              <a:buAutoNum type="arabicPeriod"/>
            </a:pPr>
            <a:r>
              <a:rPr lang="en-US" altLang="en-US" sz="2800" dirty="0" smtClean="0"/>
              <a:t>Single-sided, dual-layer (8.5 GB).</a:t>
            </a:r>
          </a:p>
          <a:p>
            <a:pPr eaLnBrk="1" hangingPunct="1">
              <a:buFontTx/>
              <a:buAutoNum type="arabicPeriod"/>
            </a:pPr>
            <a:r>
              <a:rPr lang="en-US" altLang="en-US" sz="2800" dirty="0" smtClean="0"/>
              <a:t>Double-sided, single-layer (9.4 GB).</a:t>
            </a:r>
          </a:p>
          <a:p>
            <a:pPr eaLnBrk="1" hangingPunct="1">
              <a:buFontTx/>
              <a:buAutoNum type="arabicPeriod"/>
            </a:pPr>
            <a:r>
              <a:rPr lang="en-US" altLang="en-US" sz="2800" dirty="0" smtClean="0"/>
              <a:t>Double-sided, dual-layer (17 GB).</a:t>
            </a:r>
          </a:p>
        </p:txBody>
      </p:sp>
    </p:spTree>
    <p:extLst>
      <p:ext uri="{BB962C8B-B14F-4D97-AF65-F5344CB8AC3E}">
        <p14:creationId xmlns:p14="http://schemas.microsoft.com/office/powerpoint/2010/main" val="16215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828800"/>
            <a:ext cx="7453064" cy="449235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These slides have been adapted from: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id-ID" sz="2400" dirty="0" smtClean="0"/>
              <a:t>Stallings</a:t>
            </a:r>
            <a:r>
              <a:rPr lang="en-US" sz="2400" dirty="0" smtClean="0"/>
              <a:t>, W. (201</a:t>
            </a:r>
            <a:r>
              <a:rPr lang="id-ID" sz="2400" dirty="0" smtClean="0"/>
              <a:t>1</a:t>
            </a:r>
            <a:r>
              <a:rPr lang="en-US" sz="2400" dirty="0" smtClean="0"/>
              <a:t>). </a:t>
            </a:r>
            <a:r>
              <a:rPr lang="id-ID" sz="2400" i="1" dirty="0"/>
              <a:t>Operating Systems: Internals and Design Principles</a:t>
            </a:r>
            <a:r>
              <a:rPr lang="id-ID" sz="2400" dirty="0"/>
              <a:t>. 8</a:t>
            </a:r>
            <a:r>
              <a:rPr lang="id-ID" sz="2400" baseline="30000" smtClean="0"/>
              <a:t>th</a:t>
            </a:r>
            <a:r>
              <a:rPr lang="id-ID" sz="2400" baseline="30000" dirty="0" smtClean="0"/>
              <a:t>. </a:t>
            </a:r>
            <a:br>
              <a:rPr lang="id-ID" sz="2400" baseline="30000" dirty="0" smtClean="0"/>
            </a:br>
            <a:r>
              <a:rPr lang="en-US" sz="2400" dirty="0" smtClean="0"/>
              <a:t>ISBN: </a:t>
            </a:r>
            <a:r>
              <a:rPr lang="id-ID" sz="2400" dirty="0"/>
              <a:t>978-0-13-380591-8</a:t>
            </a:r>
            <a:br>
              <a:rPr lang="id-ID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Chapter </a:t>
            </a:r>
            <a:r>
              <a:rPr lang="id-ID" sz="2400" dirty="0" smtClean="0"/>
              <a:t>11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16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altLang="en-US" dirty="0"/>
              <a:t>Disk Formatting(1)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308838" y="3714750"/>
            <a:ext cx="2334724" cy="83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 A disk sector.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22" y="2071688"/>
            <a:ext cx="7547527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059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altLang="en-US" dirty="0"/>
              <a:t>Disk 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643063"/>
            <a:ext cx="5214937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57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Disk Formatting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1004002" y="5000625"/>
            <a:ext cx="8139998" cy="79005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    (a) No interleaving. (b) Single interleaving. </a:t>
            </a:r>
            <a:br>
              <a:rPr lang="en-US" altLang="en-US" smtClean="0"/>
            </a:br>
            <a:r>
              <a:rPr lang="en-US" altLang="en-US" smtClean="0"/>
              <a:t>(c) Double interleaving.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22" y="2074863"/>
            <a:ext cx="7434815" cy="234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0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Disk Arm Scheduling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6400" y="1727200"/>
            <a:ext cx="7061200" cy="444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dirty="0" smtClean="0"/>
              <a:t>Read/write time factors</a:t>
            </a:r>
          </a:p>
          <a:p>
            <a:pPr eaLnBrk="1" hangingPunct="1">
              <a:buFontTx/>
              <a:buAutoNum type="arabicPeriod"/>
            </a:pPr>
            <a:r>
              <a:rPr lang="en-US" altLang="en-US" sz="2800" dirty="0" smtClean="0"/>
              <a:t>Seek time (the time to move the arm to the proper cylinder).</a:t>
            </a:r>
          </a:p>
          <a:p>
            <a:pPr eaLnBrk="1" hangingPunct="1">
              <a:buFontTx/>
              <a:buAutoNum type="arabicPeriod"/>
            </a:pPr>
            <a:r>
              <a:rPr lang="en-US" altLang="en-US" sz="2800" dirty="0" smtClean="0"/>
              <a:t>Rotational delay (the time for the proper sector to rotate under the head).</a:t>
            </a:r>
          </a:p>
          <a:p>
            <a:pPr eaLnBrk="1" hangingPunct="1">
              <a:buFontTx/>
              <a:buAutoNum type="arabicPeriod"/>
            </a:pPr>
            <a:r>
              <a:rPr lang="en-US" altLang="en-US" sz="2800" dirty="0" smtClean="0"/>
              <a:t>Actual data transfer time.</a:t>
            </a:r>
          </a:p>
        </p:txBody>
      </p:sp>
    </p:spTree>
    <p:extLst>
      <p:ext uri="{BB962C8B-B14F-4D97-AF65-F5344CB8AC3E}">
        <p14:creationId xmlns:p14="http://schemas.microsoft.com/office/powerpoint/2010/main" val="278719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Disk Scheduling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id-ID" sz="2400" kern="0" dirty="0" smtClean="0">
                <a:latin typeface="+mn-lt"/>
              </a:rPr>
              <a:t>FIFO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id-ID" sz="2400" kern="0" dirty="0" smtClean="0"/>
              <a:t>Priority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id-ID" sz="2400" kern="0" dirty="0" smtClean="0">
                <a:latin typeface="+mn-lt"/>
              </a:rPr>
              <a:t>Shortest Service Time First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id-ID" sz="2400" kern="0" dirty="0" smtClean="0"/>
              <a:t>Scan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id-ID" sz="2400" kern="0" dirty="0" smtClean="0">
                <a:latin typeface="+mn-lt"/>
              </a:rPr>
              <a:t>C-Scan</a:t>
            </a:r>
            <a:endParaRPr lang="en-US" sz="24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069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Example of Disk Scheduling(1)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180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dirty="0"/>
              <a:t>assume a disk with 200 tracks and that the disk request queue </a:t>
            </a:r>
            <a:r>
              <a:rPr lang="en-US" sz="2400" dirty="0" smtClean="0"/>
              <a:t>has</a:t>
            </a:r>
            <a:r>
              <a:rPr lang="id-ID" sz="2400" dirty="0" smtClean="0"/>
              <a:t> </a:t>
            </a:r>
            <a:r>
              <a:rPr lang="en-US" sz="2400" dirty="0" smtClean="0"/>
              <a:t>random </a:t>
            </a:r>
            <a:r>
              <a:rPr lang="en-US" sz="2400" dirty="0"/>
              <a:t>requests in it. The requested tracks, in the order received by the disk scheduler</a:t>
            </a:r>
            <a:r>
              <a:rPr lang="en-US" sz="2400" dirty="0" smtClean="0"/>
              <a:t>,</a:t>
            </a:r>
            <a:r>
              <a:rPr lang="id-ID" sz="2400" dirty="0" smtClean="0"/>
              <a:t> </a:t>
            </a:r>
            <a:endParaRPr lang="en-US" sz="2400" dirty="0"/>
          </a:p>
          <a:p>
            <a:r>
              <a:rPr lang="en-US" sz="2400" dirty="0"/>
              <a:t>are 55, 58, 39, 18, 90, 160, 150, 38, 184.</a:t>
            </a:r>
            <a:endParaRPr lang="en-US" sz="2400" kern="0" dirty="0">
              <a:latin typeface="+mn-lt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23" y="3810000"/>
            <a:ext cx="7255565" cy="268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385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Example of Disk Scheduling(2)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2133600"/>
            <a:ext cx="7919198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504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Example of Disk Scheduling(3)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47" y="1828800"/>
            <a:ext cx="8147081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577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Example of Disk Scheduling(4)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77" y="2057400"/>
            <a:ext cx="7953829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19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057400"/>
            <a:ext cx="6837114" cy="3040422"/>
          </a:xfrm>
        </p:spPr>
        <p:txBody>
          <a:bodyPr/>
          <a:lstStyle/>
          <a:p>
            <a:r>
              <a:rPr lang="id-ID" dirty="0"/>
              <a:t>Stallings</a:t>
            </a:r>
            <a:r>
              <a:rPr lang="en-US" dirty="0"/>
              <a:t>, W. (</a:t>
            </a:r>
            <a:r>
              <a:rPr lang="en-US" dirty="0" smtClean="0"/>
              <a:t>201</a:t>
            </a:r>
            <a:r>
              <a:rPr lang="id-ID" smtClean="0"/>
              <a:t>4</a:t>
            </a:r>
            <a:r>
              <a:rPr lang="en-US" smtClean="0"/>
              <a:t>). </a:t>
            </a:r>
            <a:r>
              <a:rPr lang="id-ID" i="1" dirty="0"/>
              <a:t>Operating Systems: Internals and Design Principles</a:t>
            </a:r>
            <a:r>
              <a:rPr lang="id-ID" dirty="0"/>
              <a:t>. 8</a:t>
            </a:r>
            <a:r>
              <a:rPr lang="id-ID" baseline="30000" dirty="0"/>
              <a:t>th. </a:t>
            </a:r>
            <a:br>
              <a:rPr lang="id-ID" baseline="30000" dirty="0"/>
            </a:br>
            <a:r>
              <a:rPr lang="en-US" dirty="0"/>
              <a:t>ISBN: </a:t>
            </a:r>
            <a:r>
              <a:rPr lang="id-ID" dirty="0"/>
              <a:t> 978-0-13-380591-8</a:t>
            </a:r>
          </a:p>
          <a:p>
            <a:pPr>
              <a:buNone/>
            </a:pP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2519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0" y="816114"/>
            <a:ext cx="4363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Learning 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0" y="1752600"/>
            <a:ext cx="6837114" cy="30404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LO 2: </a:t>
            </a:r>
            <a:r>
              <a:rPr lang="en-US" dirty="0" smtClean="0"/>
              <a:t>Discuss </a:t>
            </a:r>
            <a:r>
              <a:rPr lang="en-US" dirty="0"/>
              <a:t>the organization of the I/O function.</a:t>
            </a:r>
          </a:p>
          <a:p>
            <a:pPr marL="0" indent="0">
              <a:buNone/>
            </a:pPr>
            <a:r>
              <a:rPr lang="id-ID" dirty="0" smtClean="0"/>
              <a:t>LO 2: </a:t>
            </a:r>
            <a:r>
              <a:rPr lang="en-US" dirty="0" smtClean="0"/>
              <a:t>Explain </a:t>
            </a:r>
            <a:r>
              <a:rPr lang="en-US" dirty="0"/>
              <a:t>some of the key issues in the design of OS support for I/O.</a:t>
            </a:r>
          </a:p>
          <a:p>
            <a:pPr marL="0" indent="0">
              <a:buNone/>
            </a:pPr>
            <a:r>
              <a:rPr lang="id-ID" dirty="0" smtClean="0"/>
              <a:t>LO3 </a:t>
            </a:r>
            <a:r>
              <a:rPr lang="en-US" dirty="0" smtClean="0"/>
              <a:t>Analyze </a:t>
            </a:r>
            <a:r>
              <a:rPr lang="en-US" dirty="0"/>
              <a:t>the performance implications of various I/O buffering alternatives.</a:t>
            </a:r>
          </a:p>
          <a:p>
            <a:pPr marL="0" indent="0">
              <a:buNone/>
            </a:pPr>
            <a:r>
              <a:rPr lang="id-ID" dirty="0" smtClean="0"/>
              <a:t>LO3 </a:t>
            </a:r>
            <a:r>
              <a:rPr lang="en-US" dirty="0" smtClean="0"/>
              <a:t>Understand </a:t>
            </a:r>
            <a:r>
              <a:rPr lang="en-US" dirty="0"/>
              <a:t>the performance issues involved in magnetic disk access.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I/O Devices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id-ID" sz="2400" kern="0" dirty="0" smtClean="0">
                <a:latin typeface="+mn-lt"/>
              </a:rPr>
              <a:t>Major differences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id-ID" sz="2400" kern="0" dirty="0" smtClean="0"/>
              <a:t>Data Rate : each devices has different data rate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id-ID" sz="2400" kern="0" dirty="0" smtClean="0">
                <a:latin typeface="+mn-lt"/>
              </a:rPr>
              <a:t>Application : </a:t>
            </a:r>
            <a:r>
              <a:rPr lang="en-US" sz="2400" kern="0" dirty="0"/>
              <a:t>The use to which a device is put has an influence on the </a:t>
            </a:r>
            <a:r>
              <a:rPr lang="en-US" sz="2400" kern="0" dirty="0" smtClean="0"/>
              <a:t>software</a:t>
            </a:r>
            <a:r>
              <a:rPr lang="id-ID" sz="2400" kern="0" dirty="0" smtClean="0"/>
              <a:t> </a:t>
            </a:r>
            <a:r>
              <a:rPr lang="en-US" sz="2400" kern="0" dirty="0" smtClean="0"/>
              <a:t>and </a:t>
            </a:r>
            <a:r>
              <a:rPr lang="en-US" sz="2400" kern="0" dirty="0"/>
              <a:t>policies in the OS and supporting utilities</a:t>
            </a:r>
            <a:endParaRPr lang="id-ID" sz="2400" kern="0" dirty="0" smtClean="0">
              <a:latin typeface="+mn-lt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id-ID" sz="2400" kern="0" dirty="0" smtClean="0"/>
              <a:t>Complexity of control :</a:t>
            </a:r>
            <a:r>
              <a:rPr lang="en-US" sz="2400" kern="0" dirty="0"/>
              <a:t>complexity of the I/O module that controls the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/>
              <a:t>device,</a:t>
            </a:r>
            <a:endParaRPr lang="en-US" sz="24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385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Data Rate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76374"/>
            <a:ext cx="7848600" cy="5237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61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I/O Techniques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id-ID" sz="2400" kern="0" dirty="0" smtClean="0"/>
              <a:t>Programmed I/O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 smtClean="0"/>
              <a:t>The </a:t>
            </a:r>
            <a:r>
              <a:rPr lang="en-US" sz="2400" kern="0" dirty="0"/>
              <a:t>processor issues an I/O command, on behalf of a process</a:t>
            </a:r>
            <a:r>
              <a:rPr lang="en-US" sz="2400" kern="0" dirty="0" smtClean="0"/>
              <a:t>,</a:t>
            </a:r>
            <a:r>
              <a:rPr lang="id-ID" sz="2400" kern="0" dirty="0" smtClean="0"/>
              <a:t> </a:t>
            </a:r>
            <a:r>
              <a:rPr lang="en-US" sz="2400" kern="0" dirty="0" smtClean="0"/>
              <a:t>to </a:t>
            </a:r>
            <a:r>
              <a:rPr lang="en-US" sz="2400" kern="0" dirty="0"/>
              <a:t>an I/O module; that process then busy waits for the operation to be </a:t>
            </a:r>
            <a:r>
              <a:rPr lang="en-US" sz="2400" kern="0" dirty="0" smtClean="0"/>
              <a:t>completed</a:t>
            </a:r>
            <a:r>
              <a:rPr lang="id-ID" sz="2400" kern="0" dirty="0" smtClean="0"/>
              <a:t> </a:t>
            </a:r>
            <a:r>
              <a:rPr lang="en-US" sz="2400" kern="0" dirty="0" smtClean="0"/>
              <a:t>before proceeding</a:t>
            </a:r>
            <a:endParaRPr lang="id-ID" sz="2400" kern="0" dirty="0" smtClean="0"/>
          </a:p>
          <a:p>
            <a:pPr eaLnBrk="0" hangingPunct="0">
              <a:spcBef>
                <a:spcPct val="20000"/>
              </a:spcBef>
              <a:defRPr/>
            </a:pPr>
            <a:r>
              <a:rPr lang="id-ID" sz="2400" kern="0" dirty="0" smtClean="0">
                <a:latin typeface="+mn-lt"/>
              </a:rPr>
              <a:t>Interrupt Driven I/O 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kern="0" dirty="0" smtClean="0"/>
              <a:t>The </a:t>
            </a:r>
            <a:r>
              <a:rPr lang="en-US" sz="2400" kern="0" dirty="0"/>
              <a:t>processor issues an I/O command on behalf </a:t>
            </a:r>
            <a:r>
              <a:rPr lang="en-US" sz="2400" kern="0" dirty="0" smtClean="0"/>
              <a:t>of</a:t>
            </a:r>
            <a:r>
              <a:rPr lang="id-ID" sz="2400" kern="0" dirty="0" smtClean="0"/>
              <a:t> </a:t>
            </a:r>
            <a:r>
              <a:rPr lang="en-US" sz="2400" kern="0" dirty="0" smtClean="0"/>
              <a:t>a </a:t>
            </a:r>
            <a:r>
              <a:rPr lang="en-US" sz="2400" kern="0" dirty="0"/>
              <a:t>process</a:t>
            </a:r>
            <a:r>
              <a:rPr lang="en-US" sz="2400" kern="0" dirty="0" smtClean="0"/>
              <a:t>.</a:t>
            </a:r>
            <a:endParaRPr lang="id-ID" sz="2400" kern="0" dirty="0" smtClean="0"/>
          </a:p>
          <a:p>
            <a:pPr eaLnBrk="0" hangingPunct="0">
              <a:spcBef>
                <a:spcPct val="20000"/>
              </a:spcBef>
              <a:defRPr/>
            </a:pPr>
            <a:r>
              <a:rPr lang="id-ID" sz="2400" kern="0" dirty="0" smtClean="0">
                <a:latin typeface="+mn-lt"/>
              </a:rPr>
              <a:t>Direct Memory Access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kern="0" dirty="0"/>
              <a:t>A DMA module controls the exchange of </a:t>
            </a:r>
            <a:r>
              <a:rPr lang="en-US" sz="2400" kern="0" dirty="0" smtClean="0"/>
              <a:t>data</a:t>
            </a:r>
            <a:r>
              <a:rPr lang="id-ID" sz="2400" kern="0" dirty="0" smtClean="0"/>
              <a:t> </a:t>
            </a:r>
            <a:r>
              <a:rPr lang="en-US" sz="2400" kern="0" dirty="0" smtClean="0"/>
              <a:t>between </a:t>
            </a:r>
            <a:r>
              <a:rPr lang="en-US" sz="2400" kern="0" dirty="0"/>
              <a:t>main memory and an I/O module</a:t>
            </a:r>
            <a:endParaRPr lang="en-US" sz="24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181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How DMA works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0600" y="1251089"/>
            <a:ext cx="8001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When the processor wishes to read </a:t>
            </a:r>
            <a:r>
              <a:rPr lang="en-US" sz="2400" dirty="0" smtClean="0"/>
              <a:t>or</a:t>
            </a:r>
            <a:r>
              <a:rPr lang="id-ID" sz="2400" dirty="0" smtClean="0"/>
              <a:t> </a:t>
            </a:r>
            <a:r>
              <a:rPr lang="en-US" sz="2400" dirty="0" smtClean="0"/>
              <a:t>write </a:t>
            </a:r>
            <a:r>
              <a:rPr lang="en-US" sz="2400" dirty="0"/>
              <a:t>a block of data, it issues a command to the DMA module by sending to </a:t>
            </a:r>
            <a:r>
              <a:rPr lang="en-US" sz="2400" dirty="0" smtClean="0"/>
              <a:t>the</a:t>
            </a:r>
            <a:r>
              <a:rPr lang="id-ID" sz="2400" dirty="0" smtClean="0"/>
              <a:t> </a:t>
            </a:r>
            <a:r>
              <a:rPr lang="en-US" sz="2400" dirty="0" smtClean="0"/>
              <a:t>DMA </a:t>
            </a:r>
            <a:r>
              <a:rPr lang="en-US" sz="2400" dirty="0"/>
              <a:t>module the following information:</a:t>
            </a:r>
            <a:endParaRPr lang="id-ID" sz="2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Whether </a:t>
            </a:r>
            <a:r>
              <a:rPr lang="en-US" sz="2400" dirty="0"/>
              <a:t>a read or write is requested, using the read or write control </a:t>
            </a:r>
            <a:r>
              <a:rPr lang="en-US" sz="2400" dirty="0" smtClean="0"/>
              <a:t>line</a:t>
            </a:r>
            <a:r>
              <a:rPr lang="id-ID" sz="2400" dirty="0" smtClean="0"/>
              <a:t> </a:t>
            </a:r>
            <a:r>
              <a:rPr lang="en-US" sz="2400" dirty="0" smtClean="0"/>
              <a:t>between </a:t>
            </a:r>
            <a:r>
              <a:rPr lang="en-US" sz="2400" dirty="0"/>
              <a:t>the processor and the DMA module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address of the I/O device involved, communicated on the data lines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starting location in memory to read from or write to, communicated </a:t>
            </a:r>
            <a:r>
              <a:rPr lang="en-US" sz="2400" dirty="0" smtClean="0"/>
              <a:t>on</a:t>
            </a:r>
            <a:r>
              <a:rPr lang="id-ID" sz="2400" dirty="0" smtClean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data lines and stored by the DMA module in its address register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number of words to be read or written, again communicated via the </a:t>
            </a:r>
            <a:r>
              <a:rPr lang="en-US" sz="2400" dirty="0" smtClean="0"/>
              <a:t>data</a:t>
            </a:r>
            <a:r>
              <a:rPr lang="id-ID" sz="2400" dirty="0" smtClean="0"/>
              <a:t> </a:t>
            </a:r>
            <a:r>
              <a:rPr lang="en-US" sz="2400" dirty="0" smtClean="0"/>
              <a:t>lines </a:t>
            </a:r>
            <a:r>
              <a:rPr lang="en-US" sz="2400" dirty="0"/>
              <a:t>and stored in the data count </a:t>
            </a:r>
            <a:r>
              <a:rPr lang="en-US" sz="2400" dirty="0" smtClean="0"/>
              <a:t>register</a:t>
            </a:r>
            <a:endParaRPr lang="id-ID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 processor then continues with other work</a:t>
            </a:r>
            <a:endParaRPr lang="id-ID" sz="2400" dirty="0" smtClean="0"/>
          </a:p>
        </p:txBody>
      </p:sp>
    </p:spTree>
    <p:extLst>
      <p:ext uri="{BB962C8B-B14F-4D97-AF65-F5344CB8AC3E}">
        <p14:creationId xmlns:p14="http://schemas.microsoft.com/office/powerpoint/2010/main" val="9829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How DMA works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7000875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2600" y="6419850"/>
            <a:ext cx="661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Silberschatz</a:t>
            </a:r>
            <a:r>
              <a:rPr lang="en-US" dirty="0" smtClean="0"/>
              <a:t>, Galvin and Gagne: Operating System Concepts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858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962</TotalTime>
  <Words>991</Words>
  <Application>Microsoft Office PowerPoint</Application>
  <PresentationFormat>On-screen Show (4:3)</PresentationFormat>
  <Paragraphs>139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Template PPT 2015</vt:lpstr>
      <vt:lpstr>I/O Management Session  9</vt:lpstr>
      <vt:lpstr>Sub Topics</vt:lpstr>
      <vt:lpstr> These slides have been adapted from:  Stallings, W. (2011). Operating Systems: Internals and Design Principles. 8th.  ISBN: 978-0-13-380591-8   Chapter 11 </vt:lpstr>
      <vt:lpstr>PowerPoint Presentation</vt:lpstr>
      <vt:lpstr>I/O Devices</vt:lpstr>
      <vt:lpstr>Data Rate</vt:lpstr>
      <vt:lpstr>I/O Techniques</vt:lpstr>
      <vt:lpstr>How DMA works</vt:lpstr>
      <vt:lpstr>How DMA works</vt:lpstr>
      <vt:lpstr>Hardware  Issues</vt:lpstr>
      <vt:lpstr>O/S Issues</vt:lpstr>
      <vt:lpstr>I/O Organization</vt:lpstr>
      <vt:lpstr>I/O Organization</vt:lpstr>
      <vt:lpstr>I/O Buffering (1)</vt:lpstr>
      <vt:lpstr>I/O Buffering(2)</vt:lpstr>
      <vt:lpstr>I/O Buffering(3)</vt:lpstr>
      <vt:lpstr>Single Buffer</vt:lpstr>
      <vt:lpstr>Double Buffer</vt:lpstr>
      <vt:lpstr>Circular Buffer</vt:lpstr>
      <vt:lpstr>Buffering Example</vt:lpstr>
      <vt:lpstr>Managing Disks(1)</vt:lpstr>
      <vt:lpstr>Magnetic Disks(2)</vt:lpstr>
      <vt:lpstr>RAID(1)</vt:lpstr>
      <vt:lpstr>RAID(2)</vt:lpstr>
      <vt:lpstr>CD-ROM(1)</vt:lpstr>
      <vt:lpstr>CD-ROM(2)</vt:lpstr>
      <vt:lpstr>CD-Recordable</vt:lpstr>
      <vt:lpstr>DVD</vt:lpstr>
      <vt:lpstr>DVD Formats </vt:lpstr>
      <vt:lpstr>Disk Formatting(1)</vt:lpstr>
      <vt:lpstr>Disk </vt:lpstr>
      <vt:lpstr>Disk Formatting</vt:lpstr>
      <vt:lpstr>Disk Arm Scheduling</vt:lpstr>
      <vt:lpstr>Disk Scheduling</vt:lpstr>
      <vt:lpstr>Example of Disk Scheduling(1)</vt:lpstr>
      <vt:lpstr>Example of Disk Scheduling(2)</vt:lpstr>
      <vt:lpstr>Example of Disk Scheduling(3)</vt:lpstr>
      <vt:lpstr>Example of Disk Scheduling(4)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Admin</cp:lastModifiedBy>
  <cp:revision>97</cp:revision>
  <dcterms:created xsi:type="dcterms:W3CDTF">2015-05-04T03:33:03Z</dcterms:created>
  <dcterms:modified xsi:type="dcterms:W3CDTF">2018-07-22T13:41:01Z</dcterms:modified>
</cp:coreProperties>
</file>