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1" r:id="rId3"/>
    <p:sldId id="263" r:id="rId4"/>
    <p:sldId id="257" r:id="rId5"/>
    <p:sldId id="306" r:id="rId6"/>
    <p:sldId id="307" r:id="rId7"/>
    <p:sldId id="312" r:id="rId8"/>
    <p:sldId id="313" r:id="rId9"/>
    <p:sldId id="311" r:id="rId10"/>
    <p:sldId id="308" r:id="rId11"/>
    <p:sldId id="310" r:id="rId12"/>
    <p:sldId id="309" r:id="rId13"/>
    <p:sldId id="315" r:id="rId14"/>
    <p:sldId id="316" r:id="rId15"/>
    <p:sldId id="319" r:id="rId16"/>
    <p:sldId id="318" r:id="rId17"/>
    <p:sldId id="317" r:id="rId18"/>
    <p:sldId id="321" r:id="rId19"/>
    <p:sldId id="320" r:id="rId20"/>
    <p:sldId id="314" r:id="rId21"/>
    <p:sldId id="324" r:id="rId22"/>
    <p:sldId id="332" r:id="rId23"/>
    <p:sldId id="333" r:id="rId24"/>
    <p:sldId id="334" r:id="rId25"/>
    <p:sldId id="331" r:id="rId26"/>
    <p:sldId id="323" r:id="rId27"/>
    <p:sldId id="335" r:id="rId28"/>
    <p:sldId id="336" r:id="rId29"/>
    <p:sldId id="325" r:id="rId30"/>
    <p:sldId id="326" r:id="rId31"/>
    <p:sldId id="337" r:id="rId32"/>
    <p:sldId id="338" r:id="rId33"/>
    <p:sldId id="339" r:id="rId34"/>
    <p:sldId id="322" r:id="rId35"/>
    <p:sldId id="329" r:id="rId36"/>
    <p:sldId id="328" r:id="rId37"/>
    <p:sldId id="330" r:id="rId38"/>
    <p:sldId id="262" r:id="rId3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63"/>
            <p14:sldId id="257"/>
            <p14:sldId id="306"/>
            <p14:sldId id="307"/>
            <p14:sldId id="312"/>
            <p14:sldId id="313"/>
            <p14:sldId id="311"/>
            <p14:sldId id="308"/>
            <p14:sldId id="310"/>
            <p14:sldId id="309"/>
            <p14:sldId id="315"/>
            <p14:sldId id="316"/>
            <p14:sldId id="319"/>
            <p14:sldId id="318"/>
            <p14:sldId id="317"/>
            <p14:sldId id="321"/>
            <p14:sldId id="320"/>
            <p14:sldId id="314"/>
            <p14:sldId id="324"/>
            <p14:sldId id="332"/>
            <p14:sldId id="333"/>
            <p14:sldId id="334"/>
            <p14:sldId id="331"/>
            <p14:sldId id="323"/>
            <p14:sldId id="335"/>
            <p14:sldId id="336"/>
            <p14:sldId id="325"/>
            <p14:sldId id="326"/>
            <p14:sldId id="337"/>
            <p14:sldId id="338"/>
            <p14:sldId id="339"/>
            <p14:sldId id="322"/>
            <p14:sldId id="329"/>
            <p14:sldId id="328"/>
            <p14:sldId id="330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2" autoAdjust="0"/>
    <p:restoredTop sz="94578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F022E-2AE9-4A96-B0E1-D4171051A2C3}" type="datetimeFigureOut">
              <a:rPr lang="id-ID" smtClean="0"/>
              <a:t>22/07/2018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AC44F-9B2A-485C-83D4-72B1EF2615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820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AC44F-9B2A-485C-83D4-72B1EF261585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069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Course		: COMP6153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Effective Period	</a:t>
            </a:r>
            <a:r>
              <a:rPr lang="en-US" sz="2400" smtClean="0">
                <a:solidFill>
                  <a:schemeClr val="bg1"/>
                </a:solidFill>
                <a:latin typeface="Open Sans"/>
              </a:rPr>
              <a:t>: </a:t>
            </a:r>
            <a:r>
              <a:rPr lang="en-US" sz="2400" smtClean="0">
                <a:solidFill>
                  <a:schemeClr val="bg1"/>
                </a:solidFill>
                <a:latin typeface="Open Sans"/>
              </a:rPr>
              <a:t>September 2018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id-ID" sz="4000" dirty="0" smtClean="0">
                <a:solidFill>
                  <a:schemeClr val="bg1"/>
                </a:solidFill>
              </a:rPr>
              <a:t>Memory Management</a:t>
            </a:r>
            <a:br>
              <a:rPr lang="id-ID" sz="4000" dirty="0" smtClean="0">
                <a:solidFill>
                  <a:schemeClr val="bg1"/>
                </a:solidFill>
              </a:rPr>
            </a:br>
            <a:r>
              <a:rPr lang="en-US" sz="2800" dirty="0" err="1" smtClean="0">
                <a:solidFill>
                  <a:schemeClr val="bg1"/>
                </a:solidFill>
              </a:rPr>
              <a:t>Sessio</a:t>
            </a:r>
            <a:r>
              <a:rPr lang="id-ID" sz="2800" dirty="0"/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id-ID" sz="2800" dirty="0" smtClean="0"/>
              <a:t>10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 Management Requirements(5)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312379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14438" y="1857375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Physical Organization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Memory available for a program plus its data may be insufficient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Overlaying allows various modules to be assigned the same region of memory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Programmer does not know how much space will be available</a:t>
            </a:r>
          </a:p>
        </p:txBody>
      </p:sp>
    </p:spTree>
    <p:extLst>
      <p:ext uri="{BB962C8B-B14F-4D97-AF65-F5344CB8AC3E}">
        <p14:creationId xmlns:p14="http://schemas.microsoft.com/office/powerpoint/2010/main" val="45698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Relocation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312379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" t="4951" r="1523" b="4655"/>
          <a:stretch>
            <a:fillRect/>
          </a:stretch>
        </p:blipFill>
        <p:spPr bwMode="auto">
          <a:xfrm>
            <a:off x="1285875" y="1785938"/>
            <a:ext cx="6448425" cy="458152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5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Protection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312379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" t="17075" r="1096" b="17879"/>
          <a:stretch>
            <a:fillRect/>
          </a:stretch>
        </p:blipFill>
        <p:spPr bwMode="auto">
          <a:xfrm>
            <a:off x="1450975" y="1830388"/>
            <a:ext cx="6862763" cy="346551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3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Addressing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312379" y="1643270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312379" y="1524000"/>
            <a:ext cx="682673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</a:rPr>
              <a:t>Logical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reference to a memory location independent of the current assignment of data to memory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translation must be made to the physical address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</a:rPr>
              <a:t>Relative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address expressed as a location relative to some known point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</a:rPr>
              <a:t>Physical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the absolute address or actual location in main memory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sz="2800" dirty="0">
              <a:latin typeface="Intersta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97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Monoprogramming</a:t>
            </a:r>
            <a:r>
              <a:rPr lang="en-US" dirty="0"/>
              <a:t> without swapping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312379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370844" y="5537200"/>
            <a:ext cx="759535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>
                <a:latin typeface="+mn-lt"/>
              </a:rPr>
              <a:t>Three simple ways of organizing memory</a:t>
            </a:r>
            <a:endParaRPr lang="en-US" sz="2400" kern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>
                <a:latin typeface="+mn-lt"/>
              </a:rPr>
              <a:t>- an operating system with one user process</a:t>
            </a:r>
            <a:endParaRPr lang="en-US" sz="2400" kern="0" dirty="0">
              <a:latin typeface="+mn-lt"/>
            </a:endParaRPr>
          </a:p>
        </p:txBody>
      </p:sp>
      <p:pic>
        <p:nvPicPr>
          <p:cNvPr id="6" name="Picture 4" descr="C:\B\b4\JPG\4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378" y="1666875"/>
            <a:ext cx="7266471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97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Multiprogramming with fixed partition(1)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312379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371600" y="52578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>
                <a:latin typeface="+mn-lt"/>
              </a:rPr>
              <a:t>Fixed memory partitions</a:t>
            </a:r>
            <a:endParaRPr lang="en-US" sz="2400" kern="0">
              <a:latin typeface="+mn-lt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>
                <a:latin typeface="+mn-lt"/>
              </a:rPr>
              <a:t>separate input queues for each partition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>
                <a:latin typeface="+mn-lt"/>
              </a:rPr>
              <a:t>single input queue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1703388"/>
            <a:ext cx="5072063" cy="344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7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Multiprogramming with fixed partition(2)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312379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90600" y="1643063"/>
            <a:ext cx="7493000" cy="486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Multiple input queue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When a job arrives, it can be put into the input queue for the smallest partition large enough to hold it</a:t>
            </a:r>
          </a:p>
          <a:p>
            <a:pPr marL="1143000" lvl="2" indent="-2286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Any space in a partition not used by a job is lost</a:t>
            </a:r>
          </a:p>
          <a:p>
            <a:pPr marL="1143000" lvl="2" indent="-2286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The queue for a large partition is empty but the queue for a small partition is full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Single input queue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Whenever a partition becomes free, the job closest to the front of the queue that fits in it could be loaded </a:t>
            </a:r>
          </a:p>
          <a:p>
            <a:pPr marL="1143000" lvl="2" indent="-2286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May waste a large partition on a small job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Alternatively </a:t>
            </a:r>
            <a:r>
              <a:rPr lang="en-US" sz="2000" kern="0" dirty="0">
                <a:latin typeface="+mn-lt"/>
                <a:sym typeface="Wingdings" charset="2"/>
              </a:rPr>
              <a:t> search the whole input queue whenever a partition becomes free and pick the largest job that fits</a:t>
            </a:r>
          </a:p>
          <a:p>
            <a:pPr marL="1143000" lvl="2" indent="-2286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Discriminates against small jobs, whereas the smallest job shall get the best service</a:t>
            </a:r>
          </a:p>
          <a:p>
            <a:pPr marL="1143000" lvl="2" indent="-2286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Solution:</a:t>
            </a:r>
          </a:p>
          <a:p>
            <a:pPr marL="1600200" lvl="3" indent="-22860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kern="0" dirty="0">
                <a:latin typeface="+mn-lt"/>
              </a:rPr>
              <a:t>Have at least small partition around</a:t>
            </a:r>
          </a:p>
          <a:p>
            <a:pPr marL="1600200" lvl="3" indent="-22860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kern="0" dirty="0">
                <a:latin typeface="+mn-lt"/>
              </a:rPr>
              <a:t>A job may not be skipped for </a:t>
            </a:r>
            <a:r>
              <a:rPr lang="en-US" sz="1600" i="1" kern="0" dirty="0">
                <a:latin typeface="+mn-lt"/>
              </a:rPr>
              <a:t>k</a:t>
            </a:r>
            <a:r>
              <a:rPr lang="en-US" sz="1600" kern="0" dirty="0">
                <a:latin typeface="+mn-lt"/>
              </a:rPr>
              <a:t> times</a:t>
            </a:r>
          </a:p>
          <a:p>
            <a:pPr marL="1143000" lvl="2" indent="-2286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18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571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Swapping (1)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312379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51013" y="513715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>
                <a:latin typeface="+mn-lt"/>
              </a:rPr>
              <a:t>Memory allocation changes as</a:t>
            </a:r>
            <a:r>
              <a:rPr lang="en-US" sz="2400" kern="0">
                <a:latin typeface="+mn-lt"/>
              </a:rPr>
              <a:t> 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>
                <a:latin typeface="+mn-lt"/>
              </a:rPr>
              <a:t>processes come into memory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>
                <a:latin typeface="+mn-lt"/>
              </a:rPr>
              <a:t>leave memory</a:t>
            </a:r>
            <a:endParaRPr lang="en-US" sz="1800" kern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>
                <a:latin typeface="+mn-lt"/>
              </a:rPr>
              <a:t>Shaded regions are unused memory</a:t>
            </a:r>
            <a:endParaRPr lang="en-US" sz="2400" kern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kern="0">
              <a:latin typeface="+mn-lt"/>
            </a:endParaRPr>
          </a:p>
        </p:txBody>
      </p:sp>
      <p:pic>
        <p:nvPicPr>
          <p:cNvPr id="6" name="Picture 4" descr="C:\B\b4\JPG\foo\4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71625"/>
            <a:ext cx="7043738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4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Swapping (2)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312379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5500688"/>
            <a:ext cx="8458200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Allocating space for growing data segment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Allocating space for growing stack &amp; data segment</a:t>
            </a:r>
          </a:p>
        </p:txBody>
      </p:sp>
      <p:pic>
        <p:nvPicPr>
          <p:cNvPr id="6" name="Picture 4" descr="C:\B\b4\JPG\foo\4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43063"/>
            <a:ext cx="5153025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19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 Management with bit map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312379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91858" y="4102100"/>
            <a:ext cx="745524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Part of memory with 5 processes, 3 holes</a:t>
            </a:r>
            <a:endParaRPr lang="en-US" sz="2400" kern="0" dirty="0">
              <a:latin typeface="+mn-lt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tick marks show allocation units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shaded regions are free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Corresponding bit map</a:t>
            </a:r>
            <a:endParaRPr lang="en-US" sz="2400" kern="0" dirty="0">
              <a:latin typeface="+mn-lt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Same information as a list</a:t>
            </a:r>
            <a:endParaRPr lang="en-US" sz="1800" kern="0" dirty="0">
              <a:latin typeface="+mn-lt"/>
            </a:endParaRPr>
          </a:p>
        </p:txBody>
      </p:sp>
      <p:pic>
        <p:nvPicPr>
          <p:cNvPr id="6" name="Picture 4" descr="C:\B\b4\JPG\foo\4-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00188"/>
            <a:ext cx="5821363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3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"/>
            <a:ext cx="7067128" cy="1143000"/>
          </a:xfrm>
        </p:spPr>
        <p:txBody>
          <a:bodyPr/>
          <a:lstStyle/>
          <a:p>
            <a:r>
              <a:rPr lang="id-ID" dirty="0" smtClean="0"/>
              <a:t>Sub Topics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066800"/>
            <a:ext cx="8077200" cy="5638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1087" y="1524000"/>
            <a:ext cx="8229600" cy="3714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d-ID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924339" y="1905000"/>
            <a:ext cx="7467600" cy="23844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Open Sans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US" sz="2400" dirty="0"/>
              <a:t>Memory management requirements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/>
              <a:t>Addressing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/>
              <a:t>Memory Management Implementation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/>
              <a:t>Memory Allocation Algorithm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 Management with linked list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312379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/>
          </a:p>
        </p:txBody>
      </p:sp>
      <p:pic>
        <p:nvPicPr>
          <p:cNvPr id="5" name="Picture 4" descr="C:\B\b4\JPG\4-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70100"/>
            <a:ext cx="6886575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46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Memory Partitioning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89188" y="1600200"/>
            <a:ext cx="7397612" cy="4953000"/>
          </a:xfrm>
        </p:spPr>
        <p:txBody>
          <a:bodyPr/>
          <a:lstStyle/>
          <a:p>
            <a:r>
              <a:rPr lang="en-NZ" dirty="0" smtClean="0"/>
              <a:t>Fixed Partitioning</a:t>
            </a:r>
          </a:p>
          <a:p>
            <a:r>
              <a:rPr lang="en-NZ" dirty="0" smtClean="0"/>
              <a:t>Dynamic Partitioning</a:t>
            </a:r>
          </a:p>
          <a:p>
            <a:r>
              <a:rPr lang="en-NZ" dirty="0" smtClean="0"/>
              <a:t>Simple Paging</a:t>
            </a:r>
          </a:p>
          <a:p>
            <a:r>
              <a:rPr lang="en-NZ" dirty="0" smtClean="0"/>
              <a:t>Simple Segmentation</a:t>
            </a:r>
          </a:p>
          <a:p>
            <a:r>
              <a:rPr lang="en-NZ" dirty="0" smtClean="0"/>
              <a:t>Virtual Memory Paging</a:t>
            </a:r>
          </a:p>
          <a:p>
            <a:r>
              <a:rPr lang="en-NZ" dirty="0" smtClean="0"/>
              <a:t>Virtual Memory Segmentation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44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Fixed Partitioning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89188" y="1600200"/>
            <a:ext cx="5873612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Equal-size partitions (see fig 7.3a)</a:t>
            </a:r>
          </a:p>
          <a:p>
            <a:pPr lvl="1"/>
            <a:r>
              <a:rPr lang="en-US" smtClean="0"/>
              <a:t>Any process whose size is less than or equal to the partition size can be loaded into an available partition</a:t>
            </a:r>
          </a:p>
          <a:p>
            <a:r>
              <a:rPr lang="en-US" smtClean="0"/>
              <a:t>The operating system can swap a process out of a partition</a:t>
            </a:r>
          </a:p>
          <a:p>
            <a:pPr lvl="1"/>
            <a:r>
              <a:rPr lang="en-US" smtClean="0"/>
              <a:t>If none are in a ready or running state</a:t>
            </a:r>
          </a:p>
          <a:p>
            <a:pPr lvl="1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 r="44570" b="5862"/>
          <a:stretch>
            <a:fillRect/>
          </a:stretch>
        </p:blipFill>
        <p:spPr bwMode="auto">
          <a:xfrm>
            <a:off x="7480916" y="1371600"/>
            <a:ext cx="2044084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5921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Fixed Partitioning Problems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90600" y="1600200"/>
            <a:ext cx="7696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program may not fit in a partition.  </a:t>
            </a:r>
          </a:p>
          <a:p>
            <a:pPr lvl="1"/>
            <a:r>
              <a:rPr lang="en-US" dirty="0" smtClean="0"/>
              <a:t>The programmer must design the program with overlays</a:t>
            </a:r>
          </a:p>
          <a:p>
            <a:r>
              <a:rPr lang="en-US" dirty="0" smtClean="0"/>
              <a:t>Main memory use is inefficient.  </a:t>
            </a:r>
          </a:p>
          <a:p>
            <a:pPr lvl="1"/>
            <a:r>
              <a:rPr lang="en-US" dirty="0" smtClean="0"/>
              <a:t>Any program, no matter how small, occupies an entire partition.</a:t>
            </a:r>
          </a:p>
          <a:p>
            <a:pPr lvl="1"/>
            <a:r>
              <a:rPr lang="en-US" dirty="0" smtClean="0"/>
              <a:t>This results in </a:t>
            </a:r>
            <a:r>
              <a:rPr lang="en-US" b="1" i="1" dirty="0" smtClean="0"/>
              <a:t>internal fragmentation.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Solution - Unequal Size Partition 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pic>
        <p:nvPicPr>
          <p:cNvPr id="6" name="Content Placeholder 3" descr="Fig07_02.gif"/>
          <p:cNvPicPr>
            <a:picLocks noChangeAspect="1"/>
          </p:cNvPicPr>
          <p:nvPr/>
        </p:nvPicPr>
        <p:blipFill>
          <a:blip r:embed="rId2"/>
          <a:srcRect l="56661" b="7026"/>
          <a:stretch>
            <a:fillRect/>
          </a:stretch>
        </p:blipFill>
        <p:spPr bwMode="auto">
          <a:xfrm>
            <a:off x="7337219" y="1447799"/>
            <a:ext cx="1806781" cy="510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524000" y="1951672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NZ" sz="2400" dirty="0"/>
              <a:t>Programs up to 16M can be accommodated without overlay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NZ" sz="2400" dirty="0"/>
              <a:t>Smaller programs can be placed in smaller partitions, reducing internal fragmentation</a:t>
            </a:r>
          </a:p>
        </p:txBody>
      </p:sp>
    </p:spTree>
    <p:extLst>
      <p:ext uri="{BB962C8B-B14F-4D97-AF65-F5344CB8AC3E}">
        <p14:creationId xmlns:p14="http://schemas.microsoft.com/office/powerpoint/2010/main" val="34350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Memory Partitioning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312379" y="1708702"/>
            <a:ext cx="7239000" cy="42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id-ID" sz="2400" kern="0" dirty="0" smtClean="0"/>
              <a:t>Fixed vs Dynamic partitioning</a:t>
            </a:r>
            <a:endParaRPr lang="en-US" sz="2400" kern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29" y="2452687"/>
            <a:ext cx="7548299" cy="289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773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Example of dynamic partitioning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188" y="1524000"/>
            <a:ext cx="7550012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583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Dynamic partitioning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89188" y="1600200"/>
            <a:ext cx="7397612" cy="4800600"/>
          </a:xfrm>
        </p:spPr>
        <p:txBody>
          <a:bodyPr/>
          <a:lstStyle/>
          <a:p>
            <a:r>
              <a:rPr lang="en-US" smtClean="0"/>
              <a:t>Partitions are of variable length and </a:t>
            </a:r>
            <a:r>
              <a:rPr lang="en-US" dirty="0" smtClean="0"/>
              <a:t>number</a:t>
            </a:r>
          </a:p>
          <a:p>
            <a:r>
              <a:rPr lang="en-US" dirty="0" smtClean="0"/>
              <a:t>Process </a:t>
            </a:r>
            <a:r>
              <a:rPr lang="en-US" smtClean="0"/>
              <a:t>is allocated exactly as </a:t>
            </a:r>
            <a:r>
              <a:rPr lang="en-US" dirty="0" smtClean="0"/>
              <a:t>much </a:t>
            </a:r>
            <a:r>
              <a:rPr lang="en-US" smtClean="0"/>
              <a:t>memory as </a:t>
            </a:r>
            <a:r>
              <a:rPr lang="en-US" dirty="0" smtClean="0"/>
              <a:t>required</a:t>
            </a:r>
          </a:p>
        </p:txBody>
      </p:sp>
    </p:spTree>
    <p:extLst>
      <p:ext uri="{BB962C8B-B14F-4D97-AF65-F5344CB8AC3E}">
        <p14:creationId xmlns:p14="http://schemas.microsoft.com/office/powerpoint/2010/main" val="216371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Dynamic partitioning Example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95400" y="321662"/>
            <a:ext cx="7208030" cy="6299200"/>
            <a:chOff x="1489656" y="1600200"/>
            <a:chExt cx="7208030" cy="4724400"/>
          </a:xfrm>
        </p:grpSpPr>
        <p:sp>
          <p:nvSpPr>
            <p:cNvPr id="6" name="Content Placeholder 21"/>
            <p:cNvSpPr txBox="1">
              <a:spLocks/>
            </p:cNvSpPr>
            <p:nvPr/>
          </p:nvSpPr>
          <p:spPr>
            <a:xfrm>
              <a:off x="3592286" y="2593130"/>
              <a:ext cx="5105400" cy="33885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Open Sans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NZ" b="1" i="1" dirty="0" smtClean="0"/>
                <a:t>External Fragmentation</a:t>
              </a:r>
            </a:p>
            <a:p>
              <a:r>
                <a:rPr lang="en-NZ" dirty="0" smtClean="0"/>
                <a:t>Memory external to all processes is fragmented</a:t>
              </a:r>
            </a:p>
            <a:p>
              <a:r>
                <a:rPr lang="en-NZ" dirty="0" smtClean="0"/>
                <a:t>Can resolve using </a:t>
              </a:r>
              <a:r>
                <a:rPr lang="en-NZ" b="1" i="1" dirty="0" smtClean="0"/>
                <a:t>compaction</a:t>
              </a:r>
            </a:p>
            <a:p>
              <a:pPr lvl="1"/>
              <a:r>
                <a:rPr lang="en-NZ" dirty="0" smtClean="0"/>
                <a:t>OS moves processes so that they are contiguous</a:t>
              </a:r>
            </a:p>
            <a:p>
              <a:pPr lvl="1"/>
              <a:r>
                <a:rPr lang="en-NZ" dirty="0" smtClean="0"/>
                <a:t>Time consuming and wastes CPU time</a:t>
              </a:r>
            </a:p>
            <a:p>
              <a:endParaRPr lang="en-NZ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489656" y="1600200"/>
              <a:ext cx="1600200" cy="4724400"/>
              <a:chOff x="1066800" y="1447800"/>
              <a:chExt cx="1600200" cy="4724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066800" y="1447800"/>
                <a:ext cx="1600200" cy="4724400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66800" y="1447800"/>
                <a:ext cx="1600200" cy="438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Z" dirty="0" smtClean="0"/>
                  <a:t>OS (8M)</a:t>
                </a:r>
                <a:endParaRPr lang="en-NZ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496914" y="2046515"/>
              <a:ext cx="1600200" cy="8082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chemeClr val="tx1"/>
                  </a:solidFill>
                </a:rPr>
                <a:t>P1 </a:t>
              </a:r>
            </a:p>
            <a:p>
              <a:pPr algn="ctr"/>
              <a:r>
                <a:rPr lang="en-NZ" dirty="0" smtClean="0">
                  <a:solidFill>
                    <a:schemeClr val="tx1"/>
                  </a:solidFill>
                </a:rPr>
                <a:t>(20M)</a:t>
              </a:r>
              <a:endParaRPr lang="en-NZ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89656" y="5638800"/>
              <a:ext cx="1600200" cy="6857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P3</a:t>
              </a:r>
            </a:p>
            <a:p>
              <a:pPr algn="ctr"/>
              <a:r>
                <a:rPr lang="en-NZ" dirty="0" smtClean="0"/>
                <a:t>(18M)</a:t>
              </a:r>
              <a:endParaRPr lang="en-NZ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89657" y="3971249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/>
                <a:t>Empty (56M)</a:t>
              </a:r>
              <a:endParaRPr lang="en-NZ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89656" y="4895850"/>
              <a:ext cx="1600200" cy="38442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P4(8M)</a:t>
              </a:r>
              <a:endParaRPr lang="en-NZ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89656" y="528027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/>
                <a:t>Empty (6M)</a:t>
              </a:r>
              <a:endParaRPr lang="en-NZ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04171" y="3231884"/>
              <a:ext cx="1600200" cy="5816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P2</a:t>
              </a:r>
            </a:p>
            <a:p>
              <a:pPr algn="ctr"/>
              <a:r>
                <a:rPr lang="en-NZ" dirty="0" smtClean="0"/>
                <a:t>(14M)</a:t>
              </a:r>
              <a:endParaRPr lang="en-NZ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89656" y="2862552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/>
                <a:t>Empty (6M)</a:t>
              </a:r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197688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Placement Algorithm (Memory allocation algorithm)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312379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/>
              <a:t>When it is time to load or swap a process into main memory, and if there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/>
              <a:t>is more than one free block of memory of sufficient size, then the operating system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/>
              <a:t>must decide which free block to allocate.</a:t>
            </a:r>
          </a:p>
        </p:txBody>
      </p:sp>
    </p:spTree>
    <p:extLst>
      <p:ext uri="{BB962C8B-B14F-4D97-AF65-F5344CB8AC3E}">
        <p14:creationId xmlns:p14="http://schemas.microsoft.com/office/powerpoint/2010/main" val="5878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28800"/>
            <a:ext cx="7453064" cy="449235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These slides have been adapted from: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id-ID" sz="2400" dirty="0" smtClean="0"/>
              <a:t>Stallings</a:t>
            </a:r>
            <a:r>
              <a:rPr lang="en-US" sz="2400" dirty="0" smtClean="0"/>
              <a:t>, W. (201</a:t>
            </a:r>
            <a:r>
              <a:rPr lang="id-ID" sz="2400" dirty="0" smtClean="0"/>
              <a:t>1</a:t>
            </a:r>
            <a:r>
              <a:rPr lang="en-US" sz="2400" dirty="0" smtClean="0"/>
              <a:t>). </a:t>
            </a:r>
            <a:r>
              <a:rPr lang="id-ID" sz="2400" i="1" dirty="0"/>
              <a:t>Operating Systems: Internals and Design Principles</a:t>
            </a:r>
            <a:r>
              <a:rPr lang="id-ID" sz="2400" dirty="0"/>
              <a:t>. 8</a:t>
            </a:r>
            <a:r>
              <a:rPr lang="id-ID" sz="2400" baseline="30000" smtClean="0"/>
              <a:t>th</a:t>
            </a:r>
            <a:r>
              <a:rPr lang="id-ID" sz="2400" baseline="30000" dirty="0" smtClean="0"/>
              <a:t>. </a:t>
            </a:r>
            <a:br>
              <a:rPr lang="id-ID" sz="2400" baseline="30000" dirty="0" smtClean="0"/>
            </a:br>
            <a:r>
              <a:rPr lang="en-US" sz="2400" dirty="0" smtClean="0"/>
              <a:t>ISBN: </a:t>
            </a:r>
            <a:r>
              <a:rPr lang="id-ID" sz="2400" dirty="0"/>
              <a:t>978-0-13-380591-8</a:t>
            </a:r>
            <a:br>
              <a:rPr lang="id-ID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Chapter </a:t>
            </a:r>
            <a:r>
              <a:rPr lang="id-ID" sz="2400" dirty="0" smtClean="0"/>
              <a:t>7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533400"/>
            <a:ext cx="5257800" cy="792088"/>
          </a:xfrm>
        </p:spPr>
        <p:txBody>
          <a:bodyPr>
            <a:normAutofit fontScale="90000"/>
          </a:bodyPr>
          <a:lstStyle/>
          <a:p>
            <a:r>
              <a:rPr lang="id-ID" dirty="0"/>
              <a:t>Placement Algorithm (Memory allocation algorithm)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312379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66800" y="1700213"/>
            <a:ext cx="2438400" cy="405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sz="2800" dirty="0">
                <a:latin typeface="Times New Roman" pitchFamily="18" charset="0"/>
              </a:rPr>
              <a:t>First Fit</a:t>
            </a: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sz="2800" dirty="0">
                <a:latin typeface="Times New Roman" pitchFamily="18" charset="0"/>
              </a:rPr>
              <a:t>Next Fit</a:t>
            </a: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sz="2800" dirty="0">
                <a:latin typeface="Times New Roman" pitchFamily="18" charset="0"/>
              </a:rPr>
              <a:t>Best Fit</a:t>
            </a: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sz="2800" dirty="0">
                <a:latin typeface="Times New Roman" pitchFamily="18" charset="0"/>
              </a:rPr>
              <a:t>Worst Fit</a:t>
            </a: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sz="2800" dirty="0">
                <a:latin typeface="Times New Roman" pitchFamily="18" charset="0"/>
              </a:rPr>
              <a:t>Quick Fit</a:t>
            </a:r>
            <a:endParaRPr lang="id-ID" sz="2800" dirty="0">
              <a:latin typeface="Times New Roman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id-ID" sz="2800" dirty="0">
                <a:latin typeface="Times New Roman" pitchFamily="18" charset="0"/>
              </a:rPr>
              <a:t>Buddy System</a:t>
            </a:r>
            <a:endParaRPr lang="en-US" sz="2800" dirty="0">
              <a:latin typeface="Times New Roman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endParaRPr lang="en-US" sz="2800" dirty="0">
              <a:latin typeface="Times New Roman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30726" y="2339975"/>
            <a:ext cx="4914812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7013" indent="-227013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400" b="1" dirty="0">
                <a:latin typeface="Times New Roman" pitchFamily="18" charset="0"/>
              </a:rPr>
              <a:t>To speed-up search: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Separate table for process and holes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Hole list is sorted (</a:t>
            </a:r>
            <a:r>
              <a:rPr lang="en-US" sz="2400" dirty="0" err="1">
                <a:latin typeface="Times New Roman" pitchFamily="18" charset="0"/>
              </a:rPr>
              <a:t>eg</a:t>
            </a:r>
            <a:r>
              <a:rPr lang="en-US" sz="2400" dirty="0">
                <a:latin typeface="Times New Roman" pitchFamily="18" charset="0"/>
              </a:rPr>
              <a:t> ascending)</a:t>
            </a:r>
          </a:p>
          <a:p>
            <a:pPr eaLnBrk="1" hangingPunct="1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sym typeface="Symbol" pitchFamily="18" charset="2"/>
              </a:rPr>
              <a:t> Best fit = first fit; next fit is unnecessary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039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533400"/>
            <a:ext cx="52578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Best Fit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467600" cy="4953000"/>
          </a:xfrm>
        </p:spPr>
        <p:txBody>
          <a:bodyPr/>
          <a:lstStyle/>
          <a:p>
            <a:r>
              <a:rPr lang="en-US" dirty="0" smtClean="0"/>
              <a:t>Operating system must decide which free block to allocate to a process</a:t>
            </a:r>
          </a:p>
          <a:p>
            <a:r>
              <a:rPr lang="en-US" dirty="0" smtClean="0"/>
              <a:t>Best-fit algorithm</a:t>
            </a:r>
          </a:p>
          <a:p>
            <a:pPr lvl="1"/>
            <a:r>
              <a:rPr lang="en-US" dirty="0" smtClean="0"/>
              <a:t>Chooses the block that is closest in size to the request</a:t>
            </a:r>
          </a:p>
          <a:p>
            <a:pPr lvl="1"/>
            <a:r>
              <a:rPr lang="en-US" dirty="0" smtClean="0"/>
              <a:t>Worst performer overall</a:t>
            </a:r>
          </a:p>
          <a:p>
            <a:pPr lvl="1"/>
            <a:r>
              <a:rPr lang="en-US" dirty="0" smtClean="0"/>
              <a:t>Since smallest block is found for process, the smallest amount of fragmentation is left</a:t>
            </a:r>
          </a:p>
          <a:p>
            <a:pPr lvl="1"/>
            <a:r>
              <a:rPr lang="en-US" dirty="0" smtClean="0"/>
              <a:t>Memory compaction must be done more often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533400"/>
            <a:ext cx="52578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First  Fit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1600200"/>
            <a:ext cx="7315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First-fit algorithm</a:t>
            </a:r>
          </a:p>
          <a:p>
            <a:pPr lvl="1"/>
            <a:r>
              <a:rPr lang="en-US" smtClean="0"/>
              <a:t>Scans memory form the beginning and chooses the first available block that is large enough</a:t>
            </a:r>
          </a:p>
          <a:p>
            <a:pPr lvl="1"/>
            <a:r>
              <a:rPr lang="en-US" smtClean="0"/>
              <a:t>Fastest</a:t>
            </a:r>
          </a:p>
          <a:p>
            <a:pPr lvl="1"/>
            <a:r>
              <a:rPr lang="en-US" smtClean="0"/>
              <a:t>May have many process loaded in the front end of memory that must be searched over when trying to find a free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533400"/>
            <a:ext cx="52578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Next  Fit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95400" y="1600200"/>
            <a:ext cx="7391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Next-fit</a:t>
            </a:r>
          </a:p>
          <a:p>
            <a:pPr lvl="1"/>
            <a:r>
              <a:rPr lang="en-US" smtClean="0"/>
              <a:t>Scans memory from the location of the last placement</a:t>
            </a:r>
          </a:p>
          <a:p>
            <a:pPr lvl="1"/>
            <a:r>
              <a:rPr lang="en-US" smtClean="0"/>
              <a:t>More often allocate a block of memory at the end of memory where the largest block is found</a:t>
            </a:r>
          </a:p>
          <a:p>
            <a:pPr lvl="1"/>
            <a:r>
              <a:rPr lang="en-US" smtClean="0"/>
              <a:t>The largest block of memory is broken up into smaller blocks</a:t>
            </a:r>
          </a:p>
          <a:p>
            <a:pPr lvl="1"/>
            <a:r>
              <a:rPr lang="en-US" smtClean="0"/>
              <a:t>Compaction is required to obtain a large block at the end of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Example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312379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371600"/>
            <a:ext cx="7713178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61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Buddy System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312379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1773238"/>
            <a:ext cx="69357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id-ID" sz="2800" b="1" dirty="0" smtClean="0"/>
              <a:t>Buddy System</a:t>
            </a:r>
          </a:p>
          <a:p>
            <a:pPr>
              <a:defRPr/>
            </a:pPr>
            <a:r>
              <a:rPr lang="en-US" dirty="0" smtClean="0"/>
              <a:t>Entire space available is treated as a single block of 2</a:t>
            </a:r>
            <a:r>
              <a:rPr lang="en-US" baseline="30000" dirty="0" smtClean="0"/>
              <a:t>U</a:t>
            </a:r>
          </a:p>
          <a:p>
            <a:pPr>
              <a:defRPr/>
            </a:pPr>
            <a:r>
              <a:rPr lang="en-US" dirty="0" smtClean="0"/>
              <a:t>If a request of size s such that 2</a:t>
            </a:r>
            <a:r>
              <a:rPr lang="en-US" baseline="30000" dirty="0" smtClean="0"/>
              <a:t>U-1 </a:t>
            </a:r>
            <a:r>
              <a:rPr lang="en-US" dirty="0" smtClean="0"/>
              <a:t>&lt; s &lt;= 2</a:t>
            </a:r>
            <a:r>
              <a:rPr lang="en-US" baseline="30000" dirty="0" smtClean="0"/>
              <a:t>U</a:t>
            </a:r>
            <a:r>
              <a:rPr lang="en-US" dirty="0" smtClean="0"/>
              <a:t>, entire block is allocated</a:t>
            </a:r>
          </a:p>
          <a:p>
            <a:pPr lvl="1">
              <a:defRPr/>
            </a:pPr>
            <a:r>
              <a:rPr lang="en-US" dirty="0" smtClean="0"/>
              <a:t>Otherwise block is split into two equal buddies</a:t>
            </a:r>
          </a:p>
          <a:p>
            <a:pPr lvl="1">
              <a:defRPr/>
            </a:pPr>
            <a:r>
              <a:rPr lang="en-US" dirty="0" smtClean="0"/>
              <a:t>Process continues until smallest block greater than or equal to s is generated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8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Buddy System(2)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312379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/>
          </a:p>
        </p:txBody>
      </p:sp>
      <p:pic>
        <p:nvPicPr>
          <p:cNvPr id="5" name="Picture 4" descr="D:\TransMac\Illustrator Files\7-Memory\7_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379" y="1700213"/>
            <a:ext cx="7146925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82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3Buddy System(2)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312379" y="1708702"/>
            <a:ext cx="7239000" cy="80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id-ID" sz="2400" kern="0" dirty="0" smtClean="0"/>
              <a:t>Tree representation</a:t>
            </a:r>
            <a:endParaRPr lang="en-US" sz="2400" kern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5815013" cy="369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39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6837114" cy="3040422"/>
          </a:xfrm>
        </p:spPr>
        <p:txBody>
          <a:bodyPr/>
          <a:lstStyle/>
          <a:p>
            <a:r>
              <a:rPr lang="id-ID" dirty="0"/>
              <a:t>Stallings</a:t>
            </a:r>
            <a:r>
              <a:rPr lang="en-US" dirty="0"/>
              <a:t>, W. (</a:t>
            </a:r>
            <a:r>
              <a:rPr lang="en-US" dirty="0" smtClean="0"/>
              <a:t>201</a:t>
            </a:r>
            <a:r>
              <a:rPr lang="id-ID" smtClean="0"/>
              <a:t>4</a:t>
            </a:r>
            <a:r>
              <a:rPr lang="en-US" smtClean="0"/>
              <a:t>). </a:t>
            </a:r>
            <a:r>
              <a:rPr lang="id-ID" i="1" dirty="0"/>
              <a:t>Operating Systems: Internals and Design Principles</a:t>
            </a:r>
            <a:r>
              <a:rPr lang="id-ID" dirty="0"/>
              <a:t>. 8</a:t>
            </a:r>
            <a:r>
              <a:rPr lang="id-ID" baseline="30000" dirty="0"/>
              <a:t>th. </a:t>
            </a:r>
            <a:br>
              <a:rPr lang="id-ID" baseline="30000" dirty="0"/>
            </a:br>
            <a:r>
              <a:rPr lang="en-US" dirty="0"/>
              <a:t>ISBN: </a:t>
            </a:r>
            <a:r>
              <a:rPr lang="id-ID" dirty="0"/>
              <a:t> 978-0-13-380591-8</a:t>
            </a:r>
          </a:p>
          <a:p>
            <a:pPr>
              <a:buNone/>
            </a:pP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816114"/>
            <a:ext cx="436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Learning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1752600"/>
            <a:ext cx="6837114" cy="30404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d-ID" dirty="0" smtClean="0"/>
          </a:p>
          <a:p>
            <a:pPr>
              <a:buFontTx/>
              <a:buNone/>
            </a:pPr>
            <a:r>
              <a:rPr lang="en-US" dirty="0"/>
              <a:t>At the end of this lecture, students are able to:</a:t>
            </a:r>
          </a:p>
          <a:p>
            <a:r>
              <a:rPr lang="en-US" dirty="0"/>
              <a:t>LO</a:t>
            </a:r>
            <a:r>
              <a:rPr lang="id-ID" dirty="0"/>
              <a:t>2</a:t>
            </a:r>
            <a:r>
              <a:rPr lang="en-US" dirty="0"/>
              <a:t> :  Explain h</a:t>
            </a:r>
            <a:r>
              <a:rPr lang="id-ID" dirty="0"/>
              <a:t>ow Memory Management is implemented in Modern Operating System</a:t>
            </a:r>
            <a:endParaRPr lang="en-US" dirty="0"/>
          </a:p>
          <a:p>
            <a:r>
              <a:rPr lang="en-US" dirty="0"/>
              <a:t>LO3 :  </a:t>
            </a:r>
            <a:r>
              <a:rPr lang="id-ID" dirty="0"/>
              <a:t>Apply different strategies of Memory Allocation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/>
              <a:t>Memory Management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272623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/>
              <a:t>Subdividing memory to accommodate multiple processes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/>
              <a:t>Memory needs to be allocated efficiently to pack as many processes into memory as possible</a:t>
            </a:r>
          </a:p>
        </p:txBody>
      </p:sp>
    </p:spTree>
    <p:extLst>
      <p:ext uri="{BB962C8B-B14F-4D97-AF65-F5344CB8AC3E}">
        <p14:creationId xmlns:p14="http://schemas.microsoft.com/office/powerpoint/2010/main" val="9118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 Management Requirements(1)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312379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00125" y="1785938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Relocation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Programmer does not know where the program will be placed in memory when it is executed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While the program is executing, it may be swapped to disk and returned to main memory at a different location (relocated)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Memory references must be translated in the code to actual physical memory address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11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 Management Requirements(2)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312379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00125" y="1928813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Protection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latin typeface="+mn-lt"/>
              </a:rPr>
              <a:t>Processes should not be able to reference memory locations in another process without permission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latin typeface="+mn-lt"/>
              </a:rPr>
              <a:t>Impossible to check absolute addresses in programs since the program could be relocated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latin typeface="+mn-lt"/>
              </a:rPr>
              <a:t>Must be checked during execution</a:t>
            </a:r>
          </a:p>
          <a:p>
            <a:pPr marL="1143000" lvl="2" indent="-2286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200" kern="0" dirty="0">
                <a:latin typeface="+mn-lt"/>
              </a:rPr>
              <a:t>Operating system cannot anticipate all of the memory references a program will make</a:t>
            </a:r>
          </a:p>
        </p:txBody>
      </p:sp>
    </p:spTree>
    <p:extLst>
      <p:ext uri="{BB962C8B-B14F-4D97-AF65-F5344CB8AC3E}">
        <p14:creationId xmlns:p14="http://schemas.microsoft.com/office/powerpoint/2010/main" val="37435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 Management Requirements(3)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312379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en-US" sz="2400" kern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14438" y="1857375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Sharing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Allow several processes to access the same portion of memory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Better to allow each process (person) access to the same copy of the program rather than have their own separate copy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95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 Management Requirements(4)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9188" y="1676400"/>
            <a:ext cx="72390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1312379" y="1708702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357313" y="1714500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Logical Organization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Programs are written in modules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Modules can be written and compiled independently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Different degrees of protection given to modules (read-only, execute-only)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Share modules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1184</TotalTime>
  <Words>1121</Words>
  <Application>Microsoft Office PowerPoint</Application>
  <PresentationFormat>On-screen Show (4:3)</PresentationFormat>
  <Paragraphs>179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Template PPT 2015</vt:lpstr>
      <vt:lpstr>Memory Management Session  10</vt:lpstr>
      <vt:lpstr>Sub Topics</vt:lpstr>
      <vt:lpstr> These slides have been adapted from:  Stallings, W. (2011). Operating Systems: Internals and Design Principles. 8th.  ISBN: 978-0-13-380591-8   Chapter 7 </vt:lpstr>
      <vt:lpstr>PowerPoint Presentation</vt:lpstr>
      <vt:lpstr>Memory Management</vt:lpstr>
      <vt:lpstr>Memory Management Requirements(1)</vt:lpstr>
      <vt:lpstr>Memory Management Requirements(2)</vt:lpstr>
      <vt:lpstr>Memory Management Requirements(3)</vt:lpstr>
      <vt:lpstr>Memory Management Requirements(4)</vt:lpstr>
      <vt:lpstr>Memory Management Requirements(5)</vt:lpstr>
      <vt:lpstr>Relocation</vt:lpstr>
      <vt:lpstr>Protection</vt:lpstr>
      <vt:lpstr>Addressing</vt:lpstr>
      <vt:lpstr>Monoprogramming without swapping</vt:lpstr>
      <vt:lpstr>Multiprogramming with fixed partition(1)</vt:lpstr>
      <vt:lpstr>Multiprogramming with fixed partition(2)</vt:lpstr>
      <vt:lpstr>Swapping (1)</vt:lpstr>
      <vt:lpstr>Swapping (2)</vt:lpstr>
      <vt:lpstr>Memory Management with bit map</vt:lpstr>
      <vt:lpstr>Memory Management with linked list</vt:lpstr>
      <vt:lpstr>Memory Partitioning</vt:lpstr>
      <vt:lpstr>Fixed Partitioning</vt:lpstr>
      <vt:lpstr>Fixed Partitioning Problems</vt:lpstr>
      <vt:lpstr>Solution - Unequal Size Partition </vt:lpstr>
      <vt:lpstr>Memory Partitioning</vt:lpstr>
      <vt:lpstr>Example of dynamic partitioning</vt:lpstr>
      <vt:lpstr>Dynamic partitioning</vt:lpstr>
      <vt:lpstr>Dynamic partitioning Example</vt:lpstr>
      <vt:lpstr>Placement Algorithm (Memory allocation algorithm)</vt:lpstr>
      <vt:lpstr>Placement Algorithm (Memory allocation algorithm)</vt:lpstr>
      <vt:lpstr>Best Fit</vt:lpstr>
      <vt:lpstr>First  Fit</vt:lpstr>
      <vt:lpstr>Next  Fit</vt:lpstr>
      <vt:lpstr>Example</vt:lpstr>
      <vt:lpstr>Buddy System</vt:lpstr>
      <vt:lpstr>Buddy System(2)</vt:lpstr>
      <vt:lpstr>3Buddy System(2)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Admin</cp:lastModifiedBy>
  <cp:revision>112</cp:revision>
  <dcterms:created xsi:type="dcterms:W3CDTF">2015-05-04T03:33:03Z</dcterms:created>
  <dcterms:modified xsi:type="dcterms:W3CDTF">2018-07-22T13:41:39Z</dcterms:modified>
</cp:coreProperties>
</file>