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57" r:id="rId5"/>
    <p:sldId id="265" r:id="rId6"/>
    <p:sldId id="269" r:id="rId7"/>
    <p:sldId id="268" r:id="rId8"/>
    <p:sldId id="267" r:id="rId9"/>
    <p:sldId id="273" r:id="rId10"/>
    <p:sldId id="266" r:id="rId11"/>
    <p:sldId id="272" r:id="rId12"/>
    <p:sldId id="293" r:id="rId13"/>
    <p:sldId id="278" r:id="rId14"/>
    <p:sldId id="282" r:id="rId15"/>
    <p:sldId id="279" r:id="rId16"/>
    <p:sldId id="283" r:id="rId17"/>
    <p:sldId id="280" r:id="rId18"/>
    <p:sldId id="287" r:id="rId19"/>
    <p:sldId id="289" r:id="rId20"/>
    <p:sldId id="288" r:id="rId21"/>
    <p:sldId id="290" r:id="rId22"/>
    <p:sldId id="291" r:id="rId23"/>
    <p:sldId id="285" r:id="rId24"/>
    <p:sldId id="286" r:id="rId25"/>
    <p:sldId id="292" r:id="rId26"/>
    <p:sldId id="281" r:id="rId27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27C0728-BFBA-4018-A895-7E45D940962F}">
          <p14:sldIdLst>
            <p14:sldId id="256"/>
          </p14:sldIdLst>
        </p14:section>
        <p14:section name="COURSE CONTENT" id="{F4927CBE-FA17-46D1-BAAE-887D0AF2CCBF}">
          <p14:sldIdLst>
            <p14:sldId id="261"/>
            <p14:sldId id="263"/>
            <p14:sldId id="257"/>
            <p14:sldId id="265"/>
            <p14:sldId id="269"/>
            <p14:sldId id="268"/>
            <p14:sldId id="267"/>
            <p14:sldId id="273"/>
            <p14:sldId id="266"/>
            <p14:sldId id="272"/>
            <p14:sldId id="293"/>
            <p14:sldId id="278"/>
            <p14:sldId id="282"/>
            <p14:sldId id="279"/>
            <p14:sldId id="283"/>
            <p14:sldId id="280"/>
            <p14:sldId id="287"/>
            <p14:sldId id="289"/>
            <p14:sldId id="288"/>
            <p14:sldId id="290"/>
            <p14:sldId id="291"/>
            <p14:sldId id="285"/>
            <p14:sldId id="286"/>
            <p14:sldId id="292"/>
            <p14:sldId id="28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8" autoAdjust="0"/>
    <p:restoredTop sz="94660"/>
  </p:normalViewPr>
  <p:slideViewPr>
    <p:cSldViewPr>
      <p:cViewPr varScale="1">
        <p:scale>
          <a:sx n="69" d="100"/>
          <a:sy n="69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 smtClean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22/07/2018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22/07/2018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22/07/2018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22/07/2018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smtClean="0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22/07/2018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22/07/2018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22/07/2018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22/07/2018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22/07/2018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22/07/2018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22/07/2018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22/07/2018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linux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766887" y="1676400"/>
            <a:ext cx="7072313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 smtClean="0">
                <a:solidFill>
                  <a:schemeClr val="bg1"/>
                </a:solidFill>
                <a:latin typeface="Open Sans"/>
              </a:rPr>
              <a:t>Course		: COMP6153</a:t>
            </a:r>
            <a:endParaRPr lang="en-US" sz="2400" dirty="0">
              <a:solidFill>
                <a:schemeClr val="bg1"/>
              </a:solidFill>
              <a:latin typeface="Open Sans"/>
            </a:endParaRPr>
          </a:p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 smtClean="0">
                <a:solidFill>
                  <a:schemeClr val="bg1"/>
                </a:solidFill>
                <a:latin typeface="Open Sans"/>
              </a:rPr>
              <a:t>Effective Period	</a:t>
            </a:r>
            <a:r>
              <a:rPr lang="en-US" sz="2400" smtClean="0">
                <a:solidFill>
                  <a:schemeClr val="bg1"/>
                </a:solidFill>
                <a:latin typeface="Open Sans"/>
              </a:rPr>
              <a:t>: </a:t>
            </a:r>
            <a:r>
              <a:rPr lang="en-US" sz="2400" smtClean="0">
                <a:solidFill>
                  <a:schemeClr val="bg1"/>
                </a:solidFill>
                <a:latin typeface="Open Sans"/>
              </a:rPr>
              <a:t>September 2018</a:t>
            </a:r>
            <a:endParaRPr lang="en-US" sz="1400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3352800"/>
            <a:ext cx="7467600" cy="2384425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id-ID" sz="4000" dirty="0" smtClean="0">
                <a:solidFill>
                  <a:schemeClr val="bg1"/>
                </a:solidFill>
              </a:rPr>
              <a:t>Multi Processor and Embedded System</a:t>
            </a:r>
            <a:r>
              <a:rPr lang="en-AU" dirty="0" smtClean="0">
                <a:solidFill>
                  <a:schemeClr val="bg1"/>
                </a:solidFill>
              </a:rPr>
              <a:t/>
            </a:r>
            <a:br>
              <a:rPr lang="en-AU" dirty="0" smtClean="0">
                <a:solidFill>
                  <a:schemeClr val="bg1"/>
                </a:solidFill>
              </a:rPr>
            </a:br>
            <a:r>
              <a:rPr lang="en-US" sz="2800" smtClean="0">
                <a:solidFill>
                  <a:schemeClr val="bg1"/>
                </a:solidFill>
              </a:rPr>
              <a:t>Session  </a:t>
            </a:r>
            <a:r>
              <a:rPr lang="en-US" sz="2800" smtClean="0"/>
              <a:t>4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UMA vs. NUMA</a:t>
            </a:r>
            <a:endParaRPr lang="en-US" dirty="0"/>
          </a:p>
        </p:txBody>
      </p:sp>
      <p:sp>
        <p:nvSpPr>
          <p:cNvPr id="5" name="AutoShape 3"/>
          <p:cNvSpPr txBox="1">
            <a:spLocks noGrp="1" noChangeArrowheads="1"/>
          </p:cNvSpPr>
          <p:nvPr>
            <p:ph idx="1"/>
          </p:nvPr>
        </p:nvSpPr>
        <p:spPr bwMode="auto">
          <a:xfrm>
            <a:off x="1143000" y="2000250"/>
            <a:ext cx="7586663" cy="351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normAutofit fontScale="92500" lnSpcReduction="20000"/>
          </a:bodyPr>
          <a:lstStyle/>
          <a:p>
            <a:pPr marL="331788" indent="-331788" defTabSz="457200" eaLnBrk="0" hangingPunct="0">
              <a:spcBef>
                <a:spcPct val="20000"/>
              </a:spcBef>
              <a:buFontTx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zh-TW" sz="2400" kern="0" dirty="0">
                <a:latin typeface="+mn-lt"/>
                <a:ea typeface="新細明體" pitchFamily="18" charset="-120"/>
              </a:rPr>
              <a:t>Unified Memory Access (UMA)</a:t>
            </a:r>
          </a:p>
          <a:p>
            <a:pPr marL="731838" lvl="1" indent="-274638" defTabSz="457200" eaLnBrk="0" hangingPunct="0">
              <a:spcBef>
                <a:spcPct val="20000"/>
              </a:spcBef>
              <a:buFontTx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zh-TW" sz="2000" kern="0" dirty="0">
                <a:latin typeface="+mn-lt"/>
                <a:ea typeface="新細明體" pitchFamily="18" charset="-120"/>
              </a:rPr>
              <a:t>also known as Symmetric </a:t>
            </a:r>
            <a:r>
              <a:rPr lang="en-GB" altLang="zh-TW" sz="2000" kern="0" dirty="0" err="1">
                <a:latin typeface="+mn-lt"/>
                <a:ea typeface="新細明體" pitchFamily="18" charset="-120"/>
              </a:rPr>
              <a:t>MultiProcessors</a:t>
            </a:r>
            <a:r>
              <a:rPr lang="en-GB" altLang="zh-TW" sz="2000" kern="0" dirty="0">
                <a:latin typeface="+mn-lt"/>
                <a:ea typeface="新細明體" pitchFamily="18" charset="-120"/>
              </a:rPr>
              <a:t> (SMP)</a:t>
            </a:r>
          </a:p>
          <a:p>
            <a:pPr marL="331788" indent="-331788" defTabSz="457200" eaLnBrk="0" hangingPunct="0">
              <a:spcBef>
                <a:spcPct val="20000"/>
              </a:spcBef>
              <a:buFontTx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zh-TW" sz="2400" kern="0" dirty="0">
                <a:latin typeface="+mn-lt"/>
                <a:ea typeface="新細明體" pitchFamily="18" charset="-120"/>
              </a:rPr>
              <a:t>Non-Unified Memory Access (NUMA)</a:t>
            </a:r>
          </a:p>
          <a:p>
            <a:pPr marL="331788" indent="-331788" defTabSz="457200" eaLnBrk="0" hangingPunct="0">
              <a:spcBef>
                <a:spcPct val="20000"/>
              </a:spcBef>
              <a:buFontTx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zh-TW" sz="2400" kern="0" dirty="0">
                <a:latin typeface="+mn-lt"/>
                <a:ea typeface="新細明體" pitchFamily="18" charset="-120"/>
              </a:rPr>
              <a:t>S</a:t>
            </a:r>
            <a:r>
              <a:rPr lang="id-ID" altLang="zh-TW" sz="2400" kern="0" dirty="0">
                <a:latin typeface="+mn-lt"/>
                <a:ea typeface="新細明體" pitchFamily="18" charset="-120"/>
              </a:rPr>
              <a:t>IMILARITIES</a:t>
            </a:r>
            <a:endParaRPr lang="en-GB" altLang="zh-TW" sz="2400" kern="0" dirty="0">
              <a:latin typeface="+mn-lt"/>
              <a:ea typeface="新細明體" pitchFamily="18" charset="-120"/>
            </a:endParaRPr>
          </a:p>
          <a:p>
            <a:pPr marL="731838" lvl="1" indent="-274638" defTabSz="457200" eaLnBrk="0" hangingPunct="0">
              <a:spcBef>
                <a:spcPct val="20000"/>
              </a:spcBef>
              <a:buFontTx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zh-TW" sz="2000" kern="0" dirty="0">
                <a:latin typeface="+mn-lt"/>
                <a:ea typeface="新細明體" pitchFamily="18" charset="-120"/>
              </a:rPr>
              <a:t>single memory space</a:t>
            </a:r>
          </a:p>
          <a:p>
            <a:pPr marL="731838" lvl="1" indent="-274638" defTabSz="457200" eaLnBrk="0" hangingPunct="0">
              <a:spcBef>
                <a:spcPct val="20000"/>
              </a:spcBef>
              <a:buFontTx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zh-TW" sz="2000" kern="0" dirty="0">
                <a:latin typeface="+mn-lt"/>
                <a:ea typeface="新細明體" pitchFamily="18" charset="-120"/>
              </a:rPr>
              <a:t>pitfall: Compared between shared memory and distributed memory.</a:t>
            </a:r>
          </a:p>
          <a:p>
            <a:pPr marL="331788" indent="-331788" defTabSz="457200" eaLnBrk="0" hangingPunct="0">
              <a:spcBef>
                <a:spcPct val="20000"/>
              </a:spcBef>
              <a:buFontTx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zh-TW" sz="2400" kern="0" dirty="0">
                <a:latin typeface="+mn-lt"/>
                <a:ea typeface="新細明體" pitchFamily="18" charset="-120"/>
              </a:rPr>
              <a:t>DIFFERENT</a:t>
            </a:r>
          </a:p>
          <a:p>
            <a:pPr marL="731838" lvl="1" indent="-274638" defTabSz="457200" eaLnBrk="0" hangingPunct="0">
              <a:spcBef>
                <a:spcPct val="20000"/>
              </a:spcBef>
              <a:buFontTx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zh-TW" sz="2000" kern="0" dirty="0">
                <a:latin typeface="+mn-lt"/>
                <a:ea typeface="新細明體" pitchFamily="18" charset="-120"/>
              </a:rPr>
              <a:t>access time</a:t>
            </a:r>
          </a:p>
          <a:p>
            <a:pPr marL="731838" lvl="1" indent="-274638" defTabSz="457200" eaLnBrk="0" hangingPunct="0">
              <a:spcBef>
                <a:spcPct val="20000"/>
              </a:spcBef>
              <a:buFontTx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zh-TW" sz="2000" kern="0" dirty="0">
                <a:latin typeface="+mn-lt"/>
                <a:ea typeface="新細明體" pitchFamily="18" charset="-120"/>
              </a:rPr>
              <a:t># of processors</a:t>
            </a:r>
          </a:p>
          <a:p>
            <a:pPr marL="731838" lvl="1" indent="-274638" defTabSz="457200" eaLnBrk="0" hangingPunct="0">
              <a:spcBef>
                <a:spcPct val="20000"/>
              </a:spcBef>
              <a:buFontTx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zh-TW" sz="2000" kern="0" dirty="0">
                <a:latin typeface="+mn-lt"/>
                <a:ea typeface="新細明體" pitchFamily="18" charset="-120"/>
              </a:rPr>
              <a:t>bus vs. network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57848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Classification of parallel system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066800" y="1773238"/>
            <a:ext cx="7392988" cy="347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en-US" sz="2300" dirty="0"/>
              <a:t>SISD (Single Instruction Single Data)</a:t>
            </a:r>
          </a:p>
          <a:p>
            <a:pPr lvl="1">
              <a:lnSpc>
                <a:spcPct val="70000"/>
              </a:lnSpc>
            </a:pPr>
            <a:r>
              <a:rPr lang="en-US" altLang="en-US" sz="2000" dirty="0"/>
              <a:t>Uniprocessors</a:t>
            </a:r>
          </a:p>
          <a:p>
            <a:pPr>
              <a:lnSpc>
                <a:spcPct val="70000"/>
              </a:lnSpc>
            </a:pPr>
            <a:endParaRPr lang="en-US" altLang="en-US" sz="2000" dirty="0"/>
          </a:p>
          <a:p>
            <a:pPr>
              <a:lnSpc>
                <a:spcPct val="70000"/>
              </a:lnSpc>
            </a:pPr>
            <a:r>
              <a:rPr lang="en-US" altLang="en-US" sz="2300" dirty="0"/>
              <a:t>MISD (Multiple Instruction Single Data)</a:t>
            </a:r>
          </a:p>
          <a:p>
            <a:pPr lvl="1">
              <a:lnSpc>
                <a:spcPct val="70000"/>
              </a:lnSpc>
            </a:pPr>
            <a:r>
              <a:rPr lang="en-US" altLang="en-US" sz="1700" dirty="0"/>
              <a:t>Stream based processing</a:t>
            </a:r>
          </a:p>
          <a:p>
            <a:pPr>
              <a:lnSpc>
                <a:spcPct val="70000"/>
              </a:lnSpc>
            </a:pPr>
            <a:endParaRPr lang="en-US" altLang="en-US" sz="1700" dirty="0"/>
          </a:p>
          <a:p>
            <a:pPr>
              <a:lnSpc>
                <a:spcPct val="70000"/>
              </a:lnSpc>
            </a:pPr>
            <a:r>
              <a:rPr lang="en-US" altLang="en-US" sz="2300" dirty="0"/>
              <a:t>SIMD (Single Instruction Multiple Data = DLP)</a:t>
            </a:r>
          </a:p>
          <a:p>
            <a:pPr lvl="1">
              <a:lnSpc>
                <a:spcPct val="70000"/>
              </a:lnSpc>
            </a:pPr>
            <a:r>
              <a:rPr lang="en-US" altLang="en-US" sz="2000" dirty="0"/>
              <a:t>Examples: </a:t>
            </a:r>
            <a:r>
              <a:rPr lang="en-US" altLang="en-US" sz="2000" dirty="0" err="1"/>
              <a:t>Illiac</a:t>
            </a:r>
            <a:r>
              <a:rPr lang="en-US" altLang="en-US" sz="2000" dirty="0"/>
              <a:t>-IV, CM-2 (Thinking Machines), </a:t>
            </a:r>
            <a:r>
              <a:rPr lang="en-US" altLang="en-US" sz="2000" dirty="0" err="1"/>
              <a:t>Xetal</a:t>
            </a:r>
            <a:r>
              <a:rPr lang="en-US" altLang="en-US" sz="2000" dirty="0"/>
              <a:t> (Philips), Imagine (Stanford), Vector machines, Cell architecture (Sony)</a:t>
            </a:r>
          </a:p>
          <a:p>
            <a:pPr lvl="2">
              <a:lnSpc>
                <a:spcPct val="70000"/>
              </a:lnSpc>
            </a:pPr>
            <a:r>
              <a:rPr lang="en-US" altLang="en-US" sz="1700" dirty="0"/>
              <a:t>Simple programming model</a:t>
            </a:r>
          </a:p>
          <a:p>
            <a:pPr lvl="2">
              <a:lnSpc>
                <a:spcPct val="70000"/>
              </a:lnSpc>
            </a:pPr>
            <a:r>
              <a:rPr lang="en-US" altLang="en-US" sz="1700"/>
              <a:t>Low </a:t>
            </a:r>
            <a:r>
              <a:rPr lang="en-US" altLang="en-US" sz="1700" smtClean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overhead</a:t>
            </a:r>
            <a:endParaRPr lang="en-US" altLang="en-US" sz="1700" dirty="0"/>
          </a:p>
          <a:p>
            <a:pPr>
              <a:lnSpc>
                <a:spcPct val="70000"/>
              </a:lnSpc>
            </a:pPr>
            <a:endParaRPr lang="en-US" altLang="en-US" sz="1700" dirty="0"/>
          </a:p>
          <a:p>
            <a:pPr>
              <a:lnSpc>
                <a:spcPct val="70000"/>
              </a:lnSpc>
            </a:pPr>
            <a:r>
              <a:rPr lang="en-US" altLang="en-US" sz="2300" dirty="0"/>
              <a:t>MIMD (Multiple Instruction Multiple Data)</a:t>
            </a:r>
          </a:p>
          <a:p>
            <a:pPr lvl="1">
              <a:lnSpc>
                <a:spcPct val="70000"/>
              </a:lnSpc>
            </a:pPr>
            <a:r>
              <a:rPr lang="en-US" altLang="en-US" sz="2000" dirty="0"/>
              <a:t>Examples: Sun Enterprise 5000, Cray T3D,  SGI Origin, </a:t>
            </a:r>
            <a:br>
              <a:rPr lang="en-US" altLang="en-US" sz="2000" dirty="0"/>
            </a:br>
            <a:r>
              <a:rPr lang="en-US" altLang="en-US" sz="2000" dirty="0"/>
              <a:t>Multi-core Pentiums, and many more….</a:t>
            </a:r>
          </a:p>
        </p:txBody>
      </p:sp>
    </p:spTree>
    <p:extLst>
      <p:ext uri="{BB962C8B-B14F-4D97-AF65-F5344CB8AC3E}">
        <p14:creationId xmlns:p14="http://schemas.microsoft.com/office/powerpoint/2010/main" val="320662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Classification of parallel system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066800" y="1773238"/>
            <a:ext cx="7392988" cy="329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en-US" sz="2300" dirty="0"/>
              <a:t>SISD (Single Instruction Single Data)</a:t>
            </a:r>
          </a:p>
          <a:p>
            <a:pPr lvl="1">
              <a:lnSpc>
                <a:spcPct val="70000"/>
              </a:lnSpc>
            </a:pPr>
            <a:r>
              <a:rPr lang="en-US" altLang="en-US" sz="2000" dirty="0"/>
              <a:t>Uniprocessors</a:t>
            </a:r>
          </a:p>
          <a:p>
            <a:pPr>
              <a:lnSpc>
                <a:spcPct val="70000"/>
              </a:lnSpc>
            </a:pPr>
            <a:endParaRPr lang="en-US" altLang="en-US" sz="2000" dirty="0"/>
          </a:p>
          <a:p>
            <a:pPr>
              <a:lnSpc>
                <a:spcPct val="70000"/>
              </a:lnSpc>
            </a:pPr>
            <a:r>
              <a:rPr lang="en-US" altLang="en-US" sz="2300" dirty="0"/>
              <a:t>MISD (Multiple Instruction Single Data)</a:t>
            </a:r>
          </a:p>
          <a:p>
            <a:pPr lvl="1">
              <a:lnSpc>
                <a:spcPct val="70000"/>
              </a:lnSpc>
            </a:pPr>
            <a:r>
              <a:rPr lang="en-US" altLang="en-US" sz="1700" dirty="0"/>
              <a:t>Stream based processing</a:t>
            </a:r>
          </a:p>
          <a:p>
            <a:pPr>
              <a:lnSpc>
                <a:spcPct val="70000"/>
              </a:lnSpc>
            </a:pPr>
            <a:endParaRPr lang="en-US" altLang="en-US" sz="1700" dirty="0"/>
          </a:p>
          <a:p>
            <a:pPr>
              <a:lnSpc>
                <a:spcPct val="70000"/>
              </a:lnSpc>
            </a:pPr>
            <a:r>
              <a:rPr lang="en-US" altLang="en-US" sz="2300" dirty="0"/>
              <a:t>SIMD (Single Instruction Multiple Data = DLP)</a:t>
            </a:r>
          </a:p>
          <a:p>
            <a:pPr lvl="1">
              <a:lnSpc>
                <a:spcPct val="70000"/>
              </a:lnSpc>
            </a:pPr>
            <a:r>
              <a:rPr lang="en-US" altLang="en-US" sz="2000" dirty="0"/>
              <a:t>Examples: </a:t>
            </a:r>
            <a:r>
              <a:rPr lang="en-US" altLang="en-US" sz="2000" dirty="0" err="1"/>
              <a:t>Illiac</a:t>
            </a:r>
            <a:r>
              <a:rPr lang="en-US" altLang="en-US" sz="2000" dirty="0"/>
              <a:t>-IV, CM-2 (Thinking Machines), </a:t>
            </a:r>
            <a:r>
              <a:rPr lang="en-US" altLang="en-US" sz="2000" dirty="0" err="1"/>
              <a:t>Xetal</a:t>
            </a:r>
            <a:r>
              <a:rPr lang="en-US" altLang="en-US" sz="2000" dirty="0"/>
              <a:t> (Philips), Imagine (Stanford), Vector machines, Cell architecture (Sony)</a:t>
            </a:r>
          </a:p>
          <a:p>
            <a:pPr lvl="2">
              <a:lnSpc>
                <a:spcPct val="70000"/>
              </a:lnSpc>
            </a:pPr>
            <a:r>
              <a:rPr lang="en-US" altLang="en-US" sz="1700" dirty="0"/>
              <a:t>Simple programming model</a:t>
            </a:r>
          </a:p>
          <a:p>
            <a:pPr lvl="2">
              <a:lnSpc>
                <a:spcPct val="70000"/>
              </a:lnSpc>
            </a:pPr>
            <a:r>
              <a:rPr lang="en-US" altLang="en-US" sz="1700" dirty="0"/>
              <a:t>Low overhead</a:t>
            </a:r>
          </a:p>
          <a:p>
            <a:pPr>
              <a:lnSpc>
                <a:spcPct val="70000"/>
              </a:lnSpc>
            </a:pPr>
            <a:endParaRPr lang="en-US" altLang="en-US" sz="1700" dirty="0"/>
          </a:p>
          <a:p>
            <a:pPr>
              <a:lnSpc>
                <a:spcPct val="70000"/>
              </a:lnSpc>
            </a:pPr>
            <a:r>
              <a:rPr lang="en-US" altLang="en-US" sz="2300" dirty="0"/>
              <a:t>MIMD (Multiple Instruction Multiple Data)</a:t>
            </a:r>
          </a:p>
          <a:p>
            <a:pPr lvl="1">
              <a:lnSpc>
                <a:spcPct val="70000"/>
              </a:lnSpc>
            </a:pPr>
            <a:r>
              <a:rPr lang="en-US" altLang="en-US" sz="2000" dirty="0"/>
              <a:t>Examples: Sun Enterprise 5000, Cray T3D,  SGI Origin, </a:t>
            </a:r>
            <a:br>
              <a:rPr lang="en-US" altLang="en-US" sz="2000" dirty="0"/>
            </a:br>
            <a:r>
              <a:rPr lang="en-US" altLang="en-US" sz="2000" dirty="0"/>
              <a:t>Multi-core Pentiums, and many more….</a:t>
            </a:r>
          </a:p>
        </p:txBody>
      </p:sp>
    </p:spTree>
    <p:extLst>
      <p:ext uri="{BB962C8B-B14F-4D97-AF65-F5344CB8AC3E}">
        <p14:creationId xmlns:p14="http://schemas.microsoft.com/office/powerpoint/2010/main" val="348474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Embedded System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43000" y="1752600"/>
            <a:ext cx="7210424" cy="3014662"/>
          </a:xfrm>
        </p:spPr>
        <p:txBody>
          <a:bodyPr/>
          <a:lstStyle/>
          <a:p>
            <a:r>
              <a:rPr lang="id-ID" altLang="en-US" dirty="0" smtClean="0"/>
              <a:t>Characteristics of Embedded System</a:t>
            </a:r>
          </a:p>
          <a:p>
            <a:r>
              <a:rPr lang="id-ID" altLang="en-US" dirty="0" smtClean="0"/>
              <a:t>Prpose of Embedded System</a:t>
            </a:r>
          </a:p>
          <a:p>
            <a:r>
              <a:rPr lang="id-ID" altLang="en-US" dirty="0" smtClean="0"/>
              <a:t>eCOS</a:t>
            </a:r>
          </a:p>
          <a:p>
            <a:pPr>
              <a:buFontTx/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4759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Embedded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28775"/>
            <a:ext cx="7696200" cy="3517900"/>
          </a:xfrm>
        </p:spPr>
        <p:txBody>
          <a:bodyPr/>
          <a:lstStyle/>
          <a:p>
            <a:pPr>
              <a:defRPr/>
            </a:pPr>
            <a:r>
              <a:rPr lang="en-US" dirty="0"/>
              <a:t>A combination of computer hardware and software, </a:t>
            </a:r>
            <a:r>
              <a:rPr lang="en-US" dirty="0" smtClean="0"/>
              <a:t>and</a:t>
            </a:r>
            <a:r>
              <a:rPr lang="id-ID" dirty="0" smtClean="0"/>
              <a:t> </a:t>
            </a:r>
            <a:r>
              <a:rPr lang="en-US" dirty="0" smtClean="0"/>
              <a:t>designed </a:t>
            </a:r>
            <a:r>
              <a:rPr lang="en-US" dirty="0"/>
              <a:t>to perform a </a:t>
            </a:r>
            <a:r>
              <a:rPr lang="en-US" dirty="0" smtClean="0"/>
              <a:t>dedicated</a:t>
            </a:r>
            <a:r>
              <a:rPr lang="id-ID" dirty="0" smtClean="0"/>
              <a:t> </a:t>
            </a:r>
            <a:r>
              <a:rPr lang="en-US" dirty="0" smtClean="0"/>
              <a:t>function</a:t>
            </a:r>
            <a:r>
              <a:rPr lang="en-US" dirty="0"/>
              <a:t>. </a:t>
            </a:r>
            <a:endParaRPr lang="id-ID" dirty="0" smtClean="0"/>
          </a:p>
          <a:p>
            <a:pPr marL="0" indent="0">
              <a:buFontTx/>
              <a:buNone/>
              <a:defRPr/>
            </a:pPr>
            <a:endParaRPr lang="id-ID" dirty="0"/>
          </a:p>
          <a:p>
            <a:pPr>
              <a:defRPr/>
            </a:pPr>
            <a:r>
              <a:rPr lang="en-US" dirty="0" smtClean="0"/>
              <a:t>In </a:t>
            </a:r>
            <a:r>
              <a:rPr lang="en-US" dirty="0"/>
              <a:t>many cases, embedded systems are part of a larger system or </a:t>
            </a:r>
            <a:r>
              <a:rPr lang="en-US" dirty="0" smtClean="0"/>
              <a:t>product,</a:t>
            </a:r>
            <a:r>
              <a:rPr lang="id-ID" dirty="0" smtClean="0"/>
              <a:t> </a:t>
            </a:r>
            <a:r>
              <a:rPr lang="en-US" dirty="0" smtClean="0"/>
              <a:t>as </a:t>
            </a:r>
            <a:r>
              <a:rPr lang="en-US" dirty="0"/>
              <a:t>in the case of an antilock braking system in a car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6631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Example of Embedded System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557339"/>
            <a:ext cx="6432550" cy="5072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107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Possible Organization of Embedded System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465263"/>
            <a:ext cx="6553200" cy="513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029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Characteristics of Embedded System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28775"/>
            <a:ext cx="7620000" cy="3517900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/>
              <a:t>Real-time operation: </a:t>
            </a:r>
            <a:endParaRPr lang="id-ID" altLang="en-US" dirty="0" smtClean="0"/>
          </a:p>
          <a:p>
            <a:pPr lvl="1"/>
            <a:r>
              <a:rPr lang="en-US" altLang="en-US" dirty="0" smtClean="0"/>
              <a:t>In many embedded systems, the correctness of a computation</a:t>
            </a:r>
            <a:r>
              <a:rPr lang="id-ID" altLang="en-US" dirty="0" smtClean="0"/>
              <a:t> </a:t>
            </a:r>
            <a:r>
              <a:rPr lang="en-US" altLang="en-US" dirty="0" smtClean="0"/>
              <a:t>depends, in part, on the time at which it is delivered. Often, real-time</a:t>
            </a:r>
            <a:r>
              <a:rPr lang="id-ID" altLang="en-US" dirty="0" smtClean="0"/>
              <a:t>. C</a:t>
            </a:r>
            <a:r>
              <a:rPr lang="en-US" altLang="en-US" dirty="0" err="1" smtClean="0"/>
              <a:t>onstraints</a:t>
            </a:r>
            <a:r>
              <a:rPr lang="en-US" altLang="en-US" dirty="0" smtClean="0"/>
              <a:t> are dictated by external I/O and control stability requirements.</a:t>
            </a:r>
          </a:p>
          <a:p>
            <a:r>
              <a:rPr lang="en-US" altLang="en-US" dirty="0" smtClean="0"/>
              <a:t>Reactive operation: </a:t>
            </a:r>
            <a:endParaRPr lang="id-ID" altLang="en-US" dirty="0" smtClean="0"/>
          </a:p>
          <a:p>
            <a:pPr lvl="1"/>
            <a:r>
              <a:rPr lang="en-US" altLang="en-US" dirty="0" smtClean="0"/>
              <a:t>Embedded software may execute in response to external</a:t>
            </a:r>
            <a:r>
              <a:rPr lang="id-ID" altLang="en-US" dirty="0" smtClean="0"/>
              <a:t> </a:t>
            </a:r>
            <a:r>
              <a:rPr lang="en-US" altLang="en-US" dirty="0" smtClean="0"/>
              <a:t>events. If these events do not occur periodically or at predictable intervals, the</a:t>
            </a:r>
            <a:r>
              <a:rPr lang="id-ID" altLang="en-US" dirty="0" smtClean="0"/>
              <a:t> </a:t>
            </a:r>
            <a:r>
              <a:rPr lang="en-US" altLang="en-US" dirty="0" smtClean="0"/>
              <a:t>embedded software may need to take into account worst-case conditions and</a:t>
            </a:r>
            <a:r>
              <a:rPr lang="id-ID" altLang="en-US" dirty="0" smtClean="0"/>
              <a:t> </a:t>
            </a:r>
            <a:r>
              <a:rPr lang="en-US" altLang="en-US" dirty="0" smtClean="0"/>
              <a:t>set priorities for execution of routines.</a:t>
            </a:r>
          </a:p>
        </p:txBody>
      </p:sp>
    </p:spTree>
    <p:extLst>
      <p:ext uri="{BB962C8B-B14F-4D97-AF65-F5344CB8AC3E}">
        <p14:creationId xmlns:p14="http://schemas.microsoft.com/office/powerpoint/2010/main" val="357615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Characteristics of Embedded System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28775"/>
            <a:ext cx="7859713" cy="5040313"/>
          </a:xfrm>
        </p:spPr>
        <p:txBody>
          <a:bodyPr/>
          <a:lstStyle/>
          <a:p>
            <a:r>
              <a:rPr lang="en-US" altLang="en-US" dirty="0" smtClean="0"/>
              <a:t>Configurability: </a:t>
            </a:r>
            <a:endParaRPr lang="id-ID" altLang="en-US" dirty="0" smtClean="0"/>
          </a:p>
          <a:p>
            <a:pPr lvl="1"/>
            <a:r>
              <a:rPr lang="en-US" altLang="en-US" dirty="0" smtClean="0"/>
              <a:t>Because of the large variety of embedded systems, there is</a:t>
            </a:r>
            <a:r>
              <a:rPr lang="id-ID" altLang="en-US" dirty="0" smtClean="0"/>
              <a:t> </a:t>
            </a:r>
            <a:r>
              <a:rPr lang="en-US" altLang="en-US" dirty="0" smtClean="0"/>
              <a:t>a large variation in the requirements, both qualitative and </a:t>
            </a:r>
            <a:r>
              <a:rPr lang="id-ID" altLang="en-US" dirty="0" smtClean="0"/>
              <a:t>q</a:t>
            </a:r>
            <a:r>
              <a:rPr lang="en-US" altLang="en-US" dirty="0" err="1" smtClean="0"/>
              <a:t>uantitative</a:t>
            </a:r>
            <a:r>
              <a:rPr lang="en-US" altLang="en-US" dirty="0" smtClean="0"/>
              <a:t>, for</a:t>
            </a:r>
            <a:r>
              <a:rPr lang="id-ID" altLang="en-US" dirty="0" smtClean="0"/>
              <a:t> </a:t>
            </a:r>
            <a:r>
              <a:rPr lang="en-US" altLang="en-US" dirty="0" smtClean="0"/>
              <a:t>embedded OS </a:t>
            </a:r>
            <a:r>
              <a:rPr lang="en-US" altLang="en-US" dirty="0" err="1" smtClean="0"/>
              <a:t>functionalityfor</a:t>
            </a:r>
            <a:r>
              <a:rPr lang="en-US" altLang="en-US" dirty="0" smtClean="0"/>
              <a:t> execution of routines.</a:t>
            </a:r>
            <a:endParaRPr lang="id-ID" altLang="en-US" dirty="0" smtClean="0"/>
          </a:p>
          <a:p>
            <a:r>
              <a:rPr lang="en-US" altLang="en-US" dirty="0" smtClean="0"/>
              <a:t>I/O device flexibility: </a:t>
            </a:r>
            <a:endParaRPr lang="id-ID" altLang="en-US" dirty="0" smtClean="0"/>
          </a:p>
          <a:p>
            <a:pPr lvl="1"/>
            <a:r>
              <a:rPr lang="en-US" altLang="en-US" dirty="0" smtClean="0"/>
              <a:t>There is virtually no device that needs to be supported</a:t>
            </a:r>
            <a:r>
              <a:rPr lang="id-ID" altLang="en-US" dirty="0" smtClean="0"/>
              <a:t> </a:t>
            </a:r>
            <a:r>
              <a:rPr lang="en-US" altLang="en-US" dirty="0" smtClean="0"/>
              <a:t>by all versions of the OS, and the range of I/O devices is large</a:t>
            </a:r>
            <a:r>
              <a:rPr lang="id-ID" altLang="en-US" dirty="0" smtClean="0"/>
              <a:t>.</a:t>
            </a:r>
          </a:p>
          <a:p>
            <a:r>
              <a:rPr lang="en-US" altLang="en-US" dirty="0" smtClean="0"/>
              <a:t>Streamlined protection mechanisms: </a:t>
            </a:r>
            <a:endParaRPr lang="id-ID" altLang="en-US" dirty="0" smtClean="0"/>
          </a:p>
          <a:p>
            <a:pPr lvl="1"/>
            <a:r>
              <a:rPr lang="en-US" altLang="en-US" dirty="0" smtClean="0"/>
              <a:t>Embedded systems are typically designed</a:t>
            </a:r>
            <a:r>
              <a:rPr lang="id-ID" altLang="en-US" dirty="0" smtClean="0"/>
              <a:t> </a:t>
            </a:r>
            <a:r>
              <a:rPr lang="en-US" altLang="en-US" dirty="0" smtClean="0"/>
              <a:t>for a limited, well-defined functionality</a:t>
            </a:r>
            <a:endParaRPr lang="id-ID" altLang="en-US" dirty="0" smtClean="0"/>
          </a:p>
          <a:p>
            <a:r>
              <a:rPr lang="en-US" altLang="en-US" dirty="0" smtClean="0"/>
              <a:t>Direct use of interrupts:</a:t>
            </a:r>
            <a:endParaRPr lang="id-ID" altLang="en-US" dirty="0" smtClean="0"/>
          </a:p>
          <a:p>
            <a:pPr lvl="1"/>
            <a:r>
              <a:rPr lang="en-US" altLang="en-US" dirty="0" smtClean="0"/>
              <a:t> General-purpose operating systems typically do not</a:t>
            </a:r>
            <a:r>
              <a:rPr lang="id-ID" altLang="en-US" dirty="0" smtClean="0"/>
              <a:t> </a:t>
            </a:r>
            <a:r>
              <a:rPr lang="en-US" altLang="en-US" dirty="0" smtClean="0"/>
              <a:t>permit any user process to use interrupts directly</a:t>
            </a:r>
          </a:p>
        </p:txBody>
      </p:sp>
    </p:spTree>
    <p:extLst>
      <p:ext uri="{BB962C8B-B14F-4D97-AF65-F5344CB8AC3E}">
        <p14:creationId xmlns:p14="http://schemas.microsoft.com/office/powerpoint/2010/main" val="46131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Purpose Built Embedded Operating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9138"/>
            <a:ext cx="7329488" cy="2016125"/>
          </a:xfrm>
        </p:spPr>
        <p:txBody>
          <a:bodyPr/>
          <a:lstStyle/>
          <a:p>
            <a:r>
              <a:rPr lang="en-US" altLang="en-US" dirty="0" smtClean="0"/>
              <a:t>A significant number of operating systems have been designed from the ground up</a:t>
            </a:r>
            <a:r>
              <a:rPr lang="id-ID" altLang="en-US" dirty="0" smtClean="0"/>
              <a:t> </a:t>
            </a:r>
            <a:r>
              <a:rPr lang="en-US" altLang="en-US" dirty="0" smtClean="0"/>
              <a:t>for embedded applications. Two prominent examples of this latter approach are</a:t>
            </a:r>
            <a:r>
              <a:rPr lang="id-ID" altLang="en-US" dirty="0" smtClean="0"/>
              <a:t> </a:t>
            </a:r>
            <a:r>
              <a:rPr lang="en-US" altLang="en-US" dirty="0" err="1" smtClean="0"/>
              <a:t>eCos</a:t>
            </a:r>
            <a:r>
              <a:rPr lang="en-US" altLang="en-US" dirty="0" smtClean="0"/>
              <a:t> and </a:t>
            </a:r>
            <a:r>
              <a:rPr lang="en-US" altLang="en-US" dirty="0" err="1" smtClean="0"/>
              <a:t>TinyOS</a:t>
            </a:r>
            <a:r>
              <a:rPr lang="id-ID" alt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565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90600" y="76200"/>
            <a:ext cx="7067128" cy="1143000"/>
          </a:xfrm>
        </p:spPr>
        <p:txBody>
          <a:bodyPr/>
          <a:lstStyle/>
          <a:p>
            <a:r>
              <a:rPr lang="id-ID" dirty="0" smtClean="0"/>
              <a:t>Sub Topics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066800"/>
            <a:ext cx="8077200" cy="56387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 dirty="0" smtClean="0">
              <a:solidFill>
                <a:schemeClr val="bg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28775"/>
            <a:ext cx="8229600" cy="35179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id-ID" altLang="en-US" dirty="0" smtClean="0">
                <a:solidFill>
                  <a:schemeClr val="bg1"/>
                </a:solidFill>
              </a:rPr>
              <a:t>Multicore vs Multiprocessor system</a:t>
            </a:r>
          </a:p>
          <a:p>
            <a:pPr>
              <a:buFontTx/>
              <a:buChar char="-"/>
            </a:pPr>
            <a:r>
              <a:rPr lang="id-ID" altLang="en-US" dirty="0" smtClean="0">
                <a:solidFill>
                  <a:schemeClr val="bg1"/>
                </a:solidFill>
              </a:rPr>
              <a:t>Multi Processor System</a:t>
            </a:r>
          </a:p>
          <a:p>
            <a:pPr>
              <a:buFontTx/>
              <a:buChar char="-"/>
            </a:pPr>
            <a:r>
              <a:rPr lang="id-ID" altLang="en-US" dirty="0" smtClean="0">
                <a:solidFill>
                  <a:schemeClr val="bg1"/>
                </a:solidFill>
              </a:rPr>
              <a:t>UMA s NUMA Processor</a:t>
            </a:r>
          </a:p>
          <a:p>
            <a:pPr>
              <a:buFontTx/>
              <a:buChar char="-"/>
            </a:pPr>
            <a:r>
              <a:rPr lang="id-ID" altLang="en-US" dirty="0" smtClean="0">
                <a:solidFill>
                  <a:schemeClr val="bg1"/>
                </a:solidFill>
              </a:rPr>
              <a:t>Multi Processor Synchronization</a:t>
            </a:r>
          </a:p>
          <a:p>
            <a:pPr>
              <a:buFontTx/>
              <a:buChar char="-"/>
            </a:pPr>
            <a:r>
              <a:rPr lang="id-ID" altLang="en-US" dirty="0" smtClean="0">
                <a:solidFill>
                  <a:schemeClr val="bg1"/>
                </a:solidFill>
              </a:rPr>
              <a:t>Scheduling</a:t>
            </a:r>
          </a:p>
          <a:p>
            <a:r>
              <a:rPr lang="id-ID" altLang="en-US" dirty="0">
                <a:solidFill>
                  <a:schemeClr val="bg1"/>
                </a:solidFill>
              </a:rPr>
              <a:t>Characteristics of Embedded System</a:t>
            </a:r>
          </a:p>
          <a:p>
            <a:r>
              <a:rPr lang="id-ID" altLang="en-US" smtClean="0">
                <a:solidFill>
                  <a:schemeClr val="bg1"/>
                </a:solidFill>
              </a:rPr>
              <a:t>Purpose </a:t>
            </a:r>
            <a:r>
              <a:rPr lang="id-ID" altLang="en-US" dirty="0">
                <a:solidFill>
                  <a:schemeClr val="bg1"/>
                </a:solidFill>
              </a:rPr>
              <a:t>of Embedded System</a:t>
            </a:r>
          </a:p>
          <a:p>
            <a:r>
              <a:rPr lang="id-ID" altLang="en-US" dirty="0">
                <a:solidFill>
                  <a:schemeClr val="bg1"/>
                </a:solidFill>
              </a:rPr>
              <a:t>eCOS</a:t>
            </a:r>
          </a:p>
          <a:p>
            <a:pPr>
              <a:buFontTx/>
              <a:buChar char="-"/>
            </a:pPr>
            <a:endParaRPr lang="id-ID" altLang="en-US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endParaRPr lang="id-ID" altLang="en-US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endParaRPr lang="id-ID" altLang="en-US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endParaRPr lang="id-ID" altLang="en-US" dirty="0" smtClean="0"/>
          </a:p>
          <a:p>
            <a:pPr>
              <a:buFontTx/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58115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Specialized Embedded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628775"/>
            <a:ext cx="7467600" cy="5229225"/>
          </a:xfrm>
        </p:spPr>
        <p:txBody>
          <a:bodyPr/>
          <a:lstStyle/>
          <a:p>
            <a:r>
              <a:rPr lang="id-ID" altLang="en-US" dirty="0" smtClean="0"/>
              <a:t>Typically include</a:t>
            </a:r>
          </a:p>
          <a:p>
            <a:pPr lvl="1"/>
            <a:r>
              <a:rPr lang="en-US" altLang="en-US" dirty="0" smtClean="0"/>
              <a:t>Has a fast and lightweight process or thread switch</a:t>
            </a:r>
          </a:p>
          <a:p>
            <a:pPr lvl="1"/>
            <a:r>
              <a:rPr lang="en-US" altLang="en-US" dirty="0" smtClean="0"/>
              <a:t>Scheduling policy is real time and dispatcher module is part of scheduler</a:t>
            </a:r>
            <a:r>
              <a:rPr lang="id-ID" altLang="en-US" dirty="0" smtClean="0"/>
              <a:t> i</a:t>
            </a:r>
            <a:r>
              <a:rPr lang="en-US" altLang="en-US" dirty="0" err="1" smtClean="0"/>
              <a:t>nstead</a:t>
            </a:r>
            <a:r>
              <a:rPr lang="en-US" altLang="en-US" dirty="0" smtClean="0"/>
              <a:t> of separate component.</a:t>
            </a:r>
          </a:p>
          <a:p>
            <a:pPr lvl="1"/>
            <a:r>
              <a:rPr lang="id-ID" altLang="en-US" dirty="0" smtClean="0"/>
              <a:t>Ha</a:t>
            </a:r>
            <a:r>
              <a:rPr lang="en-US" altLang="en-US" dirty="0" smtClean="0"/>
              <a:t>s a small size</a:t>
            </a:r>
          </a:p>
          <a:p>
            <a:pPr lvl="1"/>
            <a:r>
              <a:rPr lang="en-US" altLang="en-US" dirty="0" smtClean="0"/>
              <a:t>Responds to external interrupts quickly; typical requirement is response time</a:t>
            </a:r>
            <a:r>
              <a:rPr lang="id-ID" altLang="en-US" dirty="0" smtClean="0"/>
              <a:t> </a:t>
            </a:r>
            <a:r>
              <a:rPr lang="en-US" altLang="en-US" dirty="0" smtClean="0"/>
              <a:t>of less than 10 </a:t>
            </a:r>
            <a:r>
              <a:rPr lang="en-US" altLang="en-US" dirty="0" err="1" smtClean="0"/>
              <a:t>μs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Minimizes intervals during which interrupts are disabled</a:t>
            </a:r>
          </a:p>
          <a:p>
            <a:pPr lvl="1"/>
            <a:r>
              <a:rPr lang="en-US" altLang="en-US" dirty="0" smtClean="0"/>
              <a:t>Provides fixed or variable-sized partitions for memory management as well as</a:t>
            </a:r>
            <a:r>
              <a:rPr lang="id-ID" altLang="en-US" dirty="0" smtClean="0"/>
              <a:t> </a:t>
            </a:r>
            <a:r>
              <a:rPr lang="en-US" altLang="en-US" dirty="0" smtClean="0"/>
              <a:t>the ability to lock code and data in memory</a:t>
            </a:r>
          </a:p>
          <a:p>
            <a:pPr lvl="1"/>
            <a:r>
              <a:rPr lang="en-US" altLang="en-US" dirty="0" smtClean="0"/>
              <a:t>Provides special sequential files that can accumulate data at a fast rate</a:t>
            </a:r>
            <a:r>
              <a:rPr lang="id-ID" altLang="en-US" dirty="0" smtClean="0"/>
              <a:t> </a:t>
            </a:r>
            <a:r>
              <a:rPr lang="en-US" altLang="en-US" dirty="0" smtClean="0"/>
              <a:t>To deal with timing constraints, the kernel</a:t>
            </a:r>
            <a:r>
              <a:rPr lang="id-ID" altLang="en-US" dirty="0" smtClean="0"/>
              <a:t> p</a:t>
            </a:r>
            <a:r>
              <a:rPr lang="en-US" altLang="en-US" dirty="0" err="1" smtClean="0"/>
              <a:t>rovides</a:t>
            </a:r>
            <a:r>
              <a:rPr lang="en-US" altLang="en-US" dirty="0" smtClean="0"/>
              <a:t> bounded execution time for most primitives</a:t>
            </a:r>
          </a:p>
          <a:p>
            <a:pPr lvl="1"/>
            <a:r>
              <a:rPr lang="en-US" altLang="en-US" dirty="0" smtClean="0"/>
              <a:t>Maintains a real-time clock</a:t>
            </a:r>
            <a:endParaRPr lang="id-ID" altLang="en-US" dirty="0" smtClean="0"/>
          </a:p>
          <a:p>
            <a:endParaRPr lang="id-ID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086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eCos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28775"/>
            <a:ext cx="7620000" cy="3517900"/>
          </a:xfrm>
        </p:spPr>
        <p:txBody>
          <a:bodyPr/>
          <a:lstStyle/>
          <a:p>
            <a:r>
              <a:rPr lang="id-ID" altLang="en-US" dirty="0" smtClean="0"/>
              <a:t>eCOS – Embedded Configurable Operating System</a:t>
            </a:r>
          </a:p>
          <a:p>
            <a:r>
              <a:rPr lang="id-ID" altLang="en-US" dirty="0" smtClean="0"/>
              <a:t>Open Source, royalty free, real time O/S for embedded application</a:t>
            </a:r>
          </a:p>
          <a:p>
            <a:endParaRPr lang="id-ID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102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Configurability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28775"/>
            <a:ext cx="7620000" cy="3517900"/>
          </a:xfrm>
        </p:spPr>
        <p:txBody>
          <a:bodyPr/>
          <a:lstStyle/>
          <a:p>
            <a:r>
              <a:rPr lang="en-US" altLang="en-US" dirty="0" err="1" smtClean="0"/>
              <a:t>eCos</a:t>
            </a:r>
            <a:r>
              <a:rPr lang="en-US" altLang="en-US" dirty="0" smtClean="0"/>
              <a:t> configuration tool, which runs on Windows or Linux, is used</a:t>
            </a:r>
            <a:r>
              <a:rPr lang="id-ID" altLang="en-US" dirty="0" smtClean="0"/>
              <a:t> </a:t>
            </a:r>
            <a:r>
              <a:rPr lang="en-US" altLang="en-US" dirty="0" smtClean="0"/>
              <a:t>to configure an </a:t>
            </a:r>
            <a:r>
              <a:rPr lang="en-US" altLang="en-US" dirty="0" err="1" smtClean="0"/>
              <a:t>eCos</a:t>
            </a:r>
            <a:r>
              <a:rPr lang="en-US" altLang="en-US" dirty="0" smtClean="0"/>
              <a:t> package to run on a target embedded system</a:t>
            </a:r>
            <a:endParaRPr lang="id-ID" altLang="en-US" dirty="0" smtClean="0"/>
          </a:p>
          <a:p>
            <a:r>
              <a:rPr lang="en-US" altLang="en-US" dirty="0" err="1" smtClean="0"/>
              <a:t>eCos</a:t>
            </a:r>
            <a:r>
              <a:rPr lang="en-US" altLang="en-US" dirty="0" smtClean="0"/>
              <a:t> package is structured hierarchically</a:t>
            </a:r>
            <a:endParaRPr lang="id-ID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0571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Loading eCos COnfiguration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1557338"/>
            <a:ext cx="4668837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042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eCos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399" y="1484313"/>
            <a:ext cx="7783513" cy="5229225"/>
          </a:xfrm>
        </p:spPr>
        <p:txBody>
          <a:bodyPr/>
          <a:lstStyle/>
          <a:p>
            <a:r>
              <a:rPr lang="id-ID" altLang="en-US" dirty="0" smtClean="0"/>
              <a:t>HAL – Harwarde Abstraction Layer</a:t>
            </a:r>
          </a:p>
          <a:p>
            <a:pPr lvl="1"/>
            <a:r>
              <a:rPr lang="en-US" altLang="en-US" dirty="0" smtClean="0"/>
              <a:t>HAL is software that presents a consistent API to the upper layers and</a:t>
            </a:r>
            <a:r>
              <a:rPr lang="id-ID" altLang="en-US" dirty="0" smtClean="0"/>
              <a:t> </a:t>
            </a:r>
            <a:r>
              <a:rPr lang="en-US" altLang="en-US" dirty="0" smtClean="0"/>
              <a:t>maps upper-layer operations onto a specific hardware platform</a:t>
            </a:r>
            <a:endParaRPr lang="id-ID" altLang="en-US" dirty="0" smtClean="0"/>
          </a:p>
          <a:p>
            <a:r>
              <a:rPr lang="id-ID" altLang="en-US" dirty="0" smtClean="0"/>
              <a:t>eCos Kernel </a:t>
            </a:r>
          </a:p>
          <a:p>
            <a:pPr lvl="1"/>
            <a:r>
              <a:rPr lang="id-ID" altLang="en-US" dirty="0" smtClean="0"/>
              <a:t>Designed to meet the following objectives:</a:t>
            </a:r>
          </a:p>
          <a:p>
            <a:pPr lvl="2"/>
            <a:r>
              <a:rPr lang="en-US" altLang="en-US" sz="1800" dirty="0" smtClean="0"/>
              <a:t>Low interrupt latency: The time it takes to respond to an interrupt and begin</a:t>
            </a:r>
            <a:r>
              <a:rPr lang="id-ID" altLang="en-US" sz="1800" dirty="0" smtClean="0"/>
              <a:t> </a:t>
            </a:r>
            <a:r>
              <a:rPr lang="en-US" altLang="en-US" sz="1800" dirty="0" smtClean="0"/>
              <a:t>executing an ISR.</a:t>
            </a:r>
          </a:p>
          <a:p>
            <a:pPr lvl="2"/>
            <a:r>
              <a:rPr lang="en-US" altLang="en-US" sz="1800" dirty="0" smtClean="0"/>
              <a:t>Low task switching latency: The time it takes from when a thread becomes</a:t>
            </a:r>
            <a:r>
              <a:rPr lang="id-ID" altLang="en-US" sz="1800" dirty="0" smtClean="0"/>
              <a:t> </a:t>
            </a:r>
            <a:r>
              <a:rPr lang="en-US" altLang="en-US" sz="1800" dirty="0" smtClean="0"/>
              <a:t>available to when actual execution begins.</a:t>
            </a:r>
          </a:p>
          <a:p>
            <a:pPr lvl="2"/>
            <a:r>
              <a:rPr lang="en-US" altLang="en-US" sz="1800" dirty="0" smtClean="0"/>
              <a:t>Small memory footprint: Memory resources for both program and data are</a:t>
            </a:r>
            <a:r>
              <a:rPr lang="id-ID" altLang="en-US" sz="1800" dirty="0" smtClean="0"/>
              <a:t> </a:t>
            </a:r>
            <a:r>
              <a:rPr lang="en-US" altLang="en-US" sz="1800" dirty="0" smtClean="0"/>
              <a:t>kept to a minimum by allowing all components to configure memory as needed.</a:t>
            </a:r>
          </a:p>
          <a:p>
            <a:pPr lvl="2"/>
            <a:r>
              <a:rPr lang="en-US" altLang="en-US" sz="1800" dirty="0" smtClean="0"/>
              <a:t>Deterministic behavior: Throughout all aspect of execution, the </a:t>
            </a:r>
            <a:r>
              <a:rPr lang="id-ID" altLang="en-US" sz="1800" dirty="0" smtClean="0"/>
              <a:t>   k</a:t>
            </a:r>
            <a:r>
              <a:rPr lang="en-US" altLang="en-US" sz="1800" dirty="0" err="1" smtClean="0"/>
              <a:t>ernels</a:t>
            </a:r>
            <a:r>
              <a:rPr lang="id-ID" altLang="en-US" sz="1800" dirty="0" smtClean="0"/>
              <a:t> </a:t>
            </a:r>
            <a:r>
              <a:rPr lang="en-US" altLang="en-US" sz="1800" dirty="0" smtClean="0"/>
              <a:t>performance must be predictable and bounded to meet real-time application</a:t>
            </a:r>
            <a:r>
              <a:rPr lang="id-ID" altLang="en-US" sz="1800" dirty="0" smtClean="0"/>
              <a:t> </a:t>
            </a:r>
            <a:r>
              <a:rPr lang="en-US" altLang="en-US" sz="1800" dirty="0" smtClean="0"/>
              <a:t>requirements.</a:t>
            </a:r>
            <a:endParaRPr lang="id-ID" altLang="en-US" sz="1800" dirty="0" smtClean="0"/>
          </a:p>
          <a:p>
            <a:endParaRPr lang="id-ID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474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eCos Scheduler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28775"/>
            <a:ext cx="7620000" cy="3517900"/>
          </a:xfrm>
        </p:spPr>
        <p:txBody>
          <a:bodyPr/>
          <a:lstStyle/>
          <a:p>
            <a:r>
              <a:rPr lang="id-ID" altLang="en-US" dirty="0" smtClean="0"/>
              <a:t>Bitmap Sheduler</a:t>
            </a:r>
          </a:p>
          <a:p>
            <a:pPr lvl="1"/>
            <a:r>
              <a:rPr lang="en-US" altLang="en-US" dirty="0" smtClean="0"/>
              <a:t>A bitmap scheduler supports multiple priority levels, but only</a:t>
            </a:r>
            <a:r>
              <a:rPr lang="id-ID" altLang="en-US" dirty="0" smtClean="0"/>
              <a:t> </a:t>
            </a:r>
            <a:r>
              <a:rPr lang="en-US" altLang="en-US" dirty="0" smtClean="0"/>
              <a:t>one thread can exist at each priority level at any given time. </a:t>
            </a:r>
            <a:endParaRPr lang="id-ID" altLang="en-US" dirty="0" smtClean="0"/>
          </a:p>
          <a:p>
            <a:r>
              <a:rPr lang="id-ID" altLang="en-US" dirty="0" smtClean="0"/>
              <a:t>Multilevel Queue Scheduler</a:t>
            </a:r>
          </a:p>
          <a:p>
            <a:pPr lvl="1"/>
            <a:r>
              <a:rPr lang="id-ID" altLang="en-US" dirty="0" smtClean="0"/>
              <a:t>Supports up to 32 priority levels</a:t>
            </a:r>
          </a:p>
          <a:p>
            <a:pPr lvl="1"/>
            <a:r>
              <a:rPr lang="en-US" altLang="en-US" dirty="0" smtClean="0"/>
              <a:t>allows for multiple active threads at each priority level, limited only by system</a:t>
            </a:r>
            <a:r>
              <a:rPr lang="id-ID" altLang="en-US" dirty="0" smtClean="0"/>
              <a:t> </a:t>
            </a:r>
            <a:r>
              <a:rPr lang="en-US" altLang="en-US" dirty="0" smtClean="0"/>
              <a:t>resources</a:t>
            </a:r>
            <a:endParaRPr lang="id-ID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384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2057400"/>
            <a:ext cx="6837114" cy="3040422"/>
          </a:xfrm>
        </p:spPr>
        <p:txBody>
          <a:bodyPr/>
          <a:lstStyle/>
          <a:p>
            <a:r>
              <a:rPr lang="id-ID" dirty="0"/>
              <a:t>Stallings</a:t>
            </a:r>
            <a:r>
              <a:rPr lang="en-US" dirty="0"/>
              <a:t>, W. (</a:t>
            </a:r>
            <a:r>
              <a:rPr lang="en-US" dirty="0" smtClean="0"/>
              <a:t>201</a:t>
            </a:r>
            <a:r>
              <a:rPr lang="id-ID" smtClean="0"/>
              <a:t>4</a:t>
            </a:r>
            <a:r>
              <a:rPr lang="en-US" smtClean="0"/>
              <a:t>). </a:t>
            </a:r>
            <a:r>
              <a:rPr lang="id-ID" i="1" dirty="0"/>
              <a:t>Operating Systems: Internals and Design Principles</a:t>
            </a:r>
            <a:r>
              <a:rPr lang="id-ID" dirty="0"/>
              <a:t>. 8</a:t>
            </a:r>
            <a:r>
              <a:rPr lang="id-ID" baseline="30000" dirty="0"/>
              <a:t>th. </a:t>
            </a:r>
            <a:br>
              <a:rPr lang="id-ID" baseline="30000" dirty="0"/>
            </a:br>
            <a:r>
              <a:rPr lang="en-US" dirty="0"/>
              <a:t>ISBN: </a:t>
            </a:r>
            <a:r>
              <a:rPr lang="id-ID" dirty="0"/>
              <a:t> 978-0-13-380591-8</a:t>
            </a:r>
          </a:p>
          <a:p>
            <a:r>
              <a:rPr lang="en-US" dirty="0" smtClean="0">
                <a:hlinkClick r:id="rId2"/>
              </a:rPr>
              <a:t>www.yolinux.com</a:t>
            </a:r>
            <a:endParaRPr lang="en-US" dirty="0" smtClean="0"/>
          </a:p>
          <a:p>
            <a:pPr>
              <a:buNone/>
            </a:pPr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3048000" y="816114"/>
            <a:ext cx="25197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51285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828800"/>
            <a:ext cx="7453064" cy="4492352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These slides have been adapted from: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id-ID" sz="2400" dirty="0" smtClean="0"/>
              <a:t>Stallings</a:t>
            </a:r>
            <a:r>
              <a:rPr lang="en-US" sz="2400" dirty="0" smtClean="0"/>
              <a:t>, W. (201</a:t>
            </a:r>
            <a:r>
              <a:rPr lang="id-ID" sz="2400" dirty="0" smtClean="0"/>
              <a:t>1</a:t>
            </a:r>
            <a:r>
              <a:rPr lang="en-US" sz="2400" dirty="0" smtClean="0"/>
              <a:t>). </a:t>
            </a:r>
            <a:r>
              <a:rPr lang="id-ID" sz="2400" i="1" dirty="0"/>
              <a:t>Operating Systems: Internals and Design Principles</a:t>
            </a:r>
            <a:r>
              <a:rPr lang="id-ID" sz="2400" dirty="0"/>
              <a:t>. 8</a:t>
            </a:r>
            <a:r>
              <a:rPr lang="id-ID" sz="2400" baseline="30000" dirty="0" smtClean="0"/>
              <a:t>th. </a:t>
            </a:r>
            <a:br>
              <a:rPr lang="id-ID" sz="2400" baseline="30000" dirty="0" smtClean="0"/>
            </a:br>
            <a:r>
              <a:rPr lang="en-US" sz="2400" dirty="0" smtClean="0"/>
              <a:t>ISBN: </a:t>
            </a:r>
            <a:r>
              <a:rPr lang="id-ID" sz="2400" dirty="0"/>
              <a:t>978-0-13-380591-8</a:t>
            </a:r>
            <a:br>
              <a:rPr lang="id-ID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Chapter 10, </a:t>
            </a:r>
            <a:r>
              <a:rPr lang="id-ID" sz="2400" dirty="0" smtClean="0"/>
              <a:t>1</a:t>
            </a:r>
            <a:r>
              <a:rPr lang="en-US" sz="2400" dirty="0" smtClean="0"/>
              <a:t>3</a:t>
            </a:r>
            <a:br>
              <a:rPr lang="en-US" sz="2400" dirty="0" smtClean="0"/>
            </a:br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3048000" y="816114"/>
            <a:ext cx="4169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Acknowledgement</a:t>
            </a:r>
          </a:p>
        </p:txBody>
      </p:sp>
    </p:spTree>
    <p:extLst>
      <p:ext uri="{BB962C8B-B14F-4D97-AF65-F5344CB8AC3E}">
        <p14:creationId xmlns:p14="http://schemas.microsoft.com/office/powerpoint/2010/main" val="994908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2133600"/>
            <a:ext cx="6837114" cy="3040422"/>
          </a:xfrm>
        </p:spPr>
        <p:txBody>
          <a:bodyPr>
            <a:normAutofit lnSpcReduction="10000"/>
          </a:bodyPr>
          <a:lstStyle/>
          <a:p>
            <a:pPr lvl="0" eaLnBrk="0" fontAlgn="base" hangingPunct="0">
              <a:spcAft>
                <a:spcPct val="0"/>
              </a:spcAft>
              <a:buNone/>
              <a:defRPr/>
            </a:pPr>
            <a:r>
              <a:rPr lang="en-US" sz="2400" kern="0" dirty="0">
                <a:solidFill>
                  <a:srgbClr val="000000"/>
                </a:solidFill>
                <a:latin typeface="Interstate"/>
              </a:rPr>
              <a:t>At the end of this lecture, students are able to:</a:t>
            </a:r>
          </a:p>
          <a:p>
            <a:pPr>
              <a:defRPr/>
            </a:pPr>
            <a:r>
              <a:rPr lang="en-US" sz="2400" dirty="0" smtClean="0"/>
              <a:t>LO</a:t>
            </a:r>
            <a:r>
              <a:rPr lang="id-ID" sz="2400" dirty="0" smtClean="0"/>
              <a:t>1</a:t>
            </a:r>
            <a:r>
              <a:rPr lang="en-US" sz="2400" dirty="0"/>
              <a:t> :  </a:t>
            </a:r>
            <a:r>
              <a:rPr lang="id-ID" sz="2400" dirty="0"/>
              <a:t>Describe  </a:t>
            </a:r>
            <a:r>
              <a:rPr lang="id-ID" sz="2400" dirty="0" smtClean="0"/>
              <a:t>different types of muliprocessors and the components of an embedded system</a:t>
            </a:r>
          </a:p>
          <a:p>
            <a:pPr>
              <a:defRPr/>
            </a:pPr>
            <a:r>
              <a:rPr lang="id-ID" sz="2400" dirty="0" smtClean="0"/>
              <a:t>LO2: </a:t>
            </a:r>
            <a:r>
              <a:rPr lang="id-ID" sz="2400" dirty="0"/>
              <a:t>To relate the fundamental design to the current development of Operating </a:t>
            </a:r>
            <a:r>
              <a:rPr lang="id-ID" sz="2400" dirty="0" smtClean="0"/>
              <a:t>System</a:t>
            </a:r>
          </a:p>
          <a:p>
            <a:pPr>
              <a:defRPr/>
            </a:pPr>
            <a:r>
              <a:rPr lang="id-ID" sz="2400" dirty="0" smtClean="0"/>
              <a:t>LO3: </a:t>
            </a:r>
            <a:r>
              <a:rPr lang="id-ID" sz="2400" dirty="0"/>
              <a:t>Demonstrate different techniques of the design of the </a:t>
            </a:r>
            <a:r>
              <a:rPr lang="id-ID" sz="2400" dirty="0" smtClean="0"/>
              <a:t>Multiprocessor </a:t>
            </a:r>
            <a:r>
              <a:rPr lang="id-ID" sz="2400" dirty="0"/>
              <a:t>System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048000" y="816114"/>
            <a:ext cx="43637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Learning Objectives</a:t>
            </a:r>
          </a:p>
        </p:txBody>
      </p:sp>
    </p:spTree>
    <p:extLst>
      <p:ext uri="{BB962C8B-B14F-4D97-AF65-F5344CB8AC3E}">
        <p14:creationId xmlns:p14="http://schemas.microsoft.com/office/powerpoint/2010/main" val="99490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Multiprocessor vs Multicore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143000" y="2000250"/>
            <a:ext cx="7586663" cy="35179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d-ID" altLang="en-US" dirty="0" smtClean="0"/>
              <a:t>Multicore system</a:t>
            </a:r>
          </a:p>
          <a:p>
            <a:r>
              <a:rPr lang="id-ID" altLang="en-US" dirty="0" smtClean="0"/>
              <a:t>CPU with more than one core</a:t>
            </a:r>
          </a:p>
          <a:p>
            <a:r>
              <a:rPr lang="id-ID" altLang="en-US" dirty="0" smtClean="0"/>
              <a:t>Cores operate as separate processor within a single chip</a:t>
            </a:r>
          </a:p>
          <a:p>
            <a:r>
              <a:rPr lang="id-ID" altLang="en-US" dirty="0" smtClean="0"/>
              <a:t>Increase performance without raising the processor clock speed</a:t>
            </a:r>
          </a:p>
          <a:p>
            <a:endParaRPr lang="id-ID" altLang="en-US" dirty="0" smtClean="0"/>
          </a:p>
          <a:p>
            <a:pPr marL="0" indent="0">
              <a:buNone/>
            </a:pPr>
            <a:r>
              <a:rPr lang="id-ID" altLang="en-US" dirty="0" smtClean="0"/>
              <a:t>Multiprocessor system</a:t>
            </a:r>
          </a:p>
          <a:p>
            <a:r>
              <a:rPr lang="id-ID" altLang="en-US" dirty="0"/>
              <a:t>Have more than one CPU</a:t>
            </a:r>
          </a:p>
          <a:p>
            <a:r>
              <a:rPr lang="id-ID" altLang="en-US" dirty="0"/>
              <a:t>Some machine combines two technologies, multicore and multiprocessor</a:t>
            </a:r>
            <a:endParaRPr lang="en-US" altLang="en-US" dirty="0"/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3117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Multiple Processor System </a:t>
            </a:r>
            <a:endParaRPr lang="en-US" dirty="0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1143000" y="5257800"/>
            <a:ext cx="8001000" cy="67459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n-US" smtClean="0"/>
              <a:t>   (a) A shared-memory multiprocessor. (b) A message-passing multicomputer. (c) A wide area distributed system.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048" y="1465263"/>
            <a:ext cx="7391201" cy="3071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051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Architecture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1143000" y="1676400"/>
            <a:ext cx="7586663" cy="351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en-US" dirty="0">
                <a:solidFill>
                  <a:srgbClr val="222222"/>
                </a:solidFill>
              </a:rPr>
              <a:t>Multiprocessor Systems are classified according to the manner of associating CPUs  and memory units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en-US" i="1" dirty="0">
                <a:solidFill>
                  <a:srgbClr val="222222"/>
                </a:solidFill>
              </a:rPr>
              <a:t>Uniform memory access (UMA) architecture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altLang="en-US" dirty="0">
                <a:solidFill>
                  <a:srgbClr val="222222"/>
                </a:solidFill>
              </a:rPr>
              <a:t>Previously called </a:t>
            </a:r>
            <a:r>
              <a:rPr lang="en-US" altLang="en-US" i="1" dirty="0">
                <a:solidFill>
                  <a:srgbClr val="222222"/>
                </a:solidFill>
              </a:rPr>
              <a:t>tightly coupled multiprocessor</a:t>
            </a:r>
            <a:endParaRPr lang="en-US" altLang="en-US" dirty="0">
              <a:solidFill>
                <a:srgbClr val="222222"/>
              </a:solidFill>
            </a:endParaRP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altLang="en-US" dirty="0">
                <a:solidFill>
                  <a:srgbClr val="222222"/>
                </a:solidFill>
              </a:rPr>
              <a:t>Also called </a:t>
            </a:r>
            <a:r>
              <a:rPr lang="en-US" altLang="en-US" i="1" dirty="0">
                <a:solidFill>
                  <a:srgbClr val="222222"/>
                </a:solidFill>
              </a:rPr>
              <a:t>symmetrical multiprocessor (SMP)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altLang="en-US" dirty="0">
                <a:solidFill>
                  <a:srgbClr val="222222"/>
                </a:solidFill>
              </a:rPr>
              <a:t>Examples: Balance system and VAX 8800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en-US" i="1" dirty="0" err="1">
                <a:solidFill>
                  <a:srgbClr val="222222"/>
                </a:solidFill>
              </a:rPr>
              <a:t>Nonuniform</a:t>
            </a:r>
            <a:r>
              <a:rPr lang="en-US" altLang="en-US" i="1" dirty="0">
                <a:solidFill>
                  <a:srgbClr val="222222"/>
                </a:solidFill>
              </a:rPr>
              <a:t> memory access (NUMA) architecture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altLang="en-US" dirty="0">
                <a:solidFill>
                  <a:srgbClr val="222222"/>
                </a:solidFill>
              </a:rPr>
              <a:t>Examples: HP </a:t>
            </a:r>
            <a:r>
              <a:rPr lang="en-US" altLang="en-US" dirty="0" err="1">
                <a:solidFill>
                  <a:srgbClr val="222222"/>
                </a:solidFill>
              </a:rPr>
              <a:t>AlphaServer</a:t>
            </a:r>
            <a:r>
              <a:rPr lang="en-US" altLang="en-US" dirty="0">
                <a:solidFill>
                  <a:srgbClr val="222222"/>
                </a:solidFill>
              </a:rPr>
              <a:t> and IBMNUMA-Q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en-US" i="1" dirty="0">
                <a:solidFill>
                  <a:srgbClr val="222222"/>
                </a:solidFill>
              </a:rPr>
              <a:t>No-remote-memory-access (NORMA) architecture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altLang="en-US" dirty="0">
                <a:solidFill>
                  <a:srgbClr val="222222"/>
                </a:solidFill>
              </a:rPr>
              <a:t>Example: Hypercube system by Intel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altLang="en-US" dirty="0">
                <a:solidFill>
                  <a:srgbClr val="222222"/>
                </a:solidFill>
              </a:rPr>
              <a:t>Is actually a distributed system </a:t>
            </a:r>
          </a:p>
        </p:txBody>
      </p:sp>
    </p:spTree>
    <p:extLst>
      <p:ext uri="{BB962C8B-B14F-4D97-AF65-F5344CB8AC3E}">
        <p14:creationId xmlns:p14="http://schemas.microsoft.com/office/powerpoint/2010/main" val="66486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UMA Multiprocessors with </a:t>
            </a:r>
            <a:br>
              <a:rPr lang="en-US" altLang="en-US" dirty="0"/>
            </a:br>
            <a:r>
              <a:rPr lang="en-US" altLang="en-US" dirty="0"/>
              <a:t>Bus-Based Architectures</a:t>
            </a:r>
            <a:endParaRPr lang="en-US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609600" y="5294313"/>
            <a:ext cx="79248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n-US" dirty="0" smtClean="0"/>
              <a:t>    Three bus-based multiprocessors. (a) Without caching. (b) With caching. (c) With caching and private memories.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286000"/>
            <a:ext cx="7086600" cy="2271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100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NUMA Architecture</a:t>
            </a:r>
            <a:endParaRPr 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349500"/>
            <a:ext cx="7267575" cy="3092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ooter Placeholder 3"/>
          <p:cNvSpPr txBox="1">
            <a:spLocks noGrp="1"/>
          </p:cNvSpPr>
          <p:nvPr/>
        </p:nvSpPr>
        <p:spPr bwMode="auto">
          <a:xfrm>
            <a:off x="2627313" y="5827713"/>
            <a:ext cx="4181475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400" dirty="0">
                <a:solidFill>
                  <a:srgbClr val="222222"/>
                </a:solidFill>
                <a:latin typeface="+mn-lt"/>
              </a:rPr>
              <a:t>Operating Systems, by Dhananjay Dhamdhere</a:t>
            </a:r>
          </a:p>
        </p:txBody>
      </p:sp>
    </p:spTree>
    <p:extLst>
      <p:ext uri="{BB962C8B-B14F-4D97-AF65-F5344CB8AC3E}">
        <p14:creationId xmlns:p14="http://schemas.microsoft.com/office/powerpoint/2010/main" val="332305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 PPT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PPT 2015</Template>
  <TotalTime>461</TotalTime>
  <Words>1098</Words>
  <Application>Microsoft Office PowerPoint</Application>
  <PresentationFormat>On-screen Show (4:3)</PresentationFormat>
  <Paragraphs>148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Template PPT 2015</vt:lpstr>
      <vt:lpstr>Multi Processor and Embedded System Session  4</vt:lpstr>
      <vt:lpstr>Sub Topics</vt:lpstr>
      <vt:lpstr> These slides have been adapted from:  Stallings, W. (2011). Operating Systems: Internals and Design Principles. 8th.  ISBN: 978-0-13-380591-8   Chapter 10, 13 </vt:lpstr>
      <vt:lpstr>PowerPoint Presentation</vt:lpstr>
      <vt:lpstr>Multiprocessor vs Multicore</vt:lpstr>
      <vt:lpstr>Multiple Processor System </vt:lpstr>
      <vt:lpstr>Architecture</vt:lpstr>
      <vt:lpstr>UMA Multiprocessors with  Bus-Based Architectures</vt:lpstr>
      <vt:lpstr>NUMA Architecture</vt:lpstr>
      <vt:lpstr>UMA vs. NUMA</vt:lpstr>
      <vt:lpstr>Classification of parallel system</vt:lpstr>
      <vt:lpstr>Classification of parallel system</vt:lpstr>
      <vt:lpstr>Embedded System</vt:lpstr>
      <vt:lpstr>Embedded System</vt:lpstr>
      <vt:lpstr>Example of Embedded System</vt:lpstr>
      <vt:lpstr>Possible Organization of Embedded System</vt:lpstr>
      <vt:lpstr>Characteristics of Embedded System (1)</vt:lpstr>
      <vt:lpstr>Characteristics of Embedded System (2)</vt:lpstr>
      <vt:lpstr>Purpose Built Embedded Operating System</vt:lpstr>
      <vt:lpstr>Specialized Embedded System</vt:lpstr>
      <vt:lpstr>eCos</vt:lpstr>
      <vt:lpstr>Configurability </vt:lpstr>
      <vt:lpstr>Loading eCos COnfiguration</vt:lpstr>
      <vt:lpstr>eCos Component</vt:lpstr>
      <vt:lpstr>eCos Scheduler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 Session  #</dc:title>
  <dc:creator>Yulia</dc:creator>
  <cp:lastModifiedBy>Admin</cp:lastModifiedBy>
  <cp:revision>51</cp:revision>
  <dcterms:created xsi:type="dcterms:W3CDTF">2015-05-04T03:33:03Z</dcterms:created>
  <dcterms:modified xsi:type="dcterms:W3CDTF">2018-07-22T12:41:07Z</dcterms:modified>
</cp:coreProperties>
</file>