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64" r:id="rId6"/>
    <p:sldId id="265" r:id="rId7"/>
    <p:sldId id="266" r:id="rId8"/>
    <p:sldId id="267" r:id="rId9"/>
    <p:sldId id="272" r:id="rId10"/>
    <p:sldId id="268" r:id="rId11"/>
    <p:sldId id="271" r:id="rId12"/>
    <p:sldId id="273" r:id="rId13"/>
    <p:sldId id="269" r:id="rId14"/>
    <p:sldId id="275" r:id="rId15"/>
    <p:sldId id="274" r:id="rId16"/>
    <p:sldId id="279" r:id="rId17"/>
    <p:sldId id="270" r:id="rId18"/>
    <p:sldId id="278" r:id="rId19"/>
    <p:sldId id="281" r:id="rId20"/>
    <p:sldId id="280" r:id="rId21"/>
    <p:sldId id="277" r:id="rId22"/>
    <p:sldId id="283" r:id="rId23"/>
    <p:sldId id="285" r:id="rId24"/>
    <p:sldId id="289" r:id="rId25"/>
    <p:sldId id="288" r:id="rId26"/>
    <p:sldId id="287" r:id="rId27"/>
    <p:sldId id="286" r:id="rId28"/>
    <p:sldId id="291" r:id="rId29"/>
    <p:sldId id="293" r:id="rId30"/>
    <p:sldId id="290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62" r:id="rId4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64"/>
            <p14:sldId id="265"/>
            <p14:sldId id="266"/>
            <p14:sldId id="267"/>
            <p14:sldId id="272"/>
            <p14:sldId id="268"/>
            <p14:sldId id="271"/>
            <p14:sldId id="273"/>
            <p14:sldId id="269"/>
            <p14:sldId id="275"/>
            <p14:sldId id="274"/>
            <p14:sldId id="279"/>
            <p14:sldId id="270"/>
            <p14:sldId id="278"/>
            <p14:sldId id="281"/>
            <p14:sldId id="280"/>
            <p14:sldId id="277"/>
            <p14:sldId id="283"/>
            <p14:sldId id="285"/>
            <p14:sldId id="289"/>
            <p14:sldId id="288"/>
            <p14:sldId id="287"/>
            <p14:sldId id="286"/>
            <p14:sldId id="291"/>
            <p14:sldId id="293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: 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Computer  and Operating Systems Overview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id-ID" sz="2800" dirty="0" smtClean="0">
                <a:solidFill>
                  <a:schemeClr val="bg1"/>
                </a:solidFill>
              </a:rPr>
              <a:t>1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Fetch and Execute (1)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447799" y="1928813"/>
            <a:ext cx="7281863" cy="3517900"/>
          </a:xfrm>
        </p:spPr>
        <p:txBody>
          <a:bodyPr/>
          <a:lstStyle/>
          <a:p>
            <a:r>
              <a:rPr lang="en-US" dirty="0" smtClean="0"/>
              <a:t>The processor fetches the instruction from memory</a:t>
            </a:r>
          </a:p>
          <a:p>
            <a:r>
              <a:rPr lang="en-US" dirty="0" smtClean="0"/>
              <a:t>Program counter (PC) holds address of the instruction to be fetched next</a:t>
            </a:r>
          </a:p>
          <a:p>
            <a:r>
              <a:rPr lang="en-US" dirty="0" smtClean="0"/>
              <a:t>Program counter is incremented after each fetch</a:t>
            </a:r>
          </a:p>
        </p:txBody>
      </p:sp>
    </p:spTree>
    <p:extLst>
      <p:ext uri="{BB962C8B-B14F-4D97-AF65-F5344CB8AC3E}">
        <p14:creationId xmlns:p14="http://schemas.microsoft.com/office/powerpoint/2010/main" val="37649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Fetch and Execute (2)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28775"/>
            <a:ext cx="7620000" cy="4300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Fetched instruction is placed in the instruction register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Types of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Processor-memory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transfer data between processor and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Processor-I/O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data transferred to or from a peripheral device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processing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arithmetic or logic operation on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Control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alter sequence of execution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769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Execution Cycle</a:t>
            </a:r>
            <a:endParaRPr lang="en-US" dirty="0"/>
          </a:p>
        </p:txBody>
      </p:sp>
      <p:pic>
        <p:nvPicPr>
          <p:cNvPr id="3" name="Picture 5" descr="pipeline_3st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39" y="2403764"/>
            <a:ext cx="44767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pipeline_supersca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64" y="3751552"/>
            <a:ext cx="5119688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721427" y="1965614"/>
            <a:ext cx="1928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Pipelining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792864" y="3537239"/>
            <a:ext cx="257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Superscalar</a:t>
            </a:r>
          </a:p>
        </p:txBody>
      </p:sp>
    </p:spTree>
    <p:extLst>
      <p:ext uri="{BB962C8B-B14F-4D97-AF65-F5344CB8AC3E}">
        <p14:creationId xmlns:p14="http://schemas.microsoft.com/office/powerpoint/2010/main" val="30374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Interrupt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28775"/>
            <a:ext cx="7620000" cy="35179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An interruption of the normal sequence of execution</a:t>
            </a:r>
          </a:p>
          <a:p>
            <a:r>
              <a:rPr lang="en-US" sz="2800" dirty="0" smtClean="0"/>
              <a:t>Improves processing efficiency</a:t>
            </a:r>
          </a:p>
          <a:p>
            <a:r>
              <a:rPr lang="en-US" sz="2800" dirty="0" smtClean="0"/>
              <a:t>Allows the processor to execute other instructions while an I/O operation is in progress</a:t>
            </a:r>
          </a:p>
          <a:p>
            <a:r>
              <a:rPr lang="en-US" sz="2800" dirty="0" smtClean="0"/>
              <a:t>A suspension of a process caused by an event external to that process and performed in such a way that the process can be resumed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05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Classes of Interrupts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600200"/>
            <a:ext cx="82486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7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Interrupt Handler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28775"/>
            <a:ext cx="7391400" cy="3517900"/>
          </a:xfrm>
        </p:spPr>
        <p:txBody>
          <a:bodyPr/>
          <a:lstStyle/>
          <a:p>
            <a:r>
              <a:rPr lang="en-US" dirty="0" smtClean="0"/>
              <a:t>A program that determines nature of the interrupt and performs whatever actions are needed</a:t>
            </a:r>
          </a:p>
          <a:p>
            <a:r>
              <a:rPr lang="en-US" dirty="0" smtClean="0"/>
              <a:t>Control is transferred to this program</a:t>
            </a:r>
          </a:p>
          <a:p>
            <a:r>
              <a:rPr lang="en-US" dirty="0" smtClean="0"/>
              <a:t>Generally part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5906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Instruction Cycle with Interrupt</a:t>
            </a:r>
            <a:endParaRPr lang="en-US" dirty="0"/>
          </a:p>
        </p:txBody>
      </p:sp>
      <p:pic>
        <p:nvPicPr>
          <p:cNvPr id="3" name="Picture 4" descr="D:\TransMac\Illustrator Files\1-ComputerSystem\Z-Figures\1_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199" y="2000250"/>
            <a:ext cx="6386513" cy="3120043"/>
          </a:xfrm>
          <a:noFill/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879725" y="6557963"/>
            <a:ext cx="4249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/>
              <a:t>Operating System-Internal and Design Concept - Stallings</a:t>
            </a:r>
          </a:p>
        </p:txBody>
      </p:sp>
    </p:spTree>
    <p:extLst>
      <p:ext uri="{BB962C8B-B14F-4D97-AF65-F5344CB8AC3E}">
        <p14:creationId xmlns:p14="http://schemas.microsoft.com/office/powerpoint/2010/main" val="7534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Interrupt Cycle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628775"/>
            <a:ext cx="7239000" cy="3517900"/>
          </a:xfrm>
        </p:spPr>
        <p:txBody>
          <a:bodyPr/>
          <a:lstStyle/>
          <a:p>
            <a:r>
              <a:rPr lang="en-US" dirty="0" smtClean="0"/>
              <a:t>Processor checks for interrupts</a:t>
            </a:r>
          </a:p>
          <a:p>
            <a:r>
              <a:rPr lang="en-US" dirty="0" smtClean="0"/>
              <a:t>If no interrupts fetch the next instruction for the current program</a:t>
            </a:r>
          </a:p>
          <a:p>
            <a:r>
              <a:rPr lang="en-US" dirty="0" smtClean="0"/>
              <a:t>If an interrupt is pending, suspend execution of the current program, and execute the interrupt handler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9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Simple Interrupt Processing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676400"/>
            <a:ext cx="6429376" cy="511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2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Memory Hierarchy</a:t>
            </a:r>
            <a:endParaRPr lang="en-US" dirty="0"/>
          </a:p>
        </p:txBody>
      </p:sp>
      <p:pic>
        <p:nvPicPr>
          <p:cNvPr id="4" name="Picture 4" descr="D:\TransMac\Illustrator Files\1-ComputerSystem\1_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214563"/>
            <a:ext cx="4476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879725" y="6557963"/>
            <a:ext cx="4249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dirty="0"/>
              <a:t>Operating System-Internal and Design Concept - Stallings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6751638" y="2606675"/>
            <a:ext cx="785812" cy="15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608763" y="5178425"/>
            <a:ext cx="1071562" cy="15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262688" y="690563"/>
            <a:ext cx="0" cy="3048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14875" y="5715000"/>
            <a:ext cx="3000375" cy="714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7"/>
          <p:cNvSpPr txBox="1">
            <a:spLocks noChangeArrowheads="1"/>
          </p:cNvSpPr>
          <p:nvPr/>
        </p:nvSpPr>
        <p:spPr bwMode="auto">
          <a:xfrm>
            <a:off x="7072313" y="2357438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Highest Speed</a:t>
            </a:r>
          </a:p>
        </p:txBody>
      </p:sp>
      <p:sp>
        <p:nvSpPr>
          <p:cNvPr id="11" name="TextBox 28"/>
          <p:cNvSpPr txBox="1">
            <a:spLocks noChangeArrowheads="1"/>
          </p:cNvSpPr>
          <p:nvPr/>
        </p:nvSpPr>
        <p:spPr bwMode="auto">
          <a:xfrm>
            <a:off x="7072313" y="5143500"/>
            <a:ext cx="185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Lowest Speed</a:t>
            </a:r>
          </a:p>
        </p:txBody>
      </p:sp>
    </p:spTree>
    <p:extLst>
      <p:ext uri="{BB962C8B-B14F-4D97-AF65-F5344CB8AC3E}">
        <p14:creationId xmlns:p14="http://schemas.microsoft.com/office/powerpoint/2010/main" val="4933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Basic Elements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Instruction Cycle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Interrupt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Memory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Operating System</a:t>
            </a:r>
            <a:r>
              <a:rPr lang="id-ID" sz="2800" dirty="0" smtClean="0">
                <a:solidFill>
                  <a:schemeClr val="bg1"/>
                </a:solidFill>
              </a:rPr>
              <a:t> Objective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id-ID" sz="2800" dirty="0" smtClean="0">
                <a:solidFill>
                  <a:schemeClr val="bg1"/>
                </a:solidFill>
              </a:rPr>
              <a:t>Operating </a:t>
            </a:r>
            <a:r>
              <a:rPr lang="id-ID" sz="2800" dirty="0">
                <a:solidFill>
                  <a:schemeClr val="bg1"/>
                </a:solidFill>
              </a:rPr>
              <a:t>System </a:t>
            </a:r>
            <a:r>
              <a:rPr lang="id-ID" sz="2800" dirty="0" smtClean="0">
                <a:solidFill>
                  <a:schemeClr val="bg1"/>
                </a:solidFill>
              </a:rPr>
              <a:t>Services</a:t>
            </a:r>
          </a:p>
          <a:p>
            <a:r>
              <a:rPr lang="id-ID" sz="2800" dirty="0" smtClean="0">
                <a:solidFill>
                  <a:schemeClr val="bg1"/>
                </a:solidFill>
              </a:rPr>
              <a:t>Operating System as Resource Manager</a:t>
            </a:r>
          </a:p>
          <a:p>
            <a:r>
              <a:rPr lang="id-ID" sz="2800" dirty="0" smtClean="0">
                <a:solidFill>
                  <a:schemeClr val="bg1"/>
                </a:solidFill>
              </a:rPr>
              <a:t>Evolution of Operating System</a:t>
            </a:r>
          </a:p>
          <a:p>
            <a:r>
              <a:rPr lang="id-ID" sz="2800" dirty="0" smtClean="0">
                <a:solidFill>
                  <a:schemeClr val="bg1"/>
                </a:solidFill>
              </a:rPr>
              <a:t>Major Advances in the development of Modern Operating System</a:t>
            </a:r>
            <a:endParaRPr lang="id-ID" sz="2800" dirty="0">
              <a:solidFill>
                <a:schemeClr val="bg1"/>
              </a:solidFill>
            </a:endParaRPr>
          </a:p>
          <a:p>
            <a:r>
              <a:rPr lang="id-ID" sz="2800" dirty="0">
                <a:solidFill>
                  <a:schemeClr val="bg1"/>
                </a:solidFill>
              </a:rPr>
              <a:t>System Calls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Disk Cache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000250"/>
            <a:ext cx="7138988" cy="3517900"/>
          </a:xfrm>
        </p:spPr>
        <p:txBody>
          <a:bodyPr/>
          <a:lstStyle/>
          <a:p>
            <a:r>
              <a:rPr lang="en-US" dirty="0" smtClean="0"/>
              <a:t>A portion of main memory used as a buffer to temporarily to hold data for the disk</a:t>
            </a:r>
          </a:p>
          <a:p>
            <a:r>
              <a:rPr lang="en-US" dirty="0" smtClean="0"/>
              <a:t>Disk writes are clustered</a:t>
            </a:r>
          </a:p>
          <a:p>
            <a:r>
              <a:rPr lang="en-US" dirty="0" smtClean="0"/>
              <a:t>Some data written out may be referenced again.  The data are retrieved rapidly from the software cache instead of slowly from disk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Cache Memory (1)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28775"/>
            <a:ext cx="7391400" cy="3517900"/>
          </a:xfrm>
        </p:spPr>
        <p:txBody>
          <a:bodyPr/>
          <a:lstStyle/>
          <a:p>
            <a:r>
              <a:rPr lang="en-US" dirty="0" smtClean="0"/>
              <a:t>Invisible to operating system</a:t>
            </a:r>
          </a:p>
          <a:p>
            <a:r>
              <a:rPr lang="en-US" dirty="0" smtClean="0"/>
              <a:t>Increase the speed of memory</a:t>
            </a:r>
          </a:p>
          <a:p>
            <a:r>
              <a:rPr lang="en-US" dirty="0" smtClean="0"/>
              <a:t>Processor speed is faster than memory speed</a:t>
            </a:r>
          </a:p>
        </p:txBody>
      </p:sp>
    </p:spTree>
    <p:extLst>
      <p:ext uri="{BB962C8B-B14F-4D97-AF65-F5344CB8AC3E}">
        <p14:creationId xmlns:p14="http://schemas.microsoft.com/office/powerpoint/2010/main" val="15459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Types  of Cache Memory (1)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90600" y="14478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There are generally 3 types of cache memory in modern computer systems</a:t>
            </a:r>
            <a:r>
              <a:rPr lang="en-US" sz="2400" kern="0" dirty="0" smtClean="0">
                <a:latin typeface="+mn-lt"/>
              </a:rPr>
              <a:t>.</a:t>
            </a:r>
            <a:endParaRPr lang="en-US" sz="2400" kern="0" dirty="0">
              <a:latin typeface="+mn-lt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L1 Cache is typically built into the architecture of the CPU. For Example the Pentium has a 16K cache. The PowerPC G5 has a 64K L1 cache.</a:t>
            </a:r>
            <a:br>
              <a:rPr lang="en-US" sz="2000" kern="0" dirty="0"/>
            </a:br>
            <a:r>
              <a:rPr lang="en-US" sz="2000" kern="0" dirty="0"/>
              <a:t/>
            </a:r>
            <a:br>
              <a:rPr lang="en-US" sz="2000" kern="0" dirty="0"/>
            </a:br>
            <a:r>
              <a:rPr lang="en-US" sz="2000" kern="0" dirty="0"/>
              <a:t>Typically L1 cache is broken down into two separate cache. One is used to hold instructions and the other to hold data. </a:t>
            </a:r>
            <a:br>
              <a:rPr lang="en-US" sz="2000" kern="0" dirty="0"/>
            </a:br>
            <a:r>
              <a:rPr lang="en-US" sz="2000" kern="0" dirty="0"/>
              <a:t/>
            </a:r>
            <a:br>
              <a:rPr lang="en-US" sz="2000" kern="0" dirty="0"/>
            </a:br>
            <a:r>
              <a:rPr lang="en-US" sz="2000" kern="0" dirty="0"/>
              <a:t>In the Sun4m architecture they are both 16kb</a:t>
            </a:r>
            <a:r>
              <a:rPr lang="en-US" sz="2000" kern="0" dirty="0" smtClean="0"/>
              <a:t>.</a:t>
            </a:r>
            <a:endParaRPr lang="id-ID" sz="2000" kern="0" dirty="0" smtClean="0"/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L2 Cache is fast access memory (SRAM) which typically sits between the CPU and main memory. It can range between 256 - 4 Megabytes. This is typically part of the architecture.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endParaRPr lang="en-US" sz="2000" kern="0" dirty="0"/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L3 Cache is typically known as high access memory between the motherboard and CPU.</a:t>
            </a:r>
            <a:r>
              <a:rPr lang="en-US" sz="2400" kern="0" dirty="0"/>
              <a:t/>
            </a:r>
            <a:br>
              <a:rPr lang="en-US" sz="2400" kern="0" dirty="0"/>
            </a:br>
            <a:endParaRPr lang="en-US" sz="2400" kern="0" dirty="0"/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Operating System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1600200"/>
            <a:ext cx="7100888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d-ID" sz="2400" kern="0" dirty="0" smtClean="0"/>
              <a:t>What is Operating System</a:t>
            </a:r>
          </a:p>
          <a:p>
            <a:pPr lvl="1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/>
              <a:t>A </a:t>
            </a:r>
            <a:r>
              <a:rPr lang="en-US" sz="2000" kern="0" dirty="0"/>
              <a:t>program that controls the execution of application programs</a:t>
            </a:r>
          </a:p>
          <a:p>
            <a:pPr lvl="1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/>
              <a:t>An </a:t>
            </a:r>
            <a:r>
              <a:rPr lang="en-US" sz="2000" kern="0" dirty="0"/>
              <a:t>interface between applications and </a:t>
            </a:r>
            <a:r>
              <a:rPr lang="en-US" sz="2000" kern="0" dirty="0" smtClean="0"/>
              <a:t>hardware</a:t>
            </a:r>
            <a:endParaRPr lang="id-ID" sz="2000" kern="0" dirty="0" smtClean="0"/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d-ID" sz="2400" kern="0" dirty="0" smtClean="0"/>
              <a:t>Objectives of Operating Systems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</a:rPr>
              <a:t>Convenience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</a:rPr>
              <a:t>Makes the computer more convenient to use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</a:rPr>
              <a:t>Efficiency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</a:rPr>
              <a:t>Allows computer system resources to be used in an efficient manner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</a:rPr>
              <a:t>Ability to evolve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</a:rPr>
              <a:t>Permit effective development, testing, and introduction of new system functions without interfering with service</a:t>
            </a: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213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Computer Hardware and Software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04938"/>
            <a:ext cx="8045094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Operating System Services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47799" y="1981200"/>
            <a:ext cx="74977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Program Development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Program Execution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Access to I/O Devices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Controlled Access to Files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System Access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Error Detection and Response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System Accounting</a:t>
            </a: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25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Operating System as Resource Manager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7391400" cy="5061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2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Evolution of Operating System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47799" y="1981200"/>
            <a:ext cx="74977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Serial Processing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Simple Batch System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Multi-programming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Time Sharing System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Multi-processor System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3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Multi-programming Exmple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87876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6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10668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Major Advances in development of Modern Operating System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47799" y="1981200"/>
            <a:ext cx="74977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Process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Memory Management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Protection and Security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Scheduling and Resource Management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4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8</a:t>
            </a:r>
            <a:r>
              <a:rPr lang="id-ID" sz="2400" baseline="30000" dirty="0" smtClean="0"/>
              <a:t>th.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1</a:t>
            </a:r>
            <a:r>
              <a:rPr lang="id-ID" sz="2400" dirty="0" smtClean="0"/>
              <a:t> and 2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System Calls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7799" y="2060575"/>
            <a:ext cx="75168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Programming interface to the services provided by the </a:t>
            </a:r>
            <a:r>
              <a:rPr lang="id-ID" sz="2400" dirty="0"/>
              <a:t>O</a:t>
            </a:r>
            <a:r>
              <a:rPr lang="en-US" sz="2400" dirty="0"/>
              <a:t>S</a:t>
            </a:r>
          </a:p>
          <a:p>
            <a:pPr marL="342900" indent="-342900">
              <a:buFont typeface="Arial" charset="0"/>
              <a:buChar char="•"/>
            </a:pPr>
            <a:r>
              <a:rPr lang="id-ID" sz="2400" dirty="0"/>
              <a:t>T</a:t>
            </a:r>
            <a:r>
              <a:rPr lang="en-US" sz="2400" dirty="0" err="1"/>
              <a:t>ypically</a:t>
            </a:r>
            <a:r>
              <a:rPr lang="en-US" sz="2400" dirty="0"/>
              <a:t> written in a high-level language (C or C++)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Mostly accessed by programs via a high-level Application Program Interface (API) rather than direct system call use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7405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The Unix File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16075"/>
            <a:ext cx="65532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The Unix File System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0469" y="1700213"/>
            <a:ext cx="7554569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prstClr val="black"/>
                </a:solidFill>
              </a:rPr>
              <a:t>There are two ways to identify files in the file system.</a:t>
            </a:r>
          </a:p>
          <a:p>
            <a:r>
              <a:rPr lang="en-US" sz="2000">
                <a:solidFill>
                  <a:prstClr val="black"/>
                </a:solidFill>
              </a:rPr>
              <a:t>• The first way is by specifying the </a:t>
            </a:r>
            <a:r>
              <a:rPr lang="en-US" sz="2000" i="1">
                <a:solidFill>
                  <a:prstClr val="black"/>
                </a:solidFill>
              </a:rPr>
              <a:t>absolute pathname</a:t>
            </a:r>
            <a:r>
              <a:rPr lang="en-US" sz="200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US" sz="2000">
                <a:solidFill>
                  <a:prstClr val="black"/>
                </a:solidFill>
              </a:rPr>
              <a:t>• The absolute </a:t>
            </a:r>
            <a:r>
              <a:rPr lang="en-US" sz="2000" i="1">
                <a:solidFill>
                  <a:prstClr val="black"/>
                </a:solidFill>
              </a:rPr>
              <a:t>pathname </a:t>
            </a:r>
            <a:r>
              <a:rPr lang="en-US" sz="2000">
                <a:solidFill>
                  <a:prstClr val="black"/>
                </a:solidFill>
              </a:rPr>
              <a:t>is the path relative to the root</a:t>
            </a:r>
            <a:r>
              <a:rPr lang="id-ID" sz="2000">
                <a:solidFill>
                  <a:prstClr val="black"/>
                </a:solidFill>
              </a:rPr>
              <a:t>  </a:t>
            </a:r>
            <a:r>
              <a:rPr lang="en-US" sz="2000">
                <a:solidFill>
                  <a:prstClr val="black"/>
                </a:solidFill>
              </a:rPr>
              <a:t>of the file system. It represents the position of the</a:t>
            </a:r>
            <a:r>
              <a:rPr lang="id-ID" sz="200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object by specifying the path through the hierarchy</a:t>
            </a:r>
            <a:endParaRPr lang="id-ID" sz="2000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6800" y="3546475"/>
            <a:ext cx="7416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The other way of referencing a file in the file system is</a:t>
            </a:r>
          </a:p>
          <a:p>
            <a:r>
              <a:rPr lang="en-US" sz="2000" dirty="0">
                <a:solidFill>
                  <a:prstClr val="black"/>
                </a:solidFill>
              </a:rPr>
              <a:t>by using a relative pathname.</a:t>
            </a:r>
            <a:r>
              <a:rPr lang="id-ID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• A relative pathname is not prefixed by a /. It signifies</a:t>
            </a:r>
            <a:r>
              <a:rPr lang="id-ID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that file can be found relative to the current location of</a:t>
            </a:r>
            <a:r>
              <a:rPr lang="id-ID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the user in the file system.</a:t>
            </a:r>
            <a:endParaRPr lang="id-ID" sz="2000" dirty="0">
              <a:solidFill>
                <a:prstClr val="black"/>
              </a:solidFill>
            </a:endParaRPr>
          </a:p>
          <a:p>
            <a:pPr lvl="1"/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b="1" dirty="0">
                <a:solidFill>
                  <a:prstClr val="black"/>
                </a:solidFill>
              </a:rPr>
              <a:t>• At any time you will be positioned somewhere</a:t>
            </a:r>
            <a:r>
              <a:rPr lang="id-ID" sz="2000" b="1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in the file</a:t>
            </a:r>
            <a:r>
              <a:rPr lang="id-ID" sz="2000" b="1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system. This position is commonly</a:t>
            </a:r>
            <a:r>
              <a:rPr lang="id-ID" sz="2000" b="1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referred to as current working directory.</a:t>
            </a:r>
            <a:endParaRPr lang="id-ID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Types of Objects in a File System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116013" y="2060575"/>
            <a:ext cx="611981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There are six basic file types. </a:t>
            </a:r>
            <a:endParaRPr lang="id-ID" sz="28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id-ID" sz="2800" dirty="0" smtClean="0">
                <a:solidFill>
                  <a:prstClr val="black"/>
                </a:solidFill>
              </a:rPr>
              <a:t>Regular </a:t>
            </a:r>
            <a:r>
              <a:rPr lang="id-ID" sz="2800" dirty="0">
                <a:solidFill>
                  <a:prstClr val="black"/>
                </a:solidFill>
              </a:rPr>
              <a:t>files.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sz="2800" dirty="0" smtClean="0">
                <a:solidFill>
                  <a:prstClr val="black"/>
                </a:solidFill>
              </a:rPr>
              <a:t>Directories</a:t>
            </a:r>
            <a:r>
              <a:rPr lang="id-ID" sz="28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sz="2800" dirty="0" smtClean="0">
                <a:solidFill>
                  <a:prstClr val="black"/>
                </a:solidFill>
              </a:rPr>
              <a:t>Links </a:t>
            </a:r>
            <a:r>
              <a:rPr lang="id-ID" sz="2800" dirty="0">
                <a:solidFill>
                  <a:prstClr val="black"/>
                </a:solidFill>
              </a:rPr>
              <a:t>(including symbolic links).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sz="2800" dirty="0" smtClean="0">
                <a:solidFill>
                  <a:prstClr val="black"/>
                </a:solidFill>
              </a:rPr>
              <a:t>Special </a:t>
            </a:r>
            <a:r>
              <a:rPr lang="id-ID" sz="2800" dirty="0">
                <a:solidFill>
                  <a:prstClr val="black"/>
                </a:solidFill>
              </a:rPr>
              <a:t>Files.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sz="2800" dirty="0" smtClean="0">
                <a:solidFill>
                  <a:prstClr val="black"/>
                </a:solidFill>
              </a:rPr>
              <a:t>Named </a:t>
            </a:r>
            <a:r>
              <a:rPr lang="id-ID" sz="2800" dirty="0">
                <a:solidFill>
                  <a:prstClr val="black"/>
                </a:solidFill>
              </a:rPr>
              <a:t>Pipes</a:t>
            </a:r>
            <a:r>
              <a:rPr lang="id-ID" sz="2800" dirty="0" smtClean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sz="2800" dirty="0" smtClean="0">
                <a:solidFill>
                  <a:prstClr val="black"/>
                </a:solidFill>
              </a:rPr>
              <a:t>Socket </a:t>
            </a:r>
            <a:r>
              <a:rPr lang="id-ID" sz="2800" dirty="0" smtClean="0">
                <a:solidFill>
                  <a:prstClr val="black"/>
                </a:solidFill>
              </a:rPr>
              <a:t>Files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id-ID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Regular File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295400" y="1628775"/>
            <a:ext cx="716438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A regular file in Unix may contain either ASCII</a:t>
            </a:r>
          </a:p>
          <a:p>
            <a:r>
              <a:rPr lang="id-ID" sz="2400" dirty="0">
                <a:solidFill>
                  <a:prstClr val="black"/>
                </a:solidFill>
              </a:rPr>
              <a:t>(American Standard Code for Information Interchange)</a:t>
            </a:r>
          </a:p>
          <a:p>
            <a:r>
              <a:rPr lang="id-ID" sz="2400" dirty="0">
                <a:solidFill>
                  <a:prstClr val="black"/>
                </a:solidFill>
              </a:rPr>
              <a:t>or binary data.</a:t>
            </a:r>
          </a:p>
          <a:p>
            <a:r>
              <a:rPr lang="en-US" sz="2400" dirty="0">
                <a:solidFill>
                  <a:prstClr val="black"/>
                </a:solidFill>
              </a:rPr>
              <a:t>• In the event of binary data, the application that reads/</a:t>
            </a:r>
          </a:p>
          <a:p>
            <a:r>
              <a:rPr lang="en-US" sz="2400" dirty="0">
                <a:solidFill>
                  <a:prstClr val="black"/>
                </a:solidFill>
              </a:rPr>
              <a:t>writes the file determines its format.</a:t>
            </a:r>
          </a:p>
          <a:p>
            <a:r>
              <a:rPr lang="en-US" sz="2400" dirty="0">
                <a:solidFill>
                  <a:prstClr val="black"/>
                </a:solidFill>
              </a:rPr>
              <a:t>• A regular file will contain zero or more blocks on the</a:t>
            </a:r>
          </a:p>
          <a:p>
            <a:r>
              <a:rPr lang="en-US" sz="2400" dirty="0">
                <a:solidFill>
                  <a:prstClr val="black"/>
                </a:solidFill>
              </a:rPr>
              <a:t>file system. However such a file will occupy ONLY one</a:t>
            </a:r>
          </a:p>
          <a:p>
            <a:r>
              <a:rPr lang="id-ID" sz="2400" dirty="0">
                <a:solidFill>
                  <a:prstClr val="black"/>
                </a:solidFill>
              </a:rPr>
              <a:t>inode.</a:t>
            </a:r>
          </a:p>
          <a:p>
            <a:r>
              <a:rPr lang="en-US" sz="2400" dirty="0">
                <a:solidFill>
                  <a:prstClr val="black"/>
                </a:solidFill>
              </a:rPr>
              <a:t>• Some Operating Systems use extensions to interpret</a:t>
            </a:r>
          </a:p>
          <a:p>
            <a:r>
              <a:rPr lang="id-ID" sz="2400" dirty="0">
                <a:solidFill>
                  <a:prstClr val="black"/>
                </a:solidFill>
              </a:rPr>
              <a:t>the file.</a:t>
            </a:r>
          </a:p>
        </p:txBody>
      </p:sp>
    </p:spTree>
    <p:extLst>
      <p:ext uri="{BB962C8B-B14F-4D97-AF65-F5344CB8AC3E}">
        <p14:creationId xmlns:p14="http://schemas.microsoft.com/office/powerpoint/2010/main" val="37277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28775"/>
            <a:ext cx="7391400" cy="3517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Directories provide a mapping between the names of</a:t>
            </a:r>
          </a:p>
          <a:p>
            <a:pPr marL="0" indent="0">
              <a:buFontTx/>
              <a:buNone/>
            </a:pPr>
            <a:r>
              <a:rPr lang="id-ID" dirty="0" smtClean="0"/>
              <a:t> </a:t>
            </a:r>
            <a:r>
              <a:rPr lang="en-US" dirty="0" smtClean="0"/>
              <a:t>files and the files themselves.</a:t>
            </a:r>
          </a:p>
          <a:p>
            <a:pPr marL="0" indent="0">
              <a:buFontTx/>
              <a:buNone/>
            </a:pPr>
            <a:endParaRPr lang="id-ID" dirty="0" smtClean="0"/>
          </a:p>
          <a:p>
            <a:pPr marL="0" indent="0">
              <a:buFontTx/>
              <a:buNone/>
            </a:pPr>
            <a:r>
              <a:rPr lang="en-US" dirty="0" smtClean="0"/>
              <a:t>To us directories allow us to order our files (basis of</a:t>
            </a:r>
            <a:r>
              <a:rPr lang="id-ID" dirty="0" smtClean="0"/>
              <a:t> hierarchy).</a:t>
            </a:r>
          </a:p>
          <a:p>
            <a:pPr marL="0" indent="0">
              <a:buFontTx/>
              <a:buNone/>
            </a:pPr>
            <a:endParaRPr lang="id-ID" dirty="0" smtClean="0"/>
          </a:p>
          <a:p>
            <a:pPr marL="0" indent="0">
              <a:buFontTx/>
              <a:buNone/>
            </a:pPr>
            <a:r>
              <a:rPr lang="en-US" dirty="0" smtClean="0"/>
              <a:t>A directory is merely a file which contains a mapping</a:t>
            </a:r>
            <a:r>
              <a:rPr lang="id-ID" dirty="0" smtClean="0"/>
              <a:t> </a:t>
            </a:r>
            <a:r>
              <a:rPr lang="en-US" dirty="0" smtClean="0"/>
              <a:t>of objects in it. It consumes an </a:t>
            </a:r>
            <a:r>
              <a:rPr lang="en-US" dirty="0" err="1" smtClean="0"/>
              <a:t>inode</a:t>
            </a:r>
            <a:r>
              <a:rPr lang="en-US" dirty="0" smtClean="0"/>
              <a:t> like everything</a:t>
            </a:r>
            <a:r>
              <a:rPr lang="id-ID" dirty="0" smtClean="0"/>
              <a:t> else.</a:t>
            </a:r>
          </a:p>
        </p:txBody>
      </p:sp>
    </p:spTree>
    <p:extLst>
      <p:ext uri="{BB962C8B-B14F-4D97-AF65-F5344CB8AC3E}">
        <p14:creationId xmlns:p14="http://schemas.microsoft.com/office/powerpoint/2010/main" val="6178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Special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8775"/>
            <a:ext cx="7772400" cy="35179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</a:t>
            </a:r>
            <a:r>
              <a:rPr lang="id-ID" dirty="0" smtClean="0"/>
              <a:t>pecial</a:t>
            </a:r>
            <a:r>
              <a:rPr lang="en-US" dirty="0" smtClean="0"/>
              <a:t> </a:t>
            </a:r>
            <a:r>
              <a:rPr lang="en-US" dirty="0"/>
              <a:t>files contain no data, instead they are used </a:t>
            </a:r>
            <a:r>
              <a:rPr lang="en-US" dirty="0" smtClean="0"/>
              <a:t>to</a:t>
            </a:r>
            <a:r>
              <a:rPr lang="id-ID" dirty="0" smtClean="0"/>
              <a:t> </a:t>
            </a:r>
            <a:r>
              <a:rPr lang="en-US" dirty="0" smtClean="0"/>
              <a:t>map </a:t>
            </a:r>
            <a:r>
              <a:rPr lang="en-US" dirty="0"/>
              <a:t>a physical device or service to the file system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defRPr/>
            </a:pPr>
            <a:r>
              <a:rPr lang="en-US" dirty="0" smtClean="0"/>
              <a:t>There </a:t>
            </a:r>
            <a:r>
              <a:rPr lang="en-US" dirty="0"/>
              <a:t>are two kinds of special files.</a:t>
            </a:r>
          </a:p>
          <a:p>
            <a:pPr marL="0" indent="0">
              <a:buFontTx/>
              <a:buNone/>
              <a:defRPr/>
            </a:pPr>
            <a:r>
              <a:rPr lang="id-ID" dirty="0" smtClean="0"/>
              <a:t>     – </a:t>
            </a:r>
            <a:r>
              <a:rPr lang="id-ID" b="1" dirty="0"/>
              <a:t>Block Special.</a:t>
            </a:r>
          </a:p>
          <a:p>
            <a:pPr lvl="2">
              <a:defRPr/>
            </a:pPr>
            <a:r>
              <a:rPr lang="en-US" dirty="0"/>
              <a:t>These files are associated with block structured devices e.g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  <a:r>
              <a:rPr lang="en-US" dirty="0" smtClean="0"/>
              <a:t>disks</a:t>
            </a:r>
            <a:r>
              <a:rPr lang="en-US" dirty="0"/>
              <a:t>. Such devices transfer data to and from the </a:t>
            </a:r>
            <a:r>
              <a:rPr lang="en-US" dirty="0" smtClean="0"/>
              <a:t>computers</a:t>
            </a:r>
            <a:r>
              <a:rPr lang="id-ID" dirty="0" smtClean="0"/>
              <a:t> memory </a:t>
            </a:r>
            <a:r>
              <a:rPr lang="id-ID" dirty="0"/>
              <a:t>in </a:t>
            </a:r>
            <a:r>
              <a:rPr lang="id-ID" dirty="0" smtClean="0"/>
              <a:t>blocks</a:t>
            </a:r>
            <a:endParaRPr lang="id-ID" dirty="0"/>
          </a:p>
          <a:p>
            <a:pPr marL="400050" lvl="1" indent="0">
              <a:buFontTx/>
              <a:buNone/>
            </a:pPr>
            <a:r>
              <a:rPr lang="id-ID" b="1" dirty="0" smtClean="0"/>
              <a:t>- Character </a:t>
            </a:r>
            <a:r>
              <a:rPr lang="id-ID" b="1" dirty="0"/>
              <a:t>Special.</a:t>
            </a:r>
          </a:p>
          <a:p>
            <a:pPr lvl="2"/>
            <a:r>
              <a:rPr lang="en-US" dirty="0"/>
              <a:t>These are devices which communicate using streams</a:t>
            </a:r>
            <a:r>
              <a:rPr lang="id-ID" dirty="0"/>
              <a:t> </a:t>
            </a:r>
            <a:r>
              <a:rPr lang="en-US" dirty="0"/>
              <a:t>of characters. Examples are consoles, terminals and</a:t>
            </a:r>
            <a:r>
              <a:rPr lang="id-ID" dirty="0"/>
              <a:t> even printers.</a:t>
            </a:r>
          </a:p>
          <a:p>
            <a:pPr lvl="2"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17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Named Pipe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16038" y="2214563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solidFill>
                  <a:prstClr val="black"/>
                </a:solidFill>
              </a:rPr>
              <a:t>File management system is considered part of the operating system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solidFill>
                  <a:prstClr val="black"/>
                </a:solidFill>
              </a:rPr>
              <a:t>Input to applications is by means of a file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solidFill>
                  <a:prstClr val="black"/>
                </a:solidFill>
              </a:rPr>
              <a:t>Output is saved in a file for long-term storage</a:t>
            </a:r>
          </a:p>
        </p:txBody>
      </p:sp>
    </p:spTree>
    <p:extLst>
      <p:ext uri="{BB962C8B-B14F-4D97-AF65-F5344CB8AC3E}">
        <p14:creationId xmlns:p14="http://schemas.microsoft.com/office/powerpoint/2010/main" val="11874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Softlinks and Hardlinks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8775"/>
            <a:ext cx="7315200" cy="35179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Hard Links are links between files ONLY on the </a:t>
            </a:r>
            <a:r>
              <a:rPr lang="en-US" dirty="0" smtClean="0"/>
              <a:t>same</a:t>
            </a:r>
            <a:r>
              <a:rPr lang="id-ID" dirty="0" smtClean="0"/>
              <a:t> file </a:t>
            </a:r>
            <a:r>
              <a:rPr lang="id-ID" dirty="0"/>
              <a:t>system.</a:t>
            </a:r>
          </a:p>
          <a:p>
            <a:pPr lvl="2">
              <a:defRPr/>
            </a:pPr>
            <a:r>
              <a:rPr lang="en-US" dirty="0" smtClean="0"/>
              <a:t>Remember </a:t>
            </a:r>
            <a:r>
              <a:rPr lang="en-US" dirty="0"/>
              <a:t>a file system contains </a:t>
            </a:r>
            <a:r>
              <a:rPr lang="en-US" dirty="0" err="1"/>
              <a:t>inodes</a:t>
            </a:r>
            <a:r>
              <a:rPr lang="en-US" dirty="0"/>
              <a:t> and each </a:t>
            </a:r>
            <a:r>
              <a:rPr lang="en-US" dirty="0" smtClean="0"/>
              <a:t>file</a:t>
            </a:r>
            <a:r>
              <a:rPr lang="id-ID" dirty="0" smtClean="0"/>
              <a:t> </a:t>
            </a:r>
            <a:r>
              <a:rPr lang="en-US" dirty="0" smtClean="0"/>
              <a:t>occupies </a:t>
            </a:r>
            <a:r>
              <a:rPr lang="en-US" dirty="0"/>
              <a:t>one </a:t>
            </a:r>
            <a:r>
              <a:rPr lang="en-US" dirty="0" err="1"/>
              <a:t>inode</a:t>
            </a:r>
            <a:r>
              <a:rPr lang="en-US" dirty="0"/>
              <a:t>. Because the overall file </a:t>
            </a:r>
            <a:r>
              <a:rPr lang="en-US" dirty="0" smtClean="0"/>
              <a:t>system</a:t>
            </a:r>
            <a:r>
              <a:rPr lang="id-ID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composed of smaller file system this </a:t>
            </a:r>
            <a:r>
              <a:rPr lang="en-US" dirty="0" smtClean="0"/>
              <a:t>means</a:t>
            </a:r>
            <a:r>
              <a:rPr lang="id-ID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/>
              <a:t>numbers are not unique in the entire </a:t>
            </a:r>
            <a:r>
              <a:rPr lang="en-US" dirty="0" smtClean="0"/>
              <a:t>file</a:t>
            </a:r>
            <a:r>
              <a:rPr lang="id-ID" dirty="0" smtClean="0"/>
              <a:t> system.</a:t>
            </a:r>
          </a:p>
          <a:p>
            <a:pPr marL="914400" lvl="2" indent="0">
              <a:buFontTx/>
              <a:buNone/>
              <a:defRPr/>
            </a:pPr>
            <a:endParaRPr lang="id-ID" dirty="0"/>
          </a:p>
          <a:p>
            <a:pPr lvl="2">
              <a:defRPr/>
            </a:pPr>
            <a:r>
              <a:rPr lang="en-US" dirty="0" smtClean="0"/>
              <a:t>In </a:t>
            </a:r>
            <a:r>
              <a:rPr lang="en-US" dirty="0"/>
              <a:t>the case of a hard link, a </a:t>
            </a:r>
            <a:r>
              <a:rPr lang="en-US" dirty="0" err="1"/>
              <a:t>inode</a:t>
            </a:r>
            <a:r>
              <a:rPr lang="en-US" dirty="0"/>
              <a:t> is not </a:t>
            </a:r>
            <a:r>
              <a:rPr lang="en-US" dirty="0" smtClean="0"/>
              <a:t>consumed</a:t>
            </a:r>
            <a:r>
              <a:rPr lang="id-ID" dirty="0" smtClean="0"/>
              <a:t> </a:t>
            </a:r>
            <a:r>
              <a:rPr lang="en-US" dirty="0" smtClean="0"/>
              <a:t>rather </a:t>
            </a:r>
            <a:r>
              <a:rPr lang="en-US" dirty="0"/>
              <a:t>the creation of such a link consumes </a:t>
            </a:r>
            <a:r>
              <a:rPr lang="en-US" dirty="0" smtClean="0"/>
              <a:t>a</a:t>
            </a:r>
            <a:r>
              <a:rPr lang="id-ID" dirty="0" smtClean="0"/>
              <a:t> directory </a:t>
            </a:r>
            <a:r>
              <a:rPr lang="id-ID" dirty="0"/>
              <a:t>entry.</a:t>
            </a:r>
          </a:p>
        </p:txBody>
      </p:sp>
    </p:spTree>
    <p:extLst>
      <p:ext uri="{BB962C8B-B14F-4D97-AF65-F5344CB8AC3E}">
        <p14:creationId xmlns:p14="http://schemas.microsoft.com/office/powerpoint/2010/main" val="26398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Softlinks and Hardlinks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1773238"/>
            <a:ext cx="7554913" cy="3517900"/>
          </a:xfrm>
        </p:spPr>
        <p:txBody>
          <a:bodyPr/>
          <a:lstStyle/>
          <a:p>
            <a:r>
              <a:rPr lang="en-US" dirty="0" smtClean="0"/>
              <a:t>Soft links however can span file systems. So it is</a:t>
            </a:r>
            <a:r>
              <a:rPr lang="id-ID" dirty="0" smtClean="0"/>
              <a:t> </a:t>
            </a:r>
            <a:r>
              <a:rPr lang="en-US" dirty="0" smtClean="0"/>
              <a:t>possible to have a soft link point to a file on a different</a:t>
            </a:r>
            <a:r>
              <a:rPr lang="id-ID" dirty="0" smtClean="0"/>
              <a:t> </a:t>
            </a:r>
            <a:r>
              <a:rPr lang="en-US" dirty="0" smtClean="0"/>
              <a:t>slice or disk (even via network).</a:t>
            </a:r>
            <a:endParaRPr lang="id-ID" dirty="0" smtClean="0"/>
          </a:p>
          <a:p>
            <a:r>
              <a:rPr lang="en-US" dirty="0" smtClean="0"/>
              <a:t>Soft links are commonly referred to as symbolic links.</a:t>
            </a:r>
          </a:p>
          <a:p>
            <a:r>
              <a:rPr lang="en-US" dirty="0" smtClean="0"/>
              <a:t>With a soft link a directory entry and new </a:t>
            </a:r>
            <a:r>
              <a:rPr lang="en-US" dirty="0" err="1" smtClean="0"/>
              <a:t>inode</a:t>
            </a:r>
            <a:r>
              <a:rPr lang="en-US" dirty="0" smtClean="0"/>
              <a:t> are</a:t>
            </a:r>
            <a:r>
              <a:rPr lang="id-ID" dirty="0" smtClean="0"/>
              <a:t> </a:t>
            </a:r>
            <a:r>
              <a:rPr lang="en-US" dirty="0" smtClean="0"/>
              <a:t>allocated. The target files pathname is stored in the</a:t>
            </a:r>
            <a:r>
              <a:rPr lang="id-ID" dirty="0" smtClean="0"/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val="28006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33600"/>
            <a:ext cx="6837114" cy="304042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At the end of this lecture, students are able to:</a:t>
            </a:r>
          </a:p>
          <a:p>
            <a:r>
              <a:rPr lang="en-US" dirty="0"/>
              <a:t>LO1: Describe the basic elements of a computer system and their interrelationship</a:t>
            </a:r>
          </a:p>
          <a:p>
            <a:r>
              <a:rPr lang="en-US" dirty="0"/>
              <a:t>LO1: Describe the computer Instruction Cycle</a:t>
            </a:r>
          </a:p>
          <a:p>
            <a:r>
              <a:rPr lang="en-US" dirty="0" smtClean="0"/>
              <a:t>LO</a:t>
            </a:r>
            <a:r>
              <a:rPr lang="id-ID" dirty="0" smtClean="0"/>
              <a:t>2</a:t>
            </a:r>
            <a:r>
              <a:rPr lang="en-US" dirty="0" smtClean="0"/>
              <a:t>: </a:t>
            </a:r>
            <a:r>
              <a:rPr lang="en-US" dirty="0"/>
              <a:t>Describe the </a:t>
            </a:r>
            <a:r>
              <a:rPr lang="en-US" dirty="0" smtClean="0"/>
              <a:t>concepts of Interrupts</a:t>
            </a:r>
            <a:r>
              <a:rPr lang="en-US" dirty="0"/>
              <a:t>, Memory Management and I/O </a:t>
            </a:r>
            <a:r>
              <a:rPr lang="en-US" dirty="0" smtClean="0"/>
              <a:t>types</a:t>
            </a:r>
            <a:r>
              <a:rPr lang="id-ID" dirty="0" smtClean="0"/>
              <a:t> and relate to current design of O/S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dirty="0" smtClean="0"/>
              <a:t>4</a:t>
            </a:r>
            <a:r>
              <a:rPr lang="en-US" dirty="0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7800"/>
            <a:ext cx="6837114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Basic Elements in a Computer System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28800" y="2286000"/>
            <a:ext cx="6837114" cy="30404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Processor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referred to as real memory or primary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volatile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I/O modules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secondary memory devices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communications equipment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terminals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System bus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communication among processors, memory, and I/O modules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Computer Architecture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D:\TransMac\Illustrator Files\1-ComputerSystem\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58" y="1600200"/>
            <a:ext cx="54530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1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Computer Architecture (2)</a:t>
            </a: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47800" y="1714500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program counter (PC) keeps track of where to find the  next instruction so that a copy of the instruction can be placed in the current instruction register (IR)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39163" y="3000375"/>
            <a:ext cx="687543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current instruction register holds the instruction that is to be executed.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484690" y="4000500"/>
            <a:ext cx="669914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/>
              <a:t>The memory address register (MAR) is used to hold the memory address that contains either the next piece of data or an instruction that is to be used. </a:t>
            </a:r>
          </a:p>
        </p:txBody>
      </p:sp>
    </p:spTree>
    <p:extLst>
      <p:ext uri="{BB962C8B-B14F-4D97-AF65-F5344CB8AC3E}">
        <p14:creationId xmlns:p14="http://schemas.microsoft.com/office/powerpoint/2010/main" val="2448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Computer Architecture (3)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19200" y="1785938"/>
            <a:ext cx="74961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central processor contains the arithmetic-logic unit  (ALU) and the control unit. The ALU is where data is processed.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The control unit fetches instructions from memory, decodes them and synchronizes the operations before sending signals to other parts of the computer.</a:t>
            </a:r>
          </a:p>
          <a:p>
            <a:endParaRPr lang="en-US" sz="2400" dirty="0"/>
          </a:p>
          <a:p>
            <a:r>
              <a:rPr lang="en-US" sz="2400" dirty="0"/>
              <a:t>The accumulator is in the arithmetic unit, the PC and the IR are in the control unit and the MAR and MBR are in the processor</a:t>
            </a:r>
          </a:p>
        </p:txBody>
      </p:sp>
    </p:spTree>
    <p:extLst>
      <p:ext uri="{BB962C8B-B14F-4D97-AF65-F5344CB8AC3E}">
        <p14:creationId xmlns:p14="http://schemas.microsoft.com/office/powerpoint/2010/main" val="34723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Instruction Cycle</a:t>
            </a:r>
            <a:endParaRPr lang="en-US" dirty="0"/>
          </a:p>
        </p:txBody>
      </p:sp>
      <p:pic>
        <p:nvPicPr>
          <p:cNvPr id="3" name="Picture 4" descr="D:\TransMac\Illustrator Files\1-ComputerSystem\Z-Figures\1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74422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40025" y="6599238"/>
            <a:ext cx="4248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/>
              <a:t>Operating System-Internal and Design Concept - Stallings</a:t>
            </a:r>
          </a:p>
        </p:txBody>
      </p:sp>
    </p:spTree>
    <p:extLst>
      <p:ext uri="{BB962C8B-B14F-4D97-AF65-F5344CB8AC3E}">
        <p14:creationId xmlns:p14="http://schemas.microsoft.com/office/powerpoint/2010/main" val="6918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203</TotalTime>
  <Words>1457</Words>
  <Application>Microsoft Office PowerPoint</Application>
  <PresentationFormat>On-screen Show (4:3)</PresentationFormat>
  <Paragraphs>196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Template PPT 2015</vt:lpstr>
      <vt:lpstr>Computer  and Operating Systems Overview  Session  1</vt:lpstr>
      <vt:lpstr>Sub Topics</vt:lpstr>
      <vt:lpstr> These slides have been adapted from:  Stallings, W. (2011). Operating Systems: Internals and Design Principles. 8th.  ISBN: 978-0-13-380591-8   Chapter 1 and 2 </vt:lpstr>
      <vt:lpstr>PowerPoint Presentation</vt:lpstr>
      <vt:lpstr>Basic Elements in a Computer System</vt:lpstr>
      <vt:lpstr>Computer Architecture (1)</vt:lpstr>
      <vt:lpstr>Computer Architecture (2)</vt:lpstr>
      <vt:lpstr>Computer Architecture (3)</vt:lpstr>
      <vt:lpstr>Instruction Cycle</vt:lpstr>
      <vt:lpstr>Fetch and Execute (1)</vt:lpstr>
      <vt:lpstr>Fetch and Execute (2)</vt:lpstr>
      <vt:lpstr>Execution Cycle</vt:lpstr>
      <vt:lpstr>Interrupt</vt:lpstr>
      <vt:lpstr>Classes of Interrupts</vt:lpstr>
      <vt:lpstr>Interrupt Handler</vt:lpstr>
      <vt:lpstr>Instruction Cycle with Interrupt</vt:lpstr>
      <vt:lpstr>Interrupt Cycle</vt:lpstr>
      <vt:lpstr>Simple Interrupt Processing</vt:lpstr>
      <vt:lpstr>Memory Hierarchy</vt:lpstr>
      <vt:lpstr>Disk Cache</vt:lpstr>
      <vt:lpstr>Cache Memory (1)</vt:lpstr>
      <vt:lpstr>Types  of Cache Memory (1)</vt:lpstr>
      <vt:lpstr>Operating System</vt:lpstr>
      <vt:lpstr>Computer Hardware and Software Structure</vt:lpstr>
      <vt:lpstr>Operating System Services</vt:lpstr>
      <vt:lpstr>Operating System as Resource Manager</vt:lpstr>
      <vt:lpstr>Evolution of Operating System</vt:lpstr>
      <vt:lpstr>Multi-programming Exmple</vt:lpstr>
      <vt:lpstr>Major Advances in development of Modern Operating System</vt:lpstr>
      <vt:lpstr>System Calls</vt:lpstr>
      <vt:lpstr>The Unix File System</vt:lpstr>
      <vt:lpstr>The Unix File System</vt:lpstr>
      <vt:lpstr>Types of Objects in a File System</vt:lpstr>
      <vt:lpstr>Regular File</vt:lpstr>
      <vt:lpstr>Directory</vt:lpstr>
      <vt:lpstr>Special File</vt:lpstr>
      <vt:lpstr>Named Pipe</vt:lpstr>
      <vt:lpstr>Softlinks and Hardlinks (1)</vt:lpstr>
      <vt:lpstr>Softlinks and Hardlinks (2)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28</cp:revision>
  <dcterms:created xsi:type="dcterms:W3CDTF">2015-05-04T03:33:03Z</dcterms:created>
  <dcterms:modified xsi:type="dcterms:W3CDTF">2018-07-19T07:27:43Z</dcterms:modified>
</cp:coreProperties>
</file>