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3" r:id="rId4"/>
    <p:sldId id="257" r:id="rId5"/>
    <p:sldId id="294" r:id="rId6"/>
    <p:sldId id="266" r:id="rId7"/>
    <p:sldId id="297" r:id="rId8"/>
    <p:sldId id="271" r:id="rId9"/>
    <p:sldId id="274" r:id="rId10"/>
    <p:sldId id="288" r:id="rId11"/>
    <p:sldId id="289" r:id="rId12"/>
    <p:sldId id="290" r:id="rId13"/>
    <p:sldId id="291" r:id="rId14"/>
    <p:sldId id="292" r:id="rId15"/>
    <p:sldId id="293" r:id="rId16"/>
    <p:sldId id="277" r:id="rId17"/>
    <p:sldId id="299" r:id="rId18"/>
    <p:sldId id="298" r:id="rId19"/>
    <p:sldId id="281" r:id="rId20"/>
    <p:sldId id="283" r:id="rId21"/>
    <p:sldId id="284" r:id="rId22"/>
    <p:sldId id="285" r:id="rId23"/>
    <p:sldId id="295" r:id="rId24"/>
    <p:sldId id="286" r:id="rId25"/>
    <p:sldId id="287" r:id="rId26"/>
    <p:sldId id="296" r:id="rId27"/>
    <p:sldId id="262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94"/>
            <p14:sldId id="266"/>
            <p14:sldId id="297"/>
            <p14:sldId id="271"/>
            <p14:sldId id="274"/>
            <p14:sldId id="288"/>
            <p14:sldId id="289"/>
            <p14:sldId id="290"/>
            <p14:sldId id="291"/>
            <p14:sldId id="292"/>
            <p14:sldId id="293"/>
            <p14:sldId id="277"/>
            <p14:sldId id="299"/>
            <p14:sldId id="298"/>
            <p14:sldId id="281"/>
            <p14:sldId id="283"/>
            <p14:sldId id="284"/>
            <p14:sldId id="285"/>
            <p14:sldId id="295"/>
            <p14:sldId id="286"/>
            <p14:sldId id="287"/>
            <p14:sldId id="29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90000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rgbClr>
            </a:gs>
            <a:gs pos="100000">
              <a:srgbClr val="990000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rgbClr>
            </a:gs>
          </a:gsLst>
          <a:lin ang="5400000" scaled="1"/>
        </a:gradFill>
        <a:ln>
          <a:noFill/>
        </a:ln>
        <a:effectLst/>
      </dgm:spPr>
      <dgm:t>
        <a:bodyPr/>
        <a:lstStyle/>
        <a:p>
          <a:pPr rtl="0"/>
          <a:r>
            <a:rPr lang="en-US" sz="2000" b="1" i="1" dirty="0" smtClean="0">
              <a:solidFill>
                <a:sysClr val="window" lastClr="FFFFFF"/>
              </a:solidFill>
              <a:latin typeface="Calisto MT"/>
              <a:ea typeface="+mn-ea"/>
              <a:cs typeface="+mn-cs"/>
            </a:rPr>
            <a:t>Trace</a:t>
          </a:r>
          <a:endParaRPr lang="en-US" sz="2000" dirty="0">
            <a:solidFill>
              <a:sysClr val="window" lastClr="FFFFFF"/>
            </a:solidFill>
            <a:latin typeface="Calisto MT"/>
            <a:ea typeface="+mn-ea"/>
            <a:cs typeface="+mn-cs"/>
          </a:endParaRPr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rgbClr val="99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sto MT"/>
              <a:ea typeface="+mn-ea"/>
              <a:cs typeface="+mn-cs"/>
            </a:rPr>
            <a:t>the behavior of an individual process by listing the sequence of instructions that execute for that process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sto MT"/>
            <a:ea typeface="+mn-ea"/>
            <a:cs typeface="+mn-cs"/>
          </a:endParaRPr>
        </a:p>
      </dgm:t>
    </dgm:pt>
    <dgm:pt modelId="{F288BA89-D432-F942-BEAB-3302AF39D024}" type="parTrans" cxnId="{B5D49045-C2B8-7640-B3EB-E850E0166C92}">
      <dgm:prSet/>
      <dgm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15875" cap="flat" cmpd="sng" algn="ctr">
          <a:solidFill>
            <a:srgbClr val="990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rgbClr val="99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sto MT"/>
              <a:ea typeface="+mn-ea"/>
              <a:cs typeface="+mn-cs"/>
            </a:rPr>
            <a:t>the behavior of the processor can be characterized by showing how the traces of the various processes are interleaved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sto MT"/>
            <a:ea typeface="+mn-ea"/>
            <a:cs typeface="+mn-cs"/>
          </a:endParaRPr>
        </a:p>
      </dgm:t>
    </dgm:pt>
    <dgm:pt modelId="{ADE4F796-F389-964A-9F92-660666F3A636}" type="parTrans" cxnId="{E6E58F73-83F1-AA4A-A218-B2606996B3BD}">
      <dgm:prSet/>
      <dgm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15875" cap="flat" cmpd="sng" algn="ctr">
          <a:solidFill>
            <a:srgbClr val="990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90000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rgbClr>
            </a:gs>
            <a:gs pos="100000">
              <a:srgbClr val="990000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rgbClr>
            </a:gs>
          </a:gsLst>
          <a:lin ang="5400000" scaled="1"/>
        </a:gradFill>
        <a:ln>
          <a:noFill/>
        </a:ln>
        <a:effectLst/>
      </dgm:spPr>
      <dgm:t>
        <a:bodyPr/>
        <a:lstStyle/>
        <a:p>
          <a:pPr rtl="0"/>
          <a:r>
            <a:rPr lang="en-US" sz="2000" b="1" i="1" dirty="0" smtClean="0">
              <a:solidFill>
                <a:sysClr val="window" lastClr="FFFFFF"/>
              </a:solidFill>
              <a:latin typeface="Calisto MT"/>
              <a:ea typeface="+mn-ea"/>
              <a:cs typeface="+mn-cs"/>
            </a:rPr>
            <a:t>Dispatcher</a:t>
          </a:r>
          <a:r>
            <a:rPr lang="en-US" sz="1600" dirty="0" smtClean="0">
              <a:solidFill>
                <a:sysClr val="window" lastClr="FFFFFF"/>
              </a:solidFill>
              <a:latin typeface="Calisto MT"/>
              <a:ea typeface="+mn-ea"/>
              <a:cs typeface="+mn-cs"/>
            </a:rPr>
            <a:t>  </a:t>
          </a:r>
          <a:endParaRPr lang="en-US" sz="1600" dirty="0">
            <a:solidFill>
              <a:sysClr val="window" lastClr="FFFFFF"/>
            </a:solidFill>
            <a:latin typeface="Calisto MT"/>
            <a:ea typeface="+mn-ea"/>
            <a:cs typeface="+mn-cs"/>
          </a:endParaRPr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rgbClr val="99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sto MT"/>
              <a:ea typeface="+mn-ea"/>
              <a:cs typeface="+mn-cs"/>
            </a:rPr>
            <a:t>small program that switches the processor from one process to another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sto MT"/>
            <a:ea typeface="+mn-ea"/>
            <a:cs typeface="+mn-cs"/>
          </a:endParaRPr>
        </a:p>
      </dgm:t>
    </dgm:pt>
    <dgm:pt modelId="{755F770C-EEB9-0B4A-8B8E-7A4E15984F6D}" type="parTrans" cxnId="{1C88A854-BB97-244A-BF34-F58C72863022}">
      <dgm:prSet/>
      <dgm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15875" cap="flat" cmpd="sng" algn="ctr">
          <a:solidFill>
            <a:srgbClr val="990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48730A-047A-4F59-9F70-D5EA8DBD7306}" type="presOf" srcId="{25188C39-687A-BD45-A96D-0C6C99BD8253}" destId="{64F1C8D8-40A2-DF44-AC72-3FFC719959BB}" srcOrd="0" destOrd="0" presId="urn:microsoft.com/office/officeart/2005/8/layout/hierarchy3"/>
    <dgm:cxn modelId="{3A99CC8F-9D7F-47D0-BAE6-BFE95EC83946}" type="presOf" srcId="{8CF7DABB-E685-7649-9193-5973EE04A11C}" destId="{94F28402-8223-1345-8F86-B41D09DF4999}" srcOrd="0" destOrd="0" presId="urn:microsoft.com/office/officeart/2005/8/layout/hierarchy3"/>
    <dgm:cxn modelId="{289517D7-9570-4F26-9AF2-0154B481F871}" type="presOf" srcId="{ADE4F796-F389-964A-9F92-660666F3A636}" destId="{1C89C9B8-759F-944F-AA18-FE790C10A65E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07D90985-869C-4D21-B15D-A6A296A54618}" type="presOf" srcId="{F288BA89-D432-F942-BEAB-3302AF39D024}" destId="{6792DD43-5CA5-8E48-AF98-B37112383575}" srcOrd="0" destOrd="0" presId="urn:microsoft.com/office/officeart/2005/8/layout/hierarchy3"/>
    <dgm:cxn modelId="{B277DC24-399F-4418-948B-738B77EECBB9}" type="presOf" srcId="{86AD88F0-314B-6444-BD87-F3C84F11651F}" destId="{08D83BD6-2A2F-574C-9D5C-736CF5FE7520}" srcOrd="0" destOrd="0" presId="urn:microsoft.com/office/officeart/2005/8/layout/hierarchy3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B38F3A37-237F-4395-902B-14A7295ADB4D}" type="presOf" srcId="{693DF3AA-9269-2545-9150-1B3192513936}" destId="{7AF818EE-1FFA-0148-A0A6-03F1AC28E0C7}" srcOrd="0" destOrd="0" presId="urn:microsoft.com/office/officeart/2005/8/layout/hierarchy3"/>
    <dgm:cxn modelId="{CAB4874C-D18E-48EB-B89F-FB277AF8456B}" type="presOf" srcId="{8CF7DABB-E685-7649-9193-5973EE04A11C}" destId="{EE3338E7-0BBE-D244-8A2E-15290019B04C}" srcOrd="1" destOrd="0" presId="urn:microsoft.com/office/officeart/2005/8/layout/hierarchy3"/>
    <dgm:cxn modelId="{E6F93145-6108-4726-A74F-E879EC230ECE}" type="presOf" srcId="{25188C39-687A-BD45-A96D-0C6C99BD8253}" destId="{3B32751B-D091-AF40-91E4-684216B0B821}" srcOrd="1" destOrd="0" presId="urn:microsoft.com/office/officeart/2005/8/layout/hierarchy3"/>
    <dgm:cxn modelId="{12FB4BDF-29D6-4F99-8388-61F6E2FA3A88}" type="presOf" srcId="{755F770C-EEB9-0B4A-8B8E-7A4E15984F6D}" destId="{4F8FA6E2-0E58-0840-912D-8E16EF91B389}" srcOrd="0" destOrd="0" presId="urn:microsoft.com/office/officeart/2005/8/layout/hierarchy3"/>
    <dgm:cxn modelId="{DEC1B367-0DDC-4302-A779-94994664228C}" type="presOf" srcId="{233F7DFA-202E-F74C-AB9D-53EFC686B345}" destId="{1C076669-4CFF-0B4F-8B31-76E9F2CCEE9B}" srcOrd="0" destOrd="0" presId="urn:microsoft.com/office/officeart/2005/8/layout/hierarchy3"/>
    <dgm:cxn modelId="{DA8EBBD3-36C2-4371-8D03-B0A878CE5465}" type="presOf" srcId="{2FD46B0E-E9C9-1E4B-961E-80132A5C983C}" destId="{AA843FC4-97DC-3649-9F16-C3801798B452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770AC0E1-A1A2-47A9-98D1-B46D0CD28B76}" type="presParOf" srcId="{AA843FC4-97DC-3649-9F16-C3801798B452}" destId="{80EA5A8F-1803-784A-AFE3-3DD0EA8F50BD}" srcOrd="0" destOrd="0" presId="urn:microsoft.com/office/officeart/2005/8/layout/hierarchy3"/>
    <dgm:cxn modelId="{862257F4-7BEF-4B9A-A588-A9ADA7895269}" type="presParOf" srcId="{80EA5A8F-1803-784A-AFE3-3DD0EA8F50BD}" destId="{2771C28D-ABBE-A741-8A65-D460C7EB471D}" srcOrd="0" destOrd="0" presId="urn:microsoft.com/office/officeart/2005/8/layout/hierarchy3"/>
    <dgm:cxn modelId="{F49E5D9F-2FF9-4B58-88C4-D422B5132DEA}" type="presParOf" srcId="{2771C28D-ABBE-A741-8A65-D460C7EB471D}" destId="{94F28402-8223-1345-8F86-B41D09DF4999}" srcOrd="0" destOrd="0" presId="urn:microsoft.com/office/officeart/2005/8/layout/hierarchy3"/>
    <dgm:cxn modelId="{3530644E-2125-4AC0-81D4-6ED285DAF21B}" type="presParOf" srcId="{2771C28D-ABBE-A741-8A65-D460C7EB471D}" destId="{EE3338E7-0BBE-D244-8A2E-15290019B04C}" srcOrd="1" destOrd="0" presId="urn:microsoft.com/office/officeart/2005/8/layout/hierarchy3"/>
    <dgm:cxn modelId="{95697D1A-091F-4CD8-B232-9BFE57226662}" type="presParOf" srcId="{80EA5A8F-1803-784A-AFE3-3DD0EA8F50BD}" destId="{98535523-42D4-4043-95B6-AD340DA8CDAC}" srcOrd="1" destOrd="0" presId="urn:microsoft.com/office/officeart/2005/8/layout/hierarchy3"/>
    <dgm:cxn modelId="{2EBAB12E-B234-4EF6-9AB8-8D243EB5F5A2}" type="presParOf" srcId="{98535523-42D4-4043-95B6-AD340DA8CDAC}" destId="{6792DD43-5CA5-8E48-AF98-B37112383575}" srcOrd="0" destOrd="0" presId="urn:microsoft.com/office/officeart/2005/8/layout/hierarchy3"/>
    <dgm:cxn modelId="{D25B563A-2E64-40A9-A59D-E4C400F80990}" type="presParOf" srcId="{98535523-42D4-4043-95B6-AD340DA8CDAC}" destId="{08D83BD6-2A2F-574C-9D5C-736CF5FE7520}" srcOrd="1" destOrd="0" presId="urn:microsoft.com/office/officeart/2005/8/layout/hierarchy3"/>
    <dgm:cxn modelId="{E0FF6ECF-4728-4FA4-8183-AFCBD7ABE140}" type="presParOf" srcId="{98535523-42D4-4043-95B6-AD340DA8CDAC}" destId="{1C89C9B8-759F-944F-AA18-FE790C10A65E}" srcOrd="2" destOrd="0" presId="urn:microsoft.com/office/officeart/2005/8/layout/hierarchy3"/>
    <dgm:cxn modelId="{F97E29B2-E16C-487B-9752-46705851C359}" type="presParOf" srcId="{98535523-42D4-4043-95B6-AD340DA8CDAC}" destId="{1C076669-4CFF-0B4F-8B31-76E9F2CCEE9B}" srcOrd="3" destOrd="0" presId="urn:microsoft.com/office/officeart/2005/8/layout/hierarchy3"/>
    <dgm:cxn modelId="{20B74ED7-BA6A-4921-8A7E-F1FC05558795}" type="presParOf" srcId="{AA843FC4-97DC-3649-9F16-C3801798B452}" destId="{2565A228-6B6E-0144-A2BB-59C59BF41707}" srcOrd="1" destOrd="0" presId="urn:microsoft.com/office/officeart/2005/8/layout/hierarchy3"/>
    <dgm:cxn modelId="{37CFACF9-9ABB-40BC-B2B9-D5BE7CF0DED5}" type="presParOf" srcId="{2565A228-6B6E-0144-A2BB-59C59BF41707}" destId="{95C64F64-3E0F-7B42-AB4F-CE0F60855F36}" srcOrd="0" destOrd="0" presId="urn:microsoft.com/office/officeart/2005/8/layout/hierarchy3"/>
    <dgm:cxn modelId="{87CB5063-4BDE-41FB-8194-C666BE2F345E}" type="presParOf" srcId="{95C64F64-3E0F-7B42-AB4F-CE0F60855F36}" destId="{64F1C8D8-40A2-DF44-AC72-3FFC719959BB}" srcOrd="0" destOrd="0" presId="urn:microsoft.com/office/officeart/2005/8/layout/hierarchy3"/>
    <dgm:cxn modelId="{5459580C-AC7C-4C36-B835-CFFA5DCC4DD7}" type="presParOf" srcId="{95C64F64-3E0F-7B42-AB4F-CE0F60855F36}" destId="{3B32751B-D091-AF40-91E4-684216B0B821}" srcOrd="1" destOrd="0" presId="urn:microsoft.com/office/officeart/2005/8/layout/hierarchy3"/>
    <dgm:cxn modelId="{296909DB-9361-4225-9A6D-A6C801AD5919}" type="presParOf" srcId="{2565A228-6B6E-0144-A2BB-59C59BF41707}" destId="{2B930B0D-6B56-2741-AC9D-724F5E3525F8}" srcOrd="1" destOrd="0" presId="urn:microsoft.com/office/officeart/2005/8/layout/hierarchy3"/>
    <dgm:cxn modelId="{F015C777-2D0B-4C6C-BDB6-0078F3BCD0D4}" type="presParOf" srcId="{2B930B0D-6B56-2741-AC9D-724F5E3525F8}" destId="{4F8FA6E2-0E58-0840-912D-8E16EF91B389}" srcOrd="0" destOrd="0" presId="urn:microsoft.com/office/officeart/2005/8/layout/hierarchy3"/>
    <dgm:cxn modelId="{F73BFCB8-E30E-4AEE-9868-4B78DE7E3124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90000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rgbClr>
            </a:gs>
            <a:gs pos="100000">
              <a:srgbClr val="990000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rgb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>
              <a:solidFill>
                <a:sysClr val="window" lastClr="FFFFFF"/>
              </a:solidFill>
              <a:latin typeface="Calisto MT"/>
              <a:ea typeface="+mn-ea"/>
              <a:cs typeface="+mn-cs"/>
            </a:rPr>
            <a:t>Trace</a:t>
          </a:r>
          <a:endParaRPr lang="en-US" sz="2000" kern="1200" dirty="0">
            <a:solidFill>
              <a:sysClr val="window" lastClr="FFFFFF"/>
            </a:solidFill>
            <a:latin typeface="Calisto MT"/>
            <a:ea typeface="+mn-ea"/>
            <a:cs typeface="+mn-cs"/>
          </a:endParaRPr>
        </a:p>
      </dsp:txBody>
      <dsp:txXfrm>
        <a:off x="326538" y="21747"/>
        <a:ext cx="1441295" cy="698903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15875" cap="flat" cmpd="sng" algn="ctr">
          <a:solidFill>
            <a:srgbClr val="990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rgbClr val="99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sto MT"/>
              <a:ea typeface="+mn-ea"/>
              <a:cs typeface="+mn-cs"/>
            </a:rPr>
            <a:t>the behavior of an individual process by listing the sequence of instructions that execute for that process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sto MT"/>
            <a:ea typeface="+mn-ea"/>
            <a:cs typeface="+mn-cs"/>
          </a:endParaRPr>
        </a:p>
      </dsp:txBody>
      <dsp:txXfrm>
        <a:off x="2259765" y="583357"/>
        <a:ext cx="1778709" cy="1605857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15875" cap="flat" cmpd="sng" algn="ctr">
          <a:solidFill>
            <a:srgbClr val="990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rgbClr val="99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sto MT"/>
              <a:ea typeface="+mn-ea"/>
              <a:cs typeface="+mn-cs"/>
            </a:rPr>
            <a:t>the behavior of the processor can be characterized by showing how the traces of the various processes are interleaved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sto MT"/>
            <a:ea typeface="+mn-ea"/>
            <a:cs typeface="+mn-cs"/>
          </a:endParaRPr>
        </a:p>
      </dsp:txBody>
      <dsp:txXfrm>
        <a:off x="2787789" y="2635393"/>
        <a:ext cx="2590472" cy="1433255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90000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rgbClr>
            </a:gs>
            <a:gs pos="100000">
              <a:srgbClr val="990000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rgb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>
              <a:solidFill>
                <a:sysClr val="window" lastClr="FFFFFF"/>
              </a:solidFill>
              <a:latin typeface="Calisto MT"/>
              <a:ea typeface="+mn-ea"/>
              <a:cs typeface="+mn-cs"/>
            </a:rPr>
            <a:t>Dispatcher</a:t>
          </a:r>
          <a:r>
            <a:rPr lang="en-US" sz="1600" kern="1200" dirty="0" smtClean="0">
              <a:solidFill>
                <a:sysClr val="window" lastClr="FFFFFF"/>
              </a:solidFill>
              <a:latin typeface="Calisto MT"/>
              <a:ea typeface="+mn-ea"/>
              <a:cs typeface="+mn-cs"/>
            </a:rPr>
            <a:t>  </a:t>
          </a:r>
          <a:endParaRPr lang="en-US" sz="1600" kern="1200" dirty="0">
            <a:solidFill>
              <a:sysClr val="window" lastClr="FFFFFF"/>
            </a:solidFill>
            <a:latin typeface="Calisto MT"/>
            <a:ea typeface="+mn-ea"/>
            <a:cs typeface="+mn-cs"/>
          </a:endParaRPr>
        </a:p>
      </dsp:txBody>
      <dsp:txXfrm>
        <a:off x="5355747" y="21747"/>
        <a:ext cx="1441295" cy="698903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15875" cap="flat" cmpd="sng" algn="ctr">
          <a:solidFill>
            <a:srgbClr val="990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rgbClr val="99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sto MT"/>
              <a:ea typeface="+mn-ea"/>
              <a:cs typeface="+mn-cs"/>
            </a:rPr>
            <a:t>small program that switches the processor from one process to another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sto MT"/>
            <a:ea typeface="+mn-ea"/>
            <a:cs typeface="+mn-cs"/>
          </a:endParaRPr>
        </a:p>
      </dsp:txBody>
      <dsp:txXfrm>
        <a:off x="6295030" y="1037225"/>
        <a:ext cx="1517013" cy="1498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08D54-C7FD-4400-A9EB-4705E2FCCB57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9156D-9F67-47AF-8C08-192EA7C64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47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9156D-9F67-47AF-8C08-192EA7C6495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4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l.mtu.edu/cs4411.ck/www/NOTES/process/fork/create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l.mtu.edu/cs4411.ck/www/NOTES/process/fork/create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l.mtu.edu/cs4411.ck/www/NOTES/process/fork/create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5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: 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Process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id-ID" sz="2800" dirty="0"/>
              <a:t>2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Five State Process Model</a:t>
            </a:r>
            <a:endParaRPr lang="en-US" dirty="0"/>
          </a:p>
        </p:txBody>
      </p:sp>
      <p:pic>
        <p:nvPicPr>
          <p:cNvPr id="4" name="Picture 4" descr="D:\TransMac\Illustrator Files\3-Processes\3_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81200"/>
            <a:ext cx="6929438" cy="3517900"/>
          </a:xfrm>
          <a:noFill/>
        </p:spPr>
      </p:pic>
    </p:spTree>
    <p:extLst>
      <p:ext uri="{BB962C8B-B14F-4D97-AF65-F5344CB8AC3E}">
        <p14:creationId xmlns:p14="http://schemas.microsoft.com/office/powerpoint/2010/main" val="25632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33400"/>
            <a:ext cx="58674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Process Model with one suspend state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8051237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0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33400"/>
            <a:ext cx="58674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Process Model with two suspend state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15" y="1524000"/>
            <a:ext cx="697937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5541818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Blocked/</a:t>
            </a:r>
            <a:r>
              <a:rPr lang="en-GB" sz="2000" dirty="0" err="1"/>
              <a:t>Suspend:The</a:t>
            </a:r>
            <a:r>
              <a:rPr lang="en-GB" sz="2000" dirty="0"/>
              <a:t> process is in secondary memory and awaiting an event.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Ready/</a:t>
            </a:r>
            <a:r>
              <a:rPr lang="en-GB" sz="2000" dirty="0" err="1" smtClean="0"/>
              <a:t>Suspend:The</a:t>
            </a:r>
            <a:r>
              <a:rPr lang="en-GB" sz="2000" dirty="0" smtClean="0"/>
              <a:t> </a:t>
            </a:r>
            <a:r>
              <a:rPr lang="en-GB" sz="2000" dirty="0"/>
              <a:t>process is in secondary memory but is available for execution as soon as it is loaded into main memory.</a:t>
            </a:r>
          </a:p>
        </p:txBody>
      </p:sp>
    </p:spTree>
    <p:extLst>
      <p:ext uri="{BB962C8B-B14F-4D97-AF65-F5344CB8AC3E}">
        <p14:creationId xmlns:p14="http://schemas.microsoft.com/office/powerpoint/2010/main" val="34862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33400"/>
            <a:ext cx="58674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Process Creation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772400" cy="31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2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33400"/>
            <a:ext cx="58674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Process Termination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7724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4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33400"/>
            <a:ext cx="58674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Process Termination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0" y="1981200"/>
            <a:ext cx="7772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5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Suspended Process- Characteristics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828032" y="3786320"/>
            <a:ext cx="3657600" cy="209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process may not be removed from this state until the agent explicitly orders the removal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90600" y="1922883"/>
            <a:ext cx="3657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process is not immediately available for execution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90600" y="3751683"/>
            <a:ext cx="36576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process was placed in a suspended state by an agent: either itself, a parent process, or the OS, for the purpose of preventing its execution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922884"/>
            <a:ext cx="3657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process may or may not be waiting on an event</a:t>
            </a:r>
          </a:p>
        </p:txBody>
      </p:sp>
    </p:spTree>
    <p:extLst>
      <p:ext uri="{BB962C8B-B14F-4D97-AF65-F5344CB8AC3E}">
        <p14:creationId xmlns:p14="http://schemas.microsoft.com/office/powerpoint/2010/main" val="38267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 for Process Suspension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618413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9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Reason for Process switch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6989763" cy="3649663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Clock interrupt</a:t>
            </a:r>
          </a:p>
          <a:p>
            <a:pPr lvl="1"/>
            <a:r>
              <a:rPr lang="en-US" sz="2900" dirty="0" smtClean="0"/>
              <a:t>process has executed for the maximum allowable time slice</a:t>
            </a:r>
          </a:p>
          <a:p>
            <a:r>
              <a:rPr lang="en-US" sz="2900" dirty="0" smtClean="0"/>
              <a:t>I/O interrupt</a:t>
            </a:r>
          </a:p>
          <a:p>
            <a:r>
              <a:rPr lang="en-US" sz="2900" dirty="0" smtClean="0"/>
              <a:t>Memory fault</a:t>
            </a:r>
          </a:p>
          <a:p>
            <a:pPr lvl="1"/>
            <a:r>
              <a:rPr lang="en-US" sz="2900" dirty="0" smtClean="0"/>
              <a:t>memory address is in virtual memory so it must be brought into main memory</a:t>
            </a:r>
          </a:p>
          <a:p>
            <a:r>
              <a:rPr lang="en-US" sz="2900" dirty="0" smtClean="0"/>
              <a:t>Trap</a:t>
            </a:r>
          </a:p>
          <a:p>
            <a:pPr lvl="1"/>
            <a:r>
              <a:rPr lang="en-US" sz="2900" dirty="0" smtClean="0"/>
              <a:t>error occurred</a:t>
            </a:r>
          </a:p>
          <a:p>
            <a:pPr lvl="1"/>
            <a:r>
              <a:rPr lang="en-US" sz="2900" dirty="0" smtClean="0"/>
              <a:t>may cause process to be moved to Exit state</a:t>
            </a:r>
          </a:p>
          <a:p>
            <a:r>
              <a:rPr lang="en-US" sz="2900" dirty="0" smtClean="0"/>
              <a:t>Supervisor call</a:t>
            </a:r>
          </a:p>
          <a:p>
            <a:pPr lvl="1"/>
            <a:r>
              <a:rPr lang="en-US" sz="2900" dirty="0" smtClean="0"/>
              <a:t>such as file open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5243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Modes of Execution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981200"/>
            <a:ext cx="7010400" cy="3886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User mode</a:t>
            </a:r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  <a:p>
            <a:r>
              <a:rPr lang="en-US" sz="2400" dirty="0" smtClean="0"/>
              <a:t>System mode, control mode, or kernel mode</a:t>
            </a:r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6285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PCB</a:t>
            </a: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Process </a:t>
            </a:r>
            <a:r>
              <a:rPr lang="en-US" dirty="0">
                <a:solidFill>
                  <a:schemeClr val="bg1"/>
                </a:solidFill>
              </a:rPr>
              <a:t>States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The Creation and Termination of a </a:t>
            </a:r>
            <a:r>
              <a:rPr lang="en-US" dirty="0" smtClean="0">
                <a:solidFill>
                  <a:schemeClr val="bg1"/>
                </a:solidFill>
              </a:rPr>
              <a:t>Process</a:t>
            </a:r>
            <a:endParaRPr lang="id-ID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smtClean="0">
                <a:solidFill>
                  <a:schemeClr val="bg1"/>
                </a:solidFill>
              </a:rPr>
              <a:t>Process Management System Call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Process Management System Call</a:t>
            </a:r>
            <a:r>
              <a:rPr lang="en-US" dirty="0" smtClean="0"/>
              <a:t> – fork()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81200"/>
            <a:ext cx="6837114" cy="3040422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2400" dirty="0" smtClean="0"/>
              <a:t>Creates a new process (child)</a:t>
            </a:r>
          </a:p>
          <a:p>
            <a:pPr eaLnBrk="0" fontAlgn="base" hangingPunct="0">
              <a:spcAft>
                <a:spcPct val="0"/>
              </a:spcAft>
              <a:defRPr/>
            </a:pPr>
            <a:r>
              <a:rPr lang="en-US" sz="2400" dirty="0" smtClean="0"/>
              <a:t>Parent and children execute concurrently</a:t>
            </a:r>
          </a:p>
          <a:p>
            <a:pPr eaLnBrk="0" fontAlgn="base" hangingPunct="0">
              <a:spcAft>
                <a:spcPct val="0"/>
              </a:spcAft>
              <a:defRPr/>
            </a:pPr>
            <a:r>
              <a:rPr lang="en-US" sz="2400" dirty="0" smtClean="0"/>
              <a:t>Each  process can fork another process thus creating a process hierarchy</a:t>
            </a:r>
          </a:p>
          <a:p>
            <a:pPr eaLnBrk="0" fontAlgn="base" hangingPunct="0">
              <a:spcAft>
                <a:spcPct val="0"/>
              </a:spcAft>
              <a:defRPr/>
            </a:pPr>
            <a:r>
              <a:rPr lang="en-US" sz="2400" dirty="0" smtClean="0"/>
              <a:t>A process can choose to wait for its child to terminate</a:t>
            </a:r>
          </a:p>
          <a:p>
            <a:pPr eaLnBrk="0" fontAlgn="base" hangingPunct="0">
              <a:spcAft>
                <a:spcPct val="0"/>
              </a:spcAft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1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581401"/>
            <a:ext cx="5181600" cy="250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315200" cy="1752600"/>
          </a:xfrm>
        </p:spPr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2400" dirty="0" smtClean="0"/>
              <a:t>When fork() is executed, it makes two identical copies of the address space</a:t>
            </a:r>
          </a:p>
          <a:p>
            <a:pPr eaLnBrk="0" fontAlgn="base" hangingPunct="0">
              <a:spcAft>
                <a:spcPct val="0"/>
              </a:spcAft>
              <a:defRPr/>
            </a:pPr>
            <a:r>
              <a:rPr lang="en-US" sz="2400" dirty="0" smtClean="0"/>
              <a:t>Both processes start execution afterwards</a:t>
            </a:r>
          </a:p>
          <a:p>
            <a:pPr eaLnBrk="0" fontAlgn="base" hangingPunct="0">
              <a:spcAft>
                <a:spcPct val="0"/>
              </a:spcAft>
              <a:defRPr/>
            </a:pPr>
            <a:r>
              <a:rPr lang="en-US" sz="2400" dirty="0" smtClean="0"/>
              <a:t>Therefore parent and child runs independently</a:t>
            </a:r>
          </a:p>
          <a:p>
            <a:pPr eaLnBrk="0" fontAlgn="base" hangingPunct="0">
              <a:spcAft>
                <a:spcPct val="0"/>
              </a:spcAft>
              <a:buNone/>
              <a:defRPr/>
            </a:pPr>
            <a:endParaRPr lang="en-US" sz="2400" dirty="0" smtClean="0"/>
          </a:p>
          <a:p>
            <a:pPr eaLnBrk="0" fontAlgn="base" hangingPunct="0">
              <a:spcAft>
                <a:spcPct val="0"/>
              </a:spcAft>
              <a:defRPr/>
            </a:pP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90600" y="5028406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u="sng" dirty="0" smtClean="0">
                <a:hlinkClick r:id="rId3"/>
              </a:rPr>
              <a:t>Source: </a:t>
            </a:r>
            <a:r>
              <a:rPr lang="id-ID" dirty="0" smtClean="0">
                <a:hlinkClick r:id="rId3"/>
              </a:rPr>
              <a:t>http</a:t>
            </a:r>
            <a:r>
              <a:rPr lang="id-ID" dirty="0">
                <a:hlinkClick r:id="rId3"/>
              </a:rPr>
              <a:t>://</a:t>
            </a:r>
            <a:r>
              <a:rPr lang="id-ID" dirty="0" smtClean="0">
                <a:hlinkClick r:id="rId3"/>
              </a:rPr>
              <a:t>www.csl.mtu.edu/cs4411.ck/www/NOTES/process/fork/create.html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22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1785937"/>
            <a:ext cx="5976938" cy="3536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42" y="5486400"/>
            <a:ext cx="835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u="sng" dirty="0" smtClean="0">
                <a:hlinkClick r:id="rId3"/>
              </a:rPr>
              <a:t>Source: </a:t>
            </a:r>
            <a:r>
              <a:rPr lang="id-ID" dirty="0" smtClean="0">
                <a:hlinkClick r:id="rId3"/>
              </a:rPr>
              <a:t>http</a:t>
            </a:r>
            <a:r>
              <a:rPr lang="id-ID" dirty="0">
                <a:hlinkClick r:id="rId3"/>
              </a:rPr>
              <a:t>://</a:t>
            </a:r>
            <a:r>
              <a:rPr lang="id-ID" dirty="0" smtClean="0">
                <a:hlinkClick r:id="rId3"/>
              </a:rPr>
              <a:t>www.csl.mtu.edu/cs4411.ck/www/NOTES/process/fork/create.html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96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37552"/>
            <a:ext cx="6172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Create a process using Java API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929640"/>
            <a:ext cx="685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62116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u="sng" dirty="0" smtClean="0">
                <a:hlinkClick r:id="rId4"/>
              </a:rPr>
              <a:t>Source: </a:t>
            </a:r>
            <a:r>
              <a:rPr lang="en-US" i="1" u="sng" dirty="0">
                <a:hlinkClick r:id="rId4"/>
              </a:rPr>
              <a:t>O</a:t>
            </a:r>
            <a:r>
              <a:rPr lang="en-US" i="1" u="sng" dirty="0" smtClean="0">
                <a:hlinkClick r:id="rId4"/>
              </a:rPr>
              <a:t>perating Systems Concepts with Java 8ed, </a:t>
            </a:r>
            <a:r>
              <a:rPr lang="en-US" i="1" u="sng" dirty="0" err="1" smtClean="0">
                <a:hlinkClick r:id="rId4"/>
              </a:rPr>
              <a:t>Silberschatz</a:t>
            </a:r>
            <a:r>
              <a:rPr lang="en-US" i="1" u="sng" dirty="0" smtClean="0">
                <a:hlinkClick r:id="rId4"/>
              </a:rPr>
              <a:t> and Gagne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38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system()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28774"/>
            <a:ext cx="8001000" cy="4086225"/>
          </a:xfrm>
        </p:spPr>
        <p:txBody>
          <a:bodyPr>
            <a:noAutofit/>
          </a:bodyPr>
          <a:lstStyle/>
          <a:p>
            <a:r>
              <a:rPr lang="en-US" sz="2400" dirty="0" smtClean="0"/>
              <a:t>Executes a command from within a program</a:t>
            </a:r>
          </a:p>
          <a:p>
            <a:r>
              <a:rPr lang="en-US" sz="2400" dirty="0" smtClean="0"/>
              <a:t>Much as if the command had been typed into a shell</a:t>
            </a:r>
          </a:p>
          <a:p>
            <a:r>
              <a:rPr lang="en-US" sz="2400" dirty="0" smtClean="0"/>
              <a:t>Creates a </a:t>
            </a:r>
            <a:r>
              <a:rPr lang="en-US" sz="2400" dirty="0" err="1" smtClean="0"/>
              <a:t>subprocess</a:t>
            </a:r>
            <a:r>
              <a:rPr lang="en-US" sz="2400" dirty="0" smtClean="0"/>
              <a:t> running the standard Bourne shell</a:t>
            </a:r>
          </a:p>
          <a:p>
            <a:r>
              <a:rPr lang="en-US" sz="2400" dirty="0" smtClean="0"/>
              <a:t>(</a:t>
            </a:r>
            <a:r>
              <a:rPr lang="en-US" sz="2400" b="1" dirty="0" smtClean="0"/>
              <a:t>/bin/</a:t>
            </a:r>
            <a:r>
              <a:rPr lang="en-US" sz="2400" b="1" dirty="0" err="1" smtClean="0"/>
              <a:t>sh</a:t>
            </a:r>
            <a:r>
              <a:rPr lang="en-US" sz="2400" dirty="0" smtClean="0"/>
              <a:t>) and hands the command to that shell for</a:t>
            </a:r>
          </a:p>
          <a:p>
            <a:r>
              <a:rPr lang="en-US" sz="2400" dirty="0" smtClean="0"/>
              <a:t>execution; subject to the features, limitations and security of</a:t>
            </a:r>
          </a:p>
          <a:p>
            <a:r>
              <a:rPr lang="en-US" sz="2400" dirty="0" smtClean="0"/>
              <a:t>the shell; on most GNU/Linux systems, pointing to </a:t>
            </a:r>
            <a:r>
              <a:rPr lang="en-US" sz="2400" b="1" dirty="0" smtClean="0"/>
              <a:t>bash</a:t>
            </a:r>
          </a:p>
        </p:txBody>
      </p:sp>
    </p:spTree>
    <p:extLst>
      <p:ext uri="{BB962C8B-B14F-4D97-AF65-F5344CB8AC3E}">
        <p14:creationId xmlns:p14="http://schemas.microsoft.com/office/powerpoint/2010/main" val="33626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command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001000" cy="35179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/>
              <a:t>import java.io.*;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public class </a:t>
            </a:r>
            <a:r>
              <a:rPr lang="en-GB" dirty="0" err="1"/>
              <a:t>Discfree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public static void main (String [] </a:t>
            </a:r>
            <a:r>
              <a:rPr lang="en-GB" dirty="0" err="1"/>
              <a:t>args</a:t>
            </a:r>
            <a:r>
              <a:rPr lang="en-GB" dirty="0"/>
              <a:t>) throws </a:t>
            </a:r>
            <a:r>
              <a:rPr lang="en-GB" dirty="0" err="1"/>
              <a:t>IOException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    String [] Command = null;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    if (</a:t>
            </a:r>
            <a:r>
              <a:rPr lang="en-GB" dirty="0" err="1"/>
              <a:t>System.getProperty</a:t>
            </a:r>
            <a:r>
              <a:rPr lang="en-GB" dirty="0"/>
              <a:t>("os.name").equals("Linux")) {</a:t>
            </a:r>
            <a:br>
              <a:rPr lang="en-GB" dirty="0"/>
            </a:br>
            <a:r>
              <a:rPr lang="en-GB" dirty="0"/>
              <a:t>                Command = new String[1];</a:t>
            </a:r>
            <a:br>
              <a:rPr lang="en-GB" dirty="0"/>
            </a:br>
            <a:r>
              <a:rPr lang="en-GB" dirty="0"/>
              <a:t>                Command[0] = "</a:t>
            </a:r>
            <a:r>
              <a:rPr lang="en-GB" dirty="0" err="1"/>
              <a:t>df</a:t>
            </a:r>
            <a:r>
              <a:rPr lang="en-GB" dirty="0"/>
              <a:t>";</a:t>
            </a:r>
            <a:br>
              <a:rPr lang="en-GB" dirty="0"/>
            </a:br>
            <a:r>
              <a:rPr lang="en-GB" dirty="0"/>
              <a:t>                }</a:t>
            </a:r>
            <a:br>
              <a:rPr lang="en-GB" dirty="0"/>
            </a:br>
            <a:r>
              <a:rPr lang="en-GB" dirty="0"/>
              <a:t>        </a:t>
            </a:r>
            <a:r>
              <a:rPr lang="en-GB" dirty="0" smtClean="0"/>
              <a:t>if </a:t>
            </a:r>
            <a:r>
              <a:rPr lang="en-GB" dirty="0"/>
              <a:t>(Command == null) {</a:t>
            </a:r>
            <a:br>
              <a:rPr lang="en-GB" dirty="0"/>
            </a:br>
            <a:r>
              <a:rPr lang="en-GB" dirty="0"/>
              <a:t>                </a:t>
            </a:r>
            <a:r>
              <a:rPr lang="en-GB" dirty="0" err="1"/>
              <a:t>System.out.print</a:t>
            </a:r>
            <a:r>
              <a:rPr lang="en-GB" dirty="0"/>
              <a:t>("Can't find free space on ");</a:t>
            </a:r>
            <a:br>
              <a:rPr lang="en-GB" dirty="0"/>
            </a:br>
            <a:r>
              <a:rPr lang="en-GB" dirty="0"/>
              <a:t>                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System.getProperty</a:t>
            </a:r>
            <a:r>
              <a:rPr lang="en-GB" dirty="0"/>
              <a:t>("os.name"));</a:t>
            </a:r>
            <a:br>
              <a:rPr lang="en-GB" dirty="0"/>
            </a:br>
            <a:r>
              <a:rPr lang="en-GB" dirty="0"/>
              <a:t>                </a:t>
            </a:r>
            <a:r>
              <a:rPr lang="en-GB" dirty="0" err="1"/>
              <a:t>System.exit</a:t>
            </a:r>
            <a:r>
              <a:rPr lang="en-GB" dirty="0"/>
              <a:t>(1);</a:t>
            </a:r>
            <a:br>
              <a:rPr lang="en-GB" dirty="0"/>
            </a:br>
            <a:r>
              <a:rPr lang="en-GB" dirty="0"/>
              <a:t>                }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   </a:t>
            </a:r>
            <a:endParaRPr lang="id-ID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6477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Operating Systems Concepts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/>
              <a:t> </a:t>
            </a:r>
            <a:r>
              <a:rPr lang="en-US" dirty="0" smtClean="0"/>
              <a:t>with Java, </a:t>
            </a:r>
            <a:r>
              <a:rPr lang="en-US" dirty="0" err="1" smtClean="0"/>
              <a:t>Silberschatz</a:t>
            </a:r>
            <a:r>
              <a:rPr lang="en-US" dirty="0" smtClean="0"/>
              <a:t>, Galvin and Gagne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2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command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8001000" cy="35179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    Process </a:t>
            </a:r>
            <a:r>
              <a:rPr lang="en-GB" dirty="0" err="1"/>
              <a:t>Findspace</a:t>
            </a:r>
            <a:r>
              <a:rPr lang="en-GB" dirty="0"/>
              <a:t> = </a:t>
            </a:r>
            <a:r>
              <a:rPr lang="en-GB" dirty="0" err="1"/>
              <a:t>Runtime.getRuntime</a:t>
            </a:r>
            <a:r>
              <a:rPr lang="en-GB" dirty="0"/>
              <a:t>().exec(Command);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    </a:t>
            </a:r>
            <a:r>
              <a:rPr lang="en-GB" dirty="0" err="1"/>
              <a:t>BufferedReader</a:t>
            </a:r>
            <a:r>
              <a:rPr lang="en-GB" dirty="0"/>
              <a:t> </a:t>
            </a:r>
            <a:r>
              <a:rPr lang="en-GB" dirty="0" err="1"/>
              <a:t>Resultset</a:t>
            </a:r>
            <a:r>
              <a:rPr lang="en-GB" dirty="0"/>
              <a:t> = new </a:t>
            </a:r>
            <a:r>
              <a:rPr lang="en-GB" dirty="0" err="1"/>
              <a:t>BufferedReader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                        new </a:t>
            </a:r>
            <a:r>
              <a:rPr lang="en-GB" dirty="0" err="1"/>
              <a:t>InputStreamReader</a:t>
            </a:r>
            <a:r>
              <a:rPr lang="en-GB" dirty="0"/>
              <a:t> (</a:t>
            </a:r>
            <a:br>
              <a:rPr lang="en-GB" dirty="0"/>
            </a:br>
            <a:r>
              <a:rPr lang="en-GB" dirty="0"/>
              <a:t>                        </a:t>
            </a:r>
            <a:r>
              <a:rPr lang="en-GB" dirty="0" err="1"/>
              <a:t>Findspace.getInputStream</a:t>
            </a:r>
            <a:r>
              <a:rPr lang="en-GB" dirty="0"/>
              <a:t>()));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    String line;</a:t>
            </a:r>
            <a:br>
              <a:rPr lang="en-GB" dirty="0"/>
            </a:br>
            <a:r>
              <a:rPr lang="en-GB" dirty="0"/>
              <a:t>        while ((line = </a:t>
            </a:r>
            <a:r>
              <a:rPr lang="en-GB" dirty="0" err="1"/>
              <a:t>Resultset.readLine</a:t>
            </a:r>
            <a:r>
              <a:rPr lang="en-GB" dirty="0"/>
              <a:t>()) != null) {</a:t>
            </a:r>
            <a:br>
              <a:rPr lang="en-GB" dirty="0"/>
            </a:br>
            <a:r>
              <a:rPr lang="en-GB" dirty="0"/>
              <a:t>                </a:t>
            </a:r>
            <a:r>
              <a:rPr lang="en-GB" dirty="0" err="1"/>
              <a:t>System.out.println</a:t>
            </a:r>
            <a:r>
              <a:rPr lang="en-GB" dirty="0"/>
              <a:t>(line);</a:t>
            </a:r>
            <a:br>
              <a:rPr lang="en-GB" dirty="0"/>
            </a:br>
            <a:r>
              <a:rPr lang="en-GB" dirty="0"/>
              <a:t>                }</a:t>
            </a:r>
            <a:br>
              <a:rPr lang="en-GB" dirty="0"/>
            </a:br>
            <a:r>
              <a:rPr lang="en-GB" dirty="0"/>
              <a:t>        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id-ID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6477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Operating Systems Concepts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/>
              <a:t> </a:t>
            </a:r>
            <a:r>
              <a:rPr lang="en-US" dirty="0" smtClean="0"/>
              <a:t>with Java, </a:t>
            </a:r>
            <a:r>
              <a:rPr lang="en-US" dirty="0" err="1" smtClean="0"/>
              <a:t>Silberschatz</a:t>
            </a:r>
            <a:r>
              <a:rPr lang="en-US" dirty="0" smtClean="0"/>
              <a:t>, Galvin and Gagne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5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dirty="0" smtClean="0"/>
              <a:t>4</a:t>
            </a:r>
            <a:r>
              <a:rPr lang="en-US" dirty="0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  <a:p>
            <a:pPr lvl="0"/>
            <a:r>
              <a:rPr lang="id-ID" dirty="0">
                <a:solidFill>
                  <a:prstClr val="black"/>
                </a:solidFill>
              </a:rPr>
              <a:t>Abraham Silberschatz, Peter B. Galvin, Greg Gagne (201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id-ID" dirty="0">
                <a:solidFill>
                  <a:prstClr val="black"/>
                </a:solidFill>
              </a:rPr>
              <a:t>). Operating System Concepts </a:t>
            </a:r>
            <a:r>
              <a:rPr lang="en-US" dirty="0">
                <a:solidFill>
                  <a:prstClr val="black"/>
                </a:solidFill>
              </a:rPr>
              <a:t>8</a:t>
            </a:r>
            <a:r>
              <a:rPr lang="id-ID" dirty="0">
                <a:solidFill>
                  <a:prstClr val="black"/>
                </a:solidFill>
              </a:rPr>
              <a:t>th ed.</a:t>
            </a:r>
            <a:r>
              <a:rPr lang="en-US" dirty="0">
                <a:solidFill>
                  <a:prstClr val="black"/>
                </a:solidFill>
              </a:rPr>
              <a:t> With Java</a:t>
            </a:r>
            <a:endParaRPr lang="id-ID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d-ID" dirty="0">
                <a:solidFill>
                  <a:prstClr val="black"/>
                </a:solidFill>
              </a:rPr>
              <a:t>      ISBN: 978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470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50949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4 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</a:t>
            </a:r>
            <a:r>
              <a:rPr lang="id-ID" sz="2400" dirty="0" smtClean="0"/>
              <a:t>8</a:t>
            </a:r>
            <a:r>
              <a:rPr lang="id-ID" sz="2400" baseline="30000" dirty="0" smtClean="0"/>
              <a:t>th.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id-ID" sz="2400" dirty="0" smtClean="0"/>
              <a:t>3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1628775"/>
            <a:ext cx="7391400" cy="351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 smtClean="0"/>
              <a:t>At the end of this lecture, students are able to:</a:t>
            </a:r>
          </a:p>
          <a:p>
            <a:pPr>
              <a:defRPr/>
            </a:pPr>
            <a:r>
              <a:rPr lang="en-US" dirty="0" smtClean="0"/>
              <a:t>LO</a:t>
            </a:r>
            <a:r>
              <a:rPr lang="id-ID" dirty="0" smtClean="0"/>
              <a:t>2</a:t>
            </a:r>
            <a:r>
              <a:rPr lang="en-US" dirty="0" smtClean="0"/>
              <a:t> :  Relate the fundamental design of Processes to the current development of Operating System</a:t>
            </a:r>
            <a:endParaRPr lang="id-ID" dirty="0" smtClean="0"/>
          </a:p>
          <a:p>
            <a:pPr>
              <a:defRPr/>
            </a:pPr>
            <a:r>
              <a:rPr lang="en-US" dirty="0"/>
              <a:t>LO</a:t>
            </a:r>
            <a:r>
              <a:rPr lang="id-ID" dirty="0"/>
              <a:t>4</a:t>
            </a:r>
            <a:r>
              <a:rPr lang="en-US" dirty="0"/>
              <a:t> :  </a:t>
            </a:r>
            <a:r>
              <a:rPr lang="en-US" dirty="0" smtClean="0"/>
              <a:t>D</a:t>
            </a:r>
            <a:r>
              <a:rPr lang="id-ID" dirty="0" smtClean="0"/>
              <a:t>emonstrate </a:t>
            </a:r>
            <a:r>
              <a:rPr lang="id-ID" dirty="0"/>
              <a:t>the skills in using </a:t>
            </a:r>
            <a:r>
              <a:rPr lang="en-US" dirty="0" smtClean="0"/>
              <a:t>Java </a:t>
            </a:r>
            <a:r>
              <a:rPr lang="id-ID" dirty="0" smtClean="0"/>
              <a:t>programming </a:t>
            </a:r>
            <a:r>
              <a:rPr lang="id-ID" dirty="0"/>
              <a:t>language in writing user programs  </a:t>
            </a:r>
            <a:r>
              <a:rPr lang="id-ID" dirty="0" smtClean="0"/>
              <a:t>related to process management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Process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200" y="1981200"/>
            <a:ext cx="7010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19200" y="1600200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Open Sans"/>
              </a:rPr>
              <a:t>A program in execution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latin typeface="Open Sans"/>
              </a:rPr>
              <a:t> An </a:t>
            </a:r>
            <a:r>
              <a:rPr lang="en-GB" sz="2000" dirty="0">
                <a:latin typeface="Open Sans"/>
              </a:rPr>
              <a:t>instance of a program running on a computer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Open Sans"/>
              </a:rPr>
              <a:t>The </a:t>
            </a:r>
            <a:r>
              <a:rPr lang="en-GB" sz="2000" dirty="0">
                <a:latin typeface="Open Sans"/>
              </a:rPr>
              <a:t>entity that can be assigned to and executed </a:t>
            </a:r>
            <a:r>
              <a:rPr lang="en-GB" sz="2000" dirty="0" smtClean="0">
                <a:latin typeface="Open Sans"/>
              </a:rPr>
              <a:t>on </a:t>
            </a:r>
            <a:r>
              <a:rPr lang="en-GB" sz="2000" dirty="0">
                <a:latin typeface="Open Sans"/>
              </a:rPr>
              <a:t>a processor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latin typeface="Open Sans"/>
              </a:rPr>
              <a:t>A </a:t>
            </a:r>
            <a:r>
              <a:rPr lang="en-GB" sz="2000" dirty="0">
                <a:latin typeface="Open Sans"/>
              </a:rPr>
              <a:t>unit of activity characterized by the execution of a sequence of instructions,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>
                <a:latin typeface="Open Sans"/>
              </a:rPr>
              <a:t>a current state, and an associated set of system resources</a:t>
            </a:r>
          </a:p>
        </p:txBody>
      </p:sp>
    </p:spTree>
    <p:extLst>
      <p:ext uri="{BB962C8B-B14F-4D97-AF65-F5344CB8AC3E}">
        <p14:creationId xmlns:p14="http://schemas.microsoft.com/office/powerpoint/2010/main" val="28504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Process Characteristic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200" y="1981200"/>
            <a:ext cx="7010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A</a:t>
            </a:r>
            <a:r>
              <a:rPr lang="en-US" dirty="0" smtClean="0"/>
              <a:t> unique process identifier</a:t>
            </a:r>
            <a:endParaRPr lang="id-ID" dirty="0" smtClean="0"/>
          </a:p>
          <a:p>
            <a:r>
              <a:rPr lang="id-ID" dirty="0" smtClean="0"/>
              <a:t>State</a:t>
            </a:r>
          </a:p>
          <a:p>
            <a:r>
              <a:rPr lang="id-ID" dirty="0" smtClean="0"/>
              <a:t>Priority</a:t>
            </a:r>
            <a:endParaRPr lang="en-US" dirty="0" smtClean="0"/>
          </a:p>
          <a:p>
            <a:r>
              <a:rPr lang="id-ID" dirty="0" smtClean="0"/>
              <a:t>Program Counter</a:t>
            </a:r>
            <a:endParaRPr lang="en-US" dirty="0" smtClean="0"/>
          </a:p>
          <a:p>
            <a:r>
              <a:rPr lang="id-ID" dirty="0" smtClean="0"/>
              <a:t>Memory pointers</a:t>
            </a:r>
          </a:p>
          <a:p>
            <a:r>
              <a:rPr lang="id-ID" dirty="0" smtClean="0"/>
              <a:t>Context Data</a:t>
            </a:r>
          </a:p>
          <a:p>
            <a:r>
              <a:rPr lang="id-ID" dirty="0" smtClean="0"/>
              <a:t>I/O status information</a:t>
            </a:r>
          </a:p>
          <a:p>
            <a:r>
              <a:rPr lang="id-ID" dirty="0" smtClean="0"/>
              <a:t>Accounting information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31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Process </a:t>
            </a:r>
            <a:r>
              <a:rPr lang="en-US" dirty="0" smtClean="0"/>
              <a:t>Control Block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876799" cy="493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4"/>
          <p:cNvSpPr>
            <a:spLocks noGrp="1"/>
          </p:cNvSpPr>
          <p:nvPr/>
        </p:nvSpPr>
        <p:spPr>
          <a:xfrm>
            <a:off x="1066800" y="1520896"/>
            <a:ext cx="3886200" cy="3854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106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Contains the process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106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It is possible to interrupt a running process and later resume execution as if the interruption had not occurred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106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Created and managed by the operating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106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Key tool that allows support for multiple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0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Process </a:t>
            </a:r>
            <a:r>
              <a:rPr lang="en-US" dirty="0" smtClean="0"/>
              <a:t>States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788001"/>
              </p:ext>
            </p:extLst>
          </p:nvPr>
        </p:nvGraphicFramePr>
        <p:xfrm>
          <a:off x="762000" y="16002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Two State Process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19313"/>
            <a:ext cx="73056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6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534</TotalTime>
  <Words>626</Words>
  <Application>Microsoft Office PowerPoint</Application>
  <PresentationFormat>On-screen Show (4:3)</PresentationFormat>
  <Paragraphs>105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Template PPT 2015</vt:lpstr>
      <vt:lpstr>Process Session  2</vt:lpstr>
      <vt:lpstr>Sub Topics</vt:lpstr>
      <vt:lpstr> These slides have been adapted from:  Stallings, W. (2011). Operating Systems: Internals and Design Principles. 8th.  ISBN: 978-0-13-380591-8   Chapter 3 </vt:lpstr>
      <vt:lpstr>PowerPoint Presentation</vt:lpstr>
      <vt:lpstr>Process</vt:lpstr>
      <vt:lpstr>Process Characteristic</vt:lpstr>
      <vt:lpstr>Process Control Block </vt:lpstr>
      <vt:lpstr>Process States</vt:lpstr>
      <vt:lpstr>Two State Process Model</vt:lpstr>
      <vt:lpstr>Five State Process Model</vt:lpstr>
      <vt:lpstr>Process Model with one suspend state</vt:lpstr>
      <vt:lpstr>Process Model with two suspend state</vt:lpstr>
      <vt:lpstr>Process Creation</vt:lpstr>
      <vt:lpstr>Process Termination</vt:lpstr>
      <vt:lpstr>Process Termination</vt:lpstr>
      <vt:lpstr>Suspended Process- Characteristics</vt:lpstr>
      <vt:lpstr>Reason for Process Suspension</vt:lpstr>
      <vt:lpstr>Reason for Process switch</vt:lpstr>
      <vt:lpstr>Modes of Execution</vt:lpstr>
      <vt:lpstr>Process Management System Call – fork()</vt:lpstr>
      <vt:lpstr>fork()</vt:lpstr>
      <vt:lpstr>fork()</vt:lpstr>
      <vt:lpstr>Create a process using Java API</vt:lpstr>
      <vt:lpstr>system()</vt:lpstr>
      <vt:lpstr>Running command from Java</vt:lpstr>
      <vt:lpstr>Running command from Java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62</cp:revision>
  <dcterms:created xsi:type="dcterms:W3CDTF">2015-05-04T03:33:03Z</dcterms:created>
  <dcterms:modified xsi:type="dcterms:W3CDTF">2018-07-22T12:41:57Z</dcterms:modified>
</cp:coreProperties>
</file>