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3" r:id="rId6"/>
    <p:sldId id="275" r:id="rId7"/>
    <p:sldId id="279" r:id="rId8"/>
    <p:sldId id="274" r:id="rId9"/>
    <p:sldId id="277" r:id="rId10"/>
    <p:sldId id="276" r:id="rId11"/>
    <p:sldId id="281" r:id="rId12"/>
    <p:sldId id="284" r:id="rId13"/>
    <p:sldId id="285" r:id="rId14"/>
    <p:sldId id="286" r:id="rId15"/>
    <p:sldId id="287" r:id="rId16"/>
    <p:sldId id="288" r:id="rId17"/>
    <p:sldId id="280" r:id="rId18"/>
    <p:sldId id="289" r:id="rId19"/>
    <p:sldId id="290" r:id="rId20"/>
    <p:sldId id="291" r:id="rId21"/>
    <p:sldId id="292" r:id="rId22"/>
    <p:sldId id="293" r:id="rId23"/>
    <p:sldId id="295" r:id="rId24"/>
    <p:sldId id="282" r:id="rId25"/>
    <p:sldId id="283" r:id="rId26"/>
    <p:sldId id="296" r:id="rId27"/>
    <p:sldId id="297" r:id="rId28"/>
    <p:sldId id="298" r:id="rId29"/>
    <p:sldId id="278" r:id="rId30"/>
    <p:sldId id="299" r:id="rId31"/>
    <p:sldId id="301" r:id="rId32"/>
    <p:sldId id="262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3"/>
            <p14:sldId id="275"/>
            <p14:sldId id="279"/>
            <p14:sldId id="274"/>
            <p14:sldId id="277"/>
            <p14:sldId id="276"/>
            <p14:sldId id="281"/>
            <p14:sldId id="284"/>
            <p14:sldId id="285"/>
            <p14:sldId id="286"/>
            <p14:sldId id="287"/>
            <p14:sldId id="288"/>
            <p14:sldId id="280"/>
            <p14:sldId id="289"/>
            <p14:sldId id="290"/>
            <p14:sldId id="291"/>
            <p14:sldId id="292"/>
            <p14:sldId id="293"/>
            <p14:sldId id="295"/>
            <p14:sldId id="282"/>
            <p14:sldId id="283"/>
            <p14:sldId id="296"/>
            <p14:sldId id="297"/>
            <p14:sldId id="298"/>
            <p14:sldId id="278"/>
            <p14:sldId id="299"/>
            <p14:sldId id="30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Scheduling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id-ID" sz="2800" dirty="0"/>
              <a:t>5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Optimization Criteria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47800" y="1676400"/>
            <a:ext cx="62388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Max CPU utilization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Max throughput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Min turnaround time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Min waiting time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Min response time</a:t>
            </a: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Goals of scheduling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5" name="Picture 4" descr="C:\My Documents\AW\Education\JIBT\IT2308_Os\fig\slide07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35806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43434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Batch Scheduling algorithm (1)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84325" y="2632075"/>
            <a:ext cx="734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Interstate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Interstate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Interstate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Interstate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Interstate" pitchFamily="2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Processes are assigned the CPU in the order they request it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43063" y="3071813"/>
            <a:ext cx="50561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Interstate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Interstate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Interstate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Interstate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Interstate" pitchFamily="2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006600"/>
                </a:solidFill>
                <a:latin typeface="Times New Roman" pitchFamily="18" charset="0"/>
              </a:rPr>
              <a:t>Adv: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Easy to understand and easy to program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14500" y="4000500"/>
            <a:ext cx="67722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Interstate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Interstate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Interstate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Interstate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Interstate" pitchFamily="2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990000"/>
                </a:solidFill>
                <a:latin typeface="Times New Roman" pitchFamily="18" charset="0"/>
              </a:rPr>
              <a:t>Disadv: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Short job may wait too long if long job is in front of it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2057400"/>
            <a:ext cx="394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 dirty="0">
                <a:latin typeface="Times New Roman" pitchFamily="18" charset="0"/>
              </a:rPr>
              <a:t>First-Come First-Serve</a:t>
            </a:r>
          </a:p>
        </p:txBody>
      </p:sp>
    </p:spTree>
    <p:extLst>
      <p:ext uri="{BB962C8B-B14F-4D97-AF65-F5344CB8AC3E}">
        <p14:creationId xmlns:p14="http://schemas.microsoft.com/office/powerpoint/2010/main" val="17978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43434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Batch Scheduling algorithm (2)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12738" y="6237288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86550" y="6237288"/>
            <a:ext cx="2133600" cy="476250"/>
          </a:xfrm>
        </p:spPr>
        <p:txBody>
          <a:bodyPr/>
          <a:lstStyle/>
          <a:p>
            <a:pPr>
              <a:defRPr/>
            </a:pPr>
            <a:fld id="{8A9AAA26-1320-44D0-8150-ECD56CB5ABD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92263" y="2055813"/>
            <a:ext cx="70961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3032125" algn="ctr"/>
                <a:tab pos="4635500" algn="ctr"/>
              </a:tabLst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000" u="sng" kern="0" dirty="0">
                <a:latin typeface="+mn-lt"/>
              </a:rPr>
              <a:t>Process</a:t>
            </a:r>
            <a:r>
              <a:rPr lang="en-US" sz="2000" kern="0" dirty="0">
                <a:latin typeface="+mn-lt"/>
              </a:rPr>
              <a:t>	</a:t>
            </a:r>
            <a:r>
              <a:rPr lang="en-US" sz="2000" u="sng" kern="0" dirty="0">
                <a:latin typeface="+mn-lt"/>
              </a:rPr>
              <a:t>Burst Time	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3032125" algn="ctr"/>
                <a:tab pos="4635500" algn="ctr"/>
              </a:tabLst>
              <a:defRPr/>
            </a:pPr>
            <a:r>
              <a:rPr lang="en-US" sz="2000" kern="0" dirty="0">
                <a:latin typeface="+mn-lt"/>
              </a:rPr>
              <a:t>		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1</a:t>
            </a:r>
            <a:r>
              <a:rPr lang="en-US" sz="2000" kern="0" dirty="0">
                <a:latin typeface="+mn-lt"/>
              </a:rPr>
              <a:t>	24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3032125" algn="ctr"/>
                <a:tab pos="4635500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	3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3032125" algn="ctr"/>
                <a:tab pos="4635500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3	 </a:t>
            </a:r>
            <a:r>
              <a:rPr lang="en-US" sz="2000" kern="0" dirty="0">
                <a:latin typeface="+mn-lt"/>
              </a:rPr>
              <a:t>3</a:t>
            </a:r>
            <a:r>
              <a:rPr lang="en-US" sz="2000" i="1" kern="0" baseline="-25000" dirty="0">
                <a:latin typeface="+mn-lt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3032125" algn="ctr"/>
                <a:tab pos="4635500" algn="ctr"/>
              </a:tabLst>
              <a:defRPr/>
            </a:pPr>
            <a:r>
              <a:rPr lang="en-US" sz="2000" kern="0" dirty="0">
                <a:latin typeface="+mn-lt"/>
              </a:rPr>
              <a:t>Suppose that the processes arrive in the order: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1</a:t>
            </a:r>
            <a:r>
              <a:rPr lang="en-US" sz="2000" kern="0" dirty="0">
                <a:latin typeface="+mn-lt"/>
              </a:rPr>
              <a:t> ,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,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3  </a:t>
            </a:r>
            <a:br>
              <a:rPr lang="en-US" sz="2000" i="1" kern="0" baseline="-25000" dirty="0">
                <a:latin typeface="+mn-lt"/>
              </a:rPr>
            </a:br>
            <a:r>
              <a:rPr lang="en-US" sz="2000" kern="0" dirty="0">
                <a:latin typeface="+mn-lt"/>
              </a:rPr>
              <a:t>The Gantt Chart for the </a:t>
            </a:r>
            <a:r>
              <a:rPr lang="en-US" sz="2400" kern="0" dirty="0">
                <a:latin typeface="+mn-lt"/>
              </a:rPr>
              <a:t>schedule is:</a:t>
            </a:r>
            <a:br>
              <a:rPr lang="en-US" sz="2400" kern="0" dirty="0">
                <a:latin typeface="+mn-lt"/>
              </a:rPr>
            </a:br>
            <a:r>
              <a:rPr lang="en-US" sz="2400" kern="0" dirty="0">
                <a:latin typeface="+mn-lt"/>
              </a:rPr>
              <a:t/>
            </a:r>
            <a:br>
              <a:rPr lang="en-US" sz="2400" kern="0" dirty="0">
                <a:latin typeface="+mn-lt"/>
              </a:rPr>
            </a:br>
            <a:r>
              <a:rPr lang="en-US" sz="2400" kern="0" dirty="0">
                <a:latin typeface="+mn-lt"/>
              </a:rPr>
              <a:t/>
            </a:r>
            <a:br>
              <a:rPr lang="en-US" sz="2400" kern="0" dirty="0">
                <a:latin typeface="+mn-lt"/>
              </a:rPr>
            </a:b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3032125" algn="ctr"/>
                <a:tab pos="4635500" algn="ctr"/>
              </a:tabLst>
              <a:defRPr/>
            </a:pPr>
            <a:r>
              <a:rPr lang="en-US" sz="2000" kern="0" dirty="0">
                <a:latin typeface="+mn-lt"/>
              </a:rPr>
              <a:t>Waiting time for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1</a:t>
            </a:r>
            <a:r>
              <a:rPr lang="en-US" sz="2000" kern="0" dirty="0">
                <a:latin typeface="+mn-lt"/>
              </a:rPr>
              <a:t>  = 0;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 = 24;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3 </a:t>
            </a:r>
            <a:r>
              <a:rPr lang="en-US" sz="2000" kern="0" dirty="0">
                <a:latin typeface="+mn-lt"/>
              </a:rPr>
              <a:t>= 27</a:t>
            </a:r>
          </a:p>
          <a:p>
            <a:pPr marL="342900" indent="-342900" eaLnBrk="0" hangingPunct="0"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sz="2000" kern="0" dirty="0">
                <a:latin typeface="+mn-lt"/>
              </a:rPr>
              <a:t>	Average waiting time:  (0 + 24 + 27)/3 = 17</a:t>
            </a: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941388" y="4346575"/>
            <a:ext cx="5556250" cy="1128713"/>
            <a:chOff x="856" y="2688"/>
            <a:chExt cx="3500" cy="711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1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2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3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24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27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30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100622" y="1622668"/>
            <a:ext cx="3940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 dirty="0">
                <a:latin typeface="Times New Roman" pitchFamily="18" charset="0"/>
              </a:rPr>
              <a:t>First-Come First-Serve</a:t>
            </a:r>
          </a:p>
        </p:txBody>
      </p:sp>
    </p:spTree>
    <p:extLst>
      <p:ext uri="{BB962C8B-B14F-4D97-AF65-F5344CB8AC3E}">
        <p14:creationId xmlns:p14="http://schemas.microsoft.com/office/powerpoint/2010/main" val="36896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43434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Batch Scheduling algorithm (3)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72350" y="5924550"/>
            <a:ext cx="2133600" cy="476250"/>
          </a:xfrm>
        </p:spPr>
        <p:txBody>
          <a:bodyPr/>
          <a:lstStyle/>
          <a:p>
            <a:pPr>
              <a:defRPr/>
            </a:pPr>
            <a:fld id="{09D57698-C6E8-4440-A96A-22236739A74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971550" y="1473200"/>
            <a:ext cx="316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>
                <a:latin typeface="Times New Roman" pitchFamily="18" charset="0"/>
              </a:rPr>
              <a:t>Shortest Job First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828800" y="1973262"/>
            <a:ext cx="7029450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Associate with each process the length of its next CPU burst.  Use these lengths to schedule the process with the shortest time.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Two schemes: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 err="1">
                <a:latin typeface="+mn-lt"/>
              </a:rPr>
              <a:t>nonpreemptive</a:t>
            </a:r>
            <a:r>
              <a:rPr lang="en-US" sz="2000" kern="0" dirty="0">
                <a:latin typeface="+mn-lt"/>
              </a:rPr>
              <a:t> – once CPU given to the process it cannot be preempted until completes its CPU burst.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preemptive – if a new process arrives with CPU burst length less than remaining time of current executing process, preempt.  This scheme is know as the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Shortest-Remaining-Time-First (SRTF).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SJF is optimal – gives minimum average waiting time for a given set of processes.</a:t>
            </a:r>
          </a:p>
        </p:txBody>
      </p:sp>
    </p:spTree>
    <p:extLst>
      <p:ext uri="{BB962C8B-B14F-4D97-AF65-F5344CB8AC3E}">
        <p14:creationId xmlns:p14="http://schemas.microsoft.com/office/powerpoint/2010/main" val="14194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43434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Batch Scheduling algorithm (4)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03288" y="1643062"/>
            <a:ext cx="5870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 dirty="0">
                <a:latin typeface="Times New Roman" pitchFamily="18" charset="0"/>
              </a:rPr>
              <a:t>Shortest Job First – Non Preemptive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28813" y="2286000"/>
            <a:ext cx="7029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000" u="sng" kern="0" dirty="0">
                <a:latin typeface="+mn-lt"/>
              </a:rPr>
              <a:t>Process	Arrival Time</a:t>
            </a:r>
            <a:r>
              <a:rPr lang="en-US" sz="2000" kern="0" dirty="0">
                <a:latin typeface="+mn-lt"/>
              </a:rPr>
              <a:t>	</a:t>
            </a:r>
            <a:r>
              <a:rPr lang="en-US" sz="2000" u="sng" kern="0" dirty="0">
                <a:latin typeface="+mn-lt"/>
              </a:rPr>
              <a:t>Burst Time</a:t>
            </a: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		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1</a:t>
            </a:r>
            <a:r>
              <a:rPr lang="en-US" sz="2000" kern="0" dirty="0">
                <a:latin typeface="+mn-lt"/>
              </a:rPr>
              <a:t>	0.0	7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2	</a:t>
            </a:r>
            <a:r>
              <a:rPr lang="en-US" sz="2000" kern="0" dirty="0">
                <a:latin typeface="+mn-lt"/>
              </a:rPr>
              <a:t>2.0	4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3</a:t>
            </a:r>
            <a:r>
              <a:rPr lang="en-US" sz="2000" kern="0" dirty="0">
                <a:latin typeface="+mn-lt"/>
              </a:rPr>
              <a:t>	4.0	1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4</a:t>
            </a:r>
            <a:r>
              <a:rPr lang="en-US" sz="2000" kern="0" dirty="0">
                <a:latin typeface="+mn-lt"/>
              </a:rPr>
              <a:t>	5.0	4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SJF (non-preemptive)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Average waiting time = (0 + 6 + 3 + 7)/4 = 4</a:t>
            </a:r>
            <a:endParaRPr lang="en-US" sz="2000" i="1" kern="0" baseline="-25000" dirty="0">
              <a:latin typeface="+mn-lt"/>
            </a:endParaRP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857375" y="4714875"/>
            <a:ext cx="5575300" cy="1128713"/>
            <a:chOff x="864" y="2325"/>
            <a:chExt cx="3512" cy="711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1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3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2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7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3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16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0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4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8</a:t>
              </a:r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3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12</a:t>
              </a: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4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43434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Batch Scheduling algorithm (5)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838200" y="1612417"/>
            <a:ext cx="5251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 dirty="0">
                <a:latin typeface="Times New Roman" pitchFamily="18" charset="0"/>
              </a:rPr>
              <a:t>Shortest Job First –  Preemptive</a:t>
            </a:r>
          </a:p>
        </p:txBody>
      </p:sp>
      <p:sp>
        <p:nvSpPr>
          <p:cNvPr id="46" name="Rectangle 36"/>
          <p:cNvSpPr txBox="1">
            <a:spLocks noChangeArrowheads="1"/>
          </p:cNvSpPr>
          <p:nvPr/>
        </p:nvSpPr>
        <p:spPr bwMode="auto">
          <a:xfrm>
            <a:off x="1571625" y="2143125"/>
            <a:ext cx="7029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000" u="sng" kern="0" dirty="0">
                <a:latin typeface="+mn-lt"/>
              </a:rPr>
              <a:t>Process	Arrival Time</a:t>
            </a:r>
            <a:r>
              <a:rPr lang="en-US" sz="2000" kern="0" dirty="0">
                <a:latin typeface="+mn-lt"/>
              </a:rPr>
              <a:t>	</a:t>
            </a:r>
            <a:r>
              <a:rPr lang="en-US" sz="2000" u="sng" kern="0" dirty="0">
                <a:latin typeface="+mn-lt"/>
              </a:rPr>
              <a:t>Burst Time</a:t>
            </a: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		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1</a:t>
            </a:r>
            <a:r>
              <a:rPr lang="en-US" sz="2000" kern="0" dirty="0">
                <a:latin typeface="+mn-lt"/>
              </a:rPr>
              <a:t>	0.0	7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2	</a:t>
            </a:r>
            <a:r>
              <a:rPr lang="en-US" sz="2000" kern="0" dirty="0">
                <a:latin typeface="+mn-lt"/>
              </a:rPr>
              <a:t>2.0	4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3</a:t>
            </a:r>
            <a:r>
              <a:rPr lang="en-US" sz="2000" kern="0" dirty="0">
                <a:latin typeface="+mn-lt"/>
              </a:rPr>
              <a:t>	4.0	1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4</a:t>
            </a:r>
            <a:r>
              <a:rPr lang="en-US" sz="2000" kern="0" dirty="0">
                <a:latin typeface="+mn-lt"/>
              </a:rPr>
              <a:t>	5.0	4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SJF (preemptive)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sz="2000" kern="0" dirty="0">
                <a:latin typeface="+mn-lt"/>
              </a:rPr>
              <a:t>Average waiting time = (9 + 1 + 0 +2)/4 = 3</a:t>
            </a:r>
            <a:endParaRPr lang="en-US" sz="2000" i="1" kern="0" baseline="-25000" dirty="0">
              <a:latin typeface="+mn-lt"/>
            </a:endParaRPr>
          </a:p>
        </p:txBody>
      </p:sp>
      <p:grpSp>
        <p:nvGrpSpPr>
          <p:cNvPr id="47" name="Group 74"/>
          <p:cNvGrpSpPr>
            <a:grpSpLocks/>
          </p:cNvGrpSpPr>
          <p:nvPr/>
        </p:nvGrpSpPr>
        <p:grpSpPr bwMode="auto">
          <a:xfrm>
            <a:off x="1785938" y="4429125"/>
            <a:ext cx="5924550" cy="1204913"/>
            <a:chOff x="864" y="2364"/>
            <a:chExt cx="3732" cy="759"/>
          </a:xfrm>
        </p:grpSpPr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1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3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51" name="Text Box 4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2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4</a:t>
              </a:r>
            </a:p>
          </p:txBody>
        </p:sp>
        <p:sp>
          <p:nvSpPr>
            <p:cNvPr id="58" name="Text Box 48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2</a:t>
              </a:r>
            </a:p>
          </p:txBody>
        </p:sp>
        <p:sp>
          <p:nvSpPr>
            <p:cNvPr id="59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11</a:t>
              </a:r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0</a:t>
              </a:r>
            </a:p>
          </p:txBody>
        </p:sp>
        <p:sp>
          <p:nvSpPr>
            <p:cNvPr id="61" name="Text Box 51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4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5</a:t>
              </a:r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64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7</a:t>
              </a:r>
            </a:p>
          </p:txBody>
        </p:sp>
        <p:sp>
          <p:nvSpPr>
            <p:cNvPr id="72" name="Line 65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8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70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2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78" name="Text Box 71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P</a:t>
              </a:r>
              <a:r>
                <a:rPr lang="en-US" altLang="en-US" sz="1200" baseline="-25000">
                  <a:latin typeface="Arial" pitchFamily="34" charset="0"/>
                </a:rPr>
                <a:t>1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9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Interactive Scheduling Algorithm (1)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990600" y="1828800"/>
            <a:ext cx="7929563" cy="4500562"/>
          </a:xfrm>
        </p:spPr>
        <p:txBody>
          <a:bodyPr/>
          <a:lstStyle/>
          <a:p>
            <a:r>
              <a:rPr lang="en-US" altLang="en-US" sz="2800" dirty="0" smtClean="0"/>
              <a:t>Round-robin scheduling</a:t>
            </a:r>
          </a:p>
          <a:p>
            <a:r>
              <a:rPr lang="en-US" altLang="en-US" sz="2800" dirty="0" smtClean="0"/>
              <a:t>Priority scheduling</a:t>
            </a:r>
          </a:p>
          <a:p>
            <a:r>
              <a:rPr lang="en-US" altLang="en-US" sz="2800" dirty="0" smtClean="0"/>
              <a:t>Multiple queues</a:t>
            </a:r>
          </a:p>
          <a:p>
            <a:r>
              <a:rPr lang="en-US" altLang="en-US" sz="2800" dirty="0" smtClean="0"/>
              <a:t>Shortest process next</a:t>
            </a:r>
          </a:p>
          <a:p>
            <a:r>
              <a:rPr lang="en-US" altLang="en-US" sz="2800" dirty="0" smtClean="0"/>
              <a:t>High Response Ratio Next</a:t>
            </a:r>
          </a:p>
          <a:p>
            <a:r>
              <a:rPr lang="en-US" altLang="en-US" sz="2800" dirty="0" smtClean="0"/>
              <a:t>Feedback</a:t>
            </a:r>
          </a:p>
          <a:p>
            <a:endParaRPr lang="en-US" altLang="en-US" sz="2800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Interactive Scheduling Algorithm (2)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34256" y="1663803"/>
            <a:ext cx="5519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 dirty="0">
                <a:latin typeface="Times New Roman" pitchFamily="18" charset="0"/>
              </a:rPr>
              <a:t>Round Robin with time slice = 20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571625" y="4429125"/>
            <a:ext cx="6051550" cy="976313"/>
            <a:chOff x="1056" y="2640"/>
            <a:chExt cx="3812" cy="615"/>
          </a:xfrm>
        </p:grpSpPr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1151" y="2640"/>
              <a:ext cx="3550" cy="384"/>
              <a:chOff x="1152" y="2736"/>
              <a:chExt cx="2880" cy="288"/>
            </a:xfrm>
          </p:grpSpPr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id-ID" altLang="en-US" baseline="-25000"/>
                  <a:t>1</a:t>
                </a:r>
                <a:endParaRPr lang="en-US" altLang="en-US" baseline="-25000"/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id-ID" altLang="en-US" baseline="-25000"/>
                  <a:t>3</a:t>
                </a:r>
                <a:endParaRPr lang="en-US" altLang="en-US" baseline="-25000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id-ID" altLang="en-US" baseline="-25000"/>
                  <a:t>4</a:t>
                </a:r>
                <a:endParaRPr lang="en-US" altLang="en-US" baseline="-25000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id-ID" altLang="en-US" baseline="-25000"/>
                  <a:t>1</a:t>
                </a:r>
                <a:endParaRPr lang="en-US" altLang="en-US" baseline="-25000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id-ID" altLang="en-US" baseline="-25000"/>
                  <a:t>3</a:t>
                </a:r>
                <a:endParaRPr lang="en-US" altLang="en-US" baseline="-25000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id-ID" altLang="en-US" baseline="-25000"/>
                  <a:t>4</a:t>
                </a:r>
                <a:endParaRPr lang="en-US" altLang="en-US" baseline="-25000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P</a:t>
                </a:r>
                <a:r>
                  <a:rPr lang="en-US" altLang="en-US" baseline="-25000"/>
                  <a:t>3</a:t>
                </a:r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0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20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37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57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77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97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088" y="3052"/>
              <a:ext cx="2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11</a:t>
              </a:r>
              <a:r>
                <a:rPr lang="id-ID" altLang="en-US" sz="1200">
                  <a:latin typeface="Arial" pitchFamily="34" charset="0"/>
                </a:rPr>
                <a:t>0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472" y="3052"/>
              <a:ext cx="2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1</a:t>
              </a:r>
              <a:r>
                <a:rPr lang="id-ID" altLang="en-US" sz="1200">
                  <a:latin typeface="Arial" pitchFamily="34" charset="0"/>
                </a:rPr>
                <a:t>30</a:t>
              </a:r>
              <a:endParaRPr lang="en-US" altLang="en-US" sz="1200">
                <a:latin typeface="Arial" pitchFamily="34" charset="0"/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134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154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Interstate" pitchFamily="2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Interstate" pitchFamily="2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Interstate" pitchFamily="2" charset="0"/>
                </a:defRPr>
              </a:lvl5pPr>
              <a:lvl6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6pPr>
              <a:lvl7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7pPr>
              <a:lvl8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8pPr>
              <a:lvl9pPr eaLnBrk="0" hangingPunct="0">
                <a:defRPr sz="1600">
                  <a:solidFill>
                    <a:schemeClr val="tx1"/>
                  </a:solidFill>
                  <a:latin typeface="Interstate" pitchFamily="2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latin typeface="Arial" pitchFamily="34" charset="0"/>
                </a:rPr>
                <a:t>162</a:t>
              </a:r>
            </a:p>
          </p:txBody>
        </p:sp>
      </p:grp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1285875" y="5357813"/>
            <a:ext cx="6357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Interstate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Interstate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Interstate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Interstate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Interstate" pitchFamily="2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9pPr>
          </a:lstStyle>
          <a:p>
            <a:r>
              <a:rPr lang="en-US" altLang="en-US" sz="1200">
                <a:latin typeface="Arial" pitchFamily="34" charset="0"/>
              </a:rPr>
              <a:t>                  P2         P1        P3           P4        P1        P3           P4        P3          P3</a:t>
            </a:r>
          </a:p>
          <a:p>
            <a:r>
              <a:rPr lang="en-US" altLang="en-US" sz="1200">
                <a:latin typeface="Arial" pitchFamily="34" charset="0"/>
              </a:rPr>
              <a:t>                  P1         P3        P4           P1        P3        P4           P3</a:t>
            </a:r>
          </a:p>
          <a:p>
            <a:r>
              <a:rPr lang="en-US" altLang="en-US" sz="1200">
                <a:latin typeface="Arial" pitchFamily="34" charset="0"/>
              </a:rPr>
              <a:t>                               P4        P1           P3        P4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000125" y="2143125"/>
            <a:ext cx="7029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2222500" algn="ctr"/>
                <a:tab pos="3997325" algn="ctr"/>
              </a:tabLst>
              <a:defRPr/>
            </a:pPr>
            <a:r>
              <a:rPr lang="en-US" sz="2000" kern="0" dirty="0">
                <a:latin typeface="+mn-lt"/>
              </a:rPr>
              <a:t>		</a:t>
            </a:r>
            <a:r>
              <a:rPr lang="en-US" sz="2000" u="sng" kern="0" dirty="0">
                <a:latin typeface="+mn-lt"/>
              </a:rPr>
              <a:t>Process         </a:t>
            </a:r>
            <a:r>
              <a:rPr lang="en-US" sz="2000" kern="0" dirty="0">
                <a:latin typeface="+mn-lt"/>
              </a:rPr>
              <a:t>	</a:t>
            </a:r>
            <a:r>
              <a:rPr lang="en-US" sz="2000" u="sng" kern="0" dirty="0">
                <a:latin typeface="+mn-lt"/>
              </a:rPr>
              <a:t>Burst Time    Arrival Time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2222500" algn="ctr"/>
                <a:tab pos="3997325" algn="ctr"/>
              </a:tabLst>
              <a:defRPr/>
            </a:pPr>
            <a:r>
              <a:rPr lang="en-US" sz="2000" i="1" kern="0" dirty="0">
                <a:latin typeface="+mn-lt"/>
              </a:rPr>
              <a:t>		P</a:t>
            </a:r>
            <a:r>
              <a:rPr lang="en-US" sz="2000" i="1" kern="0" baseline="-25000" dirty="0">
                <a:latin typeface="+mn-lt"/>
              </a:rPr>
              <a:t>1	                        </a:t>
            </a:r>
            <a:r>
              <a:rPr lang="en-US" sz="2000" kern="0" dirty="0">
                <a:latin typeface="+mn-lt"/>
              </a:rPr>
              <a:t>53                 0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2222500" algn="ctr"/>
                <a:tab pos="3997325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2	 </a:t>
            </a:r>
            <a:r>
              <a:rPr lang="en-US" sz="2000" i="1" kern="0" dirty="0">
                <a:latin typeface="+mn-lt"/>
              </a:rPr>
              <a:t>                </a:t>
            </a:r>
            <a:r>
              <a:rPr lang="en-US" sz="2000" kern="0" dirty="0">
                <a:latin typeface="+mn-lt"/>
              </a:rPr>
              <a:t>17                20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2222500" algn="ctr"/>
                <a:tab pos="3997325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3	                          </a:t>
            </a:r>
            <a:r>
              <a:rPr lang="en-US" sz="2000" kern="0" dirty="0">
                <a:latin typeface="+mn-lt"/>
              </a:rPr>
              <a:t>68                25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tabLst>
                <a:tab pos="2222500" algn="ctr"/>
                <a:tab pos="3997325" algn="ctr"/>
              </a:tabLst>
              <a:defRPr/>
            </a:pPr>
            <a:r>
              <a:rPr lang="en-US" sz="2000" kern="0" dirty="0">
                <a:latin typeface="+mn-lt"/>
              </a:rPr>
              <a:t>		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4	                          </a:t>
            </a:r>
            <a:r>
              <a:rPr lang="en-US" sz="2000" kern="0" dirty="0">
                <a:latin typeface="+mn-lt"/>
              </a:rPr>
              <a:t>24                30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tabLst>
                <a:tab pos="2222500" algn="ctr"/>
                <a:tab pos="3997325" algn="ctr"/>
              </a:tabLst>
              <a:defRPr/>
            </a:pPr>
            <a:r>
              <a:rPr lang="en-US" sz="2000" kern="0" dirty="0">
                <a:latin typeface="+mn-lt"/>
              </a:rPr>
              <a:t>The Gantt chart is: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/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/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/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/>
            </a:r>
            <a:br>
              <a:rPr lang="en-US" sz="2000" kern="0" dirty="0">
                <a:latin typeface="+mn-lt"/>
              </a:rPr>
            </a:br>
            <a:r>
              <a:rPr lang="id-ID" sz="2000" kern="0" dirty="0">
                <a:latin typeface="+mn-lt"/>
              </a:rPr>
              <a:t>                                         </a:t>
            </a:r>
            <a:endParaRPr lang="en-US" sz="2000" kern="0" dirty="0">
              <a:latin typeface="+mn-lt"/>
            </a:endParaRPr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Interactive Scheduling Algorithm (3)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020417" y="1616352"/>
            <a:ext cx="345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 dirty="0">
                <a:latin typeface="Times New Roman" pitchFamily="18" charset="0"/>
              </a:rPr>
              <a:t>Priority Scheduling</a:t>
            </a:r>
          </a:p>
        </p:txBody>
      </p:sp>
      <p:pic>
        <p:nvPicPr>
          <p:cNvPr id="34" name="Picture 4" descr="C:\My Documents\AW\Education\JIBT\IT2308_Os\fig\slide07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63775"/>
            <a:ext cx="52959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990600" y="4724400"/>
            <a:ext cx="784860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3363" indent="-233363">
              <a:spcBef>
                <a:spcPct val="20000"/>
              </a:spcBef>
              <a:buFontTx/>
              <a:buChar char="•"/>
            </a:pPr>
            <a:r>
              <a:rPr lang="en-US" altLang="en-US"/>
              <a:t>Each process is assigned a priority, and the runnable process with the highest priority is allowed to run</a:t>
            </a:r>
          </a:p>
          <a:p>
            <a:pPr marL="233363" indent="-233363">
              <a:spcBef>
                <a:spcPct val="20000"/>
              </a:spcBef>
              <a:buFontTx/>
              <a:buChar char="•"/>
            </a:pPr>
            <a:r>
              <a:rPr lang="en-US" altLang="en-US"/>
              <a:t>The scheduler may decrease the priority of currently running process</a:t>
            </a:r>
          </a:p>
          <a:p>
            <a:pPr marL="233363" indent="-233363">
              <a:spcBef>
                <a:spcPct val="20000"/>
              </a:spcBef>
              <a:buFontTx/>
              <a:buChar char="•"/>
            </a:pPr>
            <a:r>
              <a:rPr lang="en-US" altLang="en-US"/>
              <a:t>Priority scheduling is used among classes and round-robin scheduling within each class</a:t>
            </a:r>
            <a:endParaRPr lang="en-US" altLang="en-US" b="1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dirty="0" smtClean="0">
                <a:solidFill>
                  <a:schemeClr val="bg1"/>
                </a:solidFill>
              </a:rPr>
              <a:t>Process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dirty="0" smtClean="0">
                <a:solidFill>
                  <a:schemeClr val="bg1"/>
                </a:solidFill>
              </a:rPr>
              <a:t>Goals of scheduling</a:t>
            </a:r>
          </a:p>
          <a:p>
            <a:pPr>
              <a:defRPr/>
            </a:pPr>
            <a:r>
              <a:rPr lang="id-ID" dirty="0" smtClean="0">
                <a:solidFill>
                  <a:schemeClr val="bg1"/>
                </a:solidFill>
              </a:rPr>
              <a:t>Batch Scheduling Algorithms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Interactive scheduling </a:t>
            </a:r>
            <a:r>
              <a:rPr lang="en-US" dirty="0" smtClean="0">
                <a:solidFill>
                  <a:schemeClr val="bg1"/>
                </a:solidFill>
              </a:rPr>
              <a:t>algorithms</a:t>
            </a:r>
            <a:endParaRPr lang="id-ID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smtClean="0">
                <a:solidFill>
                  <a:schemeClr val="bg1"/>
                </a:solidFill>
              </a:rPr>
              <a:t>Thread Scheculing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Interactive Scheduling Algorithm (4)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1643063"/>
            <a:ext cx="2916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>
                <a:latin typeface="Times New Roman" pitchFamily="18" charset="0"/>
              </a:rPr>
              <a:t>Multiple Queue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2209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3363" indent="-233363">
              <a:spcBef>
                <a:spcPct val="20000"/>
              </a:spcBef>
              <a:buFontTx/>
              <a:buChar char="•"/>
            </a:pPr>
            <a:r>
              <a:rPr lang="en-US" altLang="en-US" sz="2000"/>
              <a:t>Priority class of queuing processes</a:t>
            </a:r>
          </a:p>
          <a:p>
            <a:pPr marL="233363" indent="-233363">
              <a:spcBef>
                <a:spcPct val="20000"/>
              </a:spcBef>
              <a:buFontTx/>
              <a:buChar char="•"/>
            </a:pPr>
            <a:r>
              <a:rPr lang="en-US" altLang="en-US" sz="2000"/>
              <a:t>Quantum given: 1, 2, 4, 8, 16 …</a:t>
            </a:r>
            <a:endParaRPr lang="en-US" altLang="en-US" sz="2000" b="1">
              <a:solidFill>
                <a:srgbClr val="99000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95400" y="3200400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Interstate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Interstate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Interstate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Interstate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Interstate" pitchFamily="2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Why?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76400" y="3657600"/>
            <a:ext cx="733266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6725" indent="-466725">
              <a:tabLst>
                <a:tab pos="466725" algn="l"/>
              </a:tabLst>
              <a:defRPr sz="2400">
                <a:solidFill>
                  <a:schemeClr val="tx1"/>
                </a:solidFill>
                <a:latin typeface="Interstate" pitchFamily="2" charset="0"/>
              </a:defRPr>
            </a:lvl1pPr>
            <a:lvl2pPr>
              <a:tabLst>
                <a:tab pos="466725" algn="l"/>
              </a:tabLst>
              <a:defRPr sz="2000">
                <a:solidFill>
                  <a:schemeClr val="tx1"/>
                </a:solidFill>
                <a:latin typeface="Interstate" pitchFamily="2" charset="0"/>
              </a:defRPr>
            </a:lvl2pPr>
            <a:lvl3pPr>
              <a:tabLst>
                <a:tab pos="466725" algn="l"/>
              </a:tabLst>
              <a:defRPr sz="2400">
                <a:solidFill>
                  <a:schemeClr val="tx1"/>
                </a:solidFill>
                <a:latin typeface="Interstate" pitchFamily="2" charset="0"/>
              </a:defRPr>
            </a:lvl3pPr>
            <a:lvl4pPr>
              <a:tabLst>
                <a:tab pos="466725" algn="l"/>
              </a:tabLst>
              <a:defRPr sz="1600">
                <a:solidFill>
                  <a:schemeClr val="tx1"/>
                </a:solidFill>
                <a:latin typeface="Interstate" pitchFamily="2" charset="0"/>
              </a:defRPr>
            </a:lvl4pPr>
            <a:lvl5pPr>
              <a:tabLst>
                <a:tab pos="466725" algn="l"/>
              </a:tabLst>
              <a:defRPr sz="1600">
                <a:solidFill>
                  <a:schemeClr val="tx1"/>
                </a:solidFill>
                <a:latin typeface="Interstate" pitchFamily="2" charset="0"/>
              </a:defRPr>
            </a:lvl5pPr>
            <a:lvl6pPr eaLnBrk="0" hangingPunct="0">
              <a:tabLst>
                <a:tab pos="466725" algn="l"/>
              </a:tabLst>
              <a:defRPr sz="1600">
                <a:solidFill>
                  <a:schemeClr val="tx1"/>
                </a:solidFill>
                <a:latin typeface="Interstate" pitchFamily="2" charset="0"/>
              </a:defRPr>
            </a:lvl6pPr>
            <a:lvl7pPr eaLnBrk="0" hangingPunct="0">
              <a:tabLst>
                <a:tab pos="466725" algn="l"/>
              </a:tabLst>
              <a:defRPr sz="1600">
                <a:solidFill>
                  <a:schemeClr val="tx1"/>
                </a:solidFill>
                <a:latin typeface="Interstate" pitchFamily="2" charset="0"/>
              </a:defRPr>
            </a:lvl7pPr>
            <a:lvl8pPr eaLnBrk="0" hangingPunct="0">
              <a:tabLst>
                <a:tab pos="466725" algn="l"/>
              </a:tabLst>
              <a:defRPr sz="1600">
                <a:solidFill>
                  <a:schemeClr val="tx1"/>
                </a:solidFill>
                <a:latin typeface="Interstate" pitchFamily="2" charset="0"/>
              </a:defRPr>
            </a:lvl8pPr>
            <a:lvl9pPr eaLnBrk="0" hangingPunct="0">
              <a:tabLst>
                <a:tab pos="466725" algn="l"/>
              </a:tabLst>
              <a:defRPr sz="1600">
                <a:solidFill>
                  <a:schemeClr val="tx1"/>
                </a:solidFill>
                <a:latin typeface="Interstate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To reduce swapping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i.e.	long CPU-bound process eventually get large quantum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	short, interactive process get small quantum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12863" y="510540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Interstate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Interstate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Interstate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Interstate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Interstate" pitchFamily="2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Example: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617663" y="5562600"/>
            <a:ext cx="6540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Interstate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Interstate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Interstate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Interstate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Interstate" pitchFamily="2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Times New Roman" pitchFamily="18" charset="0"/>
              </a:rPr>
              <a:t>Process with quantum 100 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latin typeface="Times New Roman" pitchFamily="18" charset="0"/>
              </a:rPr>
              <a:t>Quantum given: 1, 2, 4, 8, 16, 32, 64 (used 37) 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 only 7 swap</a:t>
            </a:r>
            <a:endParaRPr lang="en-US" altLang="en-US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Interactive Scheduling Algorithm (5)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14400" y="1643062"/>
            <a:ext cx="3725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 dirty="0">
                <a:latin typeface="Times New Roman" pitchFamily="18" charset="0"/>
              </a:rPr>
              <a:t>Shortest Process next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295400" y="2209800"/>
            <a:ext cx="78486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3363" indent="-233363">
              <a:spcBef>
                <a:spcPct val="20000"/>
              </a:spcBef>
              <a:buFontTx/>
              <a:buChar char="•"/>
              <a:tabLst>
                <a:tab pos="466725" algn="l"/>
                <a:tab pos="1263650" algn="l"/>
              </a:tabLst>
            </a:pPr>
            <a:r>
              <a:rPr lang="en-US" altLang="en-US" sz="2000" dirty="0"/>
              <a:t>Need to estimate the time of the next processes</a:t>
            </a:r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r>
              <a:rPr lang="en-US" altLang="en-US" sz="2000" b="1" dirty="0">
                <a:solidFill>
                  <a:srgbClr val="990000"/>
                </a:solidFill>
              </a:rPr>
              <a:t>	</a:t>
            </a:r>
            <a:r>
              <a:rPr lang="en-US" altLang="en-US" sz="2000" dirty="0"/>
              <a:t>i.e. </a:t>
            </a:r>
            <a:r>
              <a:rPr lang="en-US" altLang="en-US" sz="2000" i="1" dirty="0"/>
              <a:t>aT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 + (1</a:t>
            </a:r>
            <a:r>
              <a:rPr lang="en-US" altLang="en-US" sz="2000" i="1" dirty="0">
                <a:sym typeface="Symbol" pitchFamily="18" charset="2"/>
              </a:rPr>
              <a:t></a:t>
            </a:r>
            <a:r>
              <a:rPr lang="en-US" altLang="en-US" sz="2000" i="1" dirty="0"/>
              <a:t>a)T</a:t>
            </a:r>
            <a:r>
              <a:rPr lang="en-US" altLang="en-US" sz="2000" i="1" baseline="-25000" dirty="0"/>
              <a:t>1</a:t>
            </a:r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r>
              <a:rPr lang="en-US" altLang="en-US" sz="2000" i="1" baseline="-25000" dirty="0"/>
              <a:t>		</a:t>
            </a:r>
            <a:r>
              <a:rPr lang="en-US" altLang="en-US" sz="2000" i="1" dirty="0"/>
              <a:t>where T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 is the estimated time of the first command</a:t>
            </a:r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r>
              <a:rPr lang="en-US" altLang="en-US" sz="2000" dirty="0"/>
              <a:t>	</a:t>
            </a:r>
            <a:r>
              <a:rPr lang="en-US" altLang="en-US" sz="2000" i="1" dirty="0"/>
              <a:t>		T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is that of the next command</a:t>
            </a:r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r>
              <a:rPr lang="en-US" altLang="en-US" sz="2000" dirty="0"/>
              <a:t>			…</a:t>
            </a:r>
          </a:p>
          <a:p>
            <a:pPr marL="233363" indent="-233363">
              <a:spcBef>
                <a:spcPct val="20000"/>
              </a:spcBef>
              <a:buFontTx/>
              <a:buChar char="•"/>
              <a:tabLst>
                <a:tab pos="466725" algn="l"/>
                <a:tab pos="1263650" algn="l"/>
              </a:tabLst>
            </a:pPr>
            <a:r>
              <a:rPr lang="en-US" altLang="en-US" sz="2000" dirty="0"/>
              <a:t>With a = ½, add the new value to the current estimate and divide the sum by 2</a:t>
            </a:r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r>
              <a:rPr lang="en-US" altLang="en-US" sz="2000" dirty="0"/>
              <a:t>	Estimates: </a:t>
            </a:r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 , T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/2+ T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/2 , T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/4+ T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/4+ T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/2, T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/8+ T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/8+ T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/4+ T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/2</a:t>
            </a:r>
            <a:endParaRPr lang="en-US" altLang="en-US" sz="2000" baseline="-25000" dirty="0"/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endParaRPr lang="en-US" altLang="en-US" sz="2000" baseline="-25000" dirty="0"/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endParaRPr lang="en-US" altLang="en-US" sz="2000" baseline="-25000" dirty="0"/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endParaRPr lang="en-US" altLang="en-US" sz="2000" baseline="-25000" dirty="0"/>
          </a:p>
          <a:p>
            <a:pPr marL="233363" indent="-233363">
              <a:spcBef>
                <a:spcPct val="20000"/>
              </a:spcBef>
              <a:tabLst>
                <a:tab pos="466725" algn="l"/>
                <a:tab pos="1263650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59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Interactive Scheduling Algorithm (6)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2874" y="1431428"/>
            <a:ext cx="4580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66725" indent="-466725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en-US" sz="2800" dirty="0" smtClean="0">
                <a:latin typeface="Times New Roman" pitchFamily="18" charset="0"/>
              </a:rPr>
              <a:t>High Response Ratio Next </a:t>
            </a:r>
            <a:endParaRPr lang="en-US" altLang="en-US" sz="2800" dirty="0"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95400" y="1920012"/>
            <a:ext cx="7848600" cy="68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3363" indent="-233363">
              <a:spcBef>
                <a:spcPct val="20000"/>
              </a:spcBef>
              <a:buFontTx/>
              <a:buChar char="•"/>
            </a:pPr>
            <a:r>
              <a:rPr lang="en-US" altLang="en-US" sz="2000" dirty="0" smtClean="0"/>
              <a:t>Consider the following ratio:</a:t>
            </a:r>
          </a:p>
          <a:p>
            <a:pPr marL="233363" indent="-233363">
              <a:spcBef>
                <a:spcPct val="20000"/>
              </a:spcBef>
              <a:buFontTx/>
              <a:buChar char="•"/>
            </a:pPr>
            <a:endParaRPr lang="en-US" altLang="en-US" sz="2000" dirty="0"/>
          </a:p>
          <a:p>
            <a:pPr marL="233363" indent="-233363">
              <a:spcBef>
                <a:spcPct val="20000"/>
              </a:spcBef>
              <a:buFontTx/>
              <a:buChar char="•"/>
            </a:pPr>
            <a:endParaRPr lang="en-US" altLang="en-US" sz="2000" dirty="0" smtClean="0"/>
          </a:p>
          <a:p>
            <a:pPr marL="233363" indent="-233363">
              <a:spcBef>
                <a:spcPct val="20000"/>
              </a:spcBef>
              <a:buFontTx/>
              <a:buChar char="•"/>
            </a:pPr>
            <a:endParaRPr lang="en-US" altLang="en-US" sz="2000" dirty="0"/>
          </a:p>
          <a:p>
            <a:pPr marL="233363" indent="-233363">
              <a:spcBef>
                <a:spcPct val="20000"/>
              </a:spcBef>
              <a:buFontTx/>
              <a:buChar char="•"/>
            </a:pPr>
            <a:endParaRPr lang="en-US" altLang="en-US" sz="2000" dirty="0" smtClean="0"/>
          </a:p>
          <a:p>
            <a:pPr marL="233363" indent="-233363">
              <a:spcBef>
                <a:spcPct val="20000"/>
              </a:spcBef>
              <a:buFontTx/>
              <a:buChar char="•"/>
            </a:pPr>
            <a:r>
              <a:rPr lang="en-US" altLang="en-US" sz="2000" dirty="0" smtClean="0"/>
              <a:t>The Rules:</a:t>
            </a:r>
          </a:p>
          <a:p>
            <a:pPr marL="690563" lvl="1" indent="-233363">
              <a:spcBef>
                <a:spcPct val="20000"/>
              </a:spcBef>
              <a:buFontTx/>
              <a:buChar char="•"/>
            </a:pPr>
            <a:r>
              <a:rPr lang="en-GB" altLang="en-US" sz="2000" dirty="0"/>
              <a:t>When the current process completes or is blocked, choose the ready process with the greatest value of R. </a:t>
            </a:r>
            <a:endParaRPr lang="en-GB" altLang="en-US" sz="2000" dirty="0" smtClean="0"/>
          </a:p>
          <a:p>
            <a:pPr marL="233363" indent="-233363">
              <a:spcBef>
                <a:spcPct val="20000"/>
              </a:spcBef>
              <a:buFontTx/>
              <a:buChar char="•"/>
            </a:pPr>
            <a:r>
              <a:rPr lang="en-GB" altLang="en-US" sz="2000" dirty="0" smtClean="0"/>
              <a:t>This  </a:t>
            </a:r>
            <a:r>
              <a:rPr lang="en-GB" altLang="en-US" sz="2000" dirty="0"/>
              <a:t>approach is attractive because it accounts for the age of the process. </a:t>
            </a:r>
            <a:endParaRPr lang="en-GB" altLang="en-US" sz="2000" dirty="0" smtClean="0"/>
          </a:p>
          <a:p>
            <a:pPr marL="233363" indent="-233363">
              <a:spcBef>
                <a:spcPct val="20000"/>
              </a:spcBef>
              <a:buFontTx/>
              <a:buChar char="•"/>
            </a:pPr>
            <a:r>
              <a:rPr lang="en-GB" altLang="en-US" sz="2000" dirty="0" smtClean="0"/>
              <a:t>While </a:t>
            </a:r>
            <a:r>
              <a:rPr lang="en-GB" altLang="en-US" sz="2000" dirty="0"/>
              <a:t>shorter jobs </a:t>
            </a:r>
            <a:r>
              <a:rPr lang="en-GB" altLang="en-US" sz="2000" dirty="0" smtClean="0"/>
              <a:t>are </a:t>
            </a:r>
            <a:r>
              <a:rPr lang="en-GB" altLang="en-US" sz="2000" dirty="0" err="1" smtClean="0"/>
              <a:t>favored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(a smaller denominator yields a larger ratio), aging without service </a:t>
            </a:r>
            <a:r>
              <a:rPr lang="en-GB" altLang="en-US" sz="2000" dirty="0" smtClean="0"/>
              <a:t>increases the </a:t>
            </a:r>
            <a:r>
              <a:rPr lang="en-GB" altLang="en-US" sz="2000" dirty="0"/>
              <a:t>ratio so that a longer process will eventually get past competing shorter jobs.</a:t>
            </a:r>
            <a:endParaRPr lang="en-US" altLang="en-US" sz="2000" dirty="0" smtClean="0"/>
          </a:p>
          <a:p>
            <a:pPr marL="233363" indent="-233363">
              <a:spcBef>
                <a:spcPct val="20000"/>
              </a:spcBef>
              <a:buFontTx/>
              <a:buChar char="•"/>
            </a:pPr>
            <a:endParaRPr lang="en-US" altLang="en-US" sz="2000" b="1" dirty="0">
              <a:solidFill>
                <a:srgbClr val="990000"/>
              </a:solidFill>
            </a:endParaRPr>
          </a:p>
          <a:p>
            <a:pPr marL="233363" indent="-233363">
              <a:spcBef>
                <a:spcPct val="20000"/>
              </a:spcBef>
              <a:buFontTx/>
              <a:buChar char="•"/>
            </a:pPr>
            <a:endParaRPr lang="en-US" altLang="en-US" sz="2000" b="1" dirty="0" smtClean="0">
              <a:solidFill>
                <a:srgbClr val="990000"/>
              </a:solidFill>
            </a:endParaRPr>
          </a:p>
          <a:p>
            <a:pPr marL="233363" indent="-233363">
              <a:spcBef>
                <a:spcPct val="20000"/>
              </a:spcBef>
              <a:buFontTx/>
              <a:buChar char="•"/>
            </a:pPr>
            <a:endParaRPr lang="en-US" altLang="en-US" sz="2000" b="1" dirty="0" smtClean="0">
              <a:solidFill>
                <a:srgbClr val="990000"/>
              </a:solidFill>
            </a:endParaRPr>
          </a:p>
          <a:p>
            <a:pPr marL="233363" indent="-233363">
              <a:spcBef>
                <a:spcPct val="20000"/>
              </a:spcBef>
              <a:buFontTx/>
              <a:buChar char="•"/>
            </a:pPr>
            <a:endParaRPr lang="en-US" altLang="en-US" sz="2000" b="1" dirty="0">
              <a:solidFill>
                <a:srgbClr val="990000"/>
              </a:solidFill>
            </a:endParaRPr>
          </a:p>
          <a:p>
            <a:pPr marL="233363" indent="-233363">
              <a:spcBef>
                <a:spcPct val="20000"/>
              </a:spcBef>
              <a:buFontTx/>
              <a:buChar char="•"/>
            </a:pPr>
            <a:endParaRPr lang="en-US" altLang="en-US" sz="2000" b="1" dirty="0" smtClean="0">
              <a:solidFill>
                <a:srgbClr val="990000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000" b="1" dirty="0">
              <a:solidFill>
                <a:srgbClr val="99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99" y="2209800"/>
            <a:ext cx="18859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4991"/>
            <a:ext cx="40781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3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33400"/>
            <a:ext cx="64008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Interactive Scheduling Algorithm (8)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22275" y="6172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BinaNusantara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399" y="1371599"/>
            <a:ext cx="77438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400" kern="0" dirty="0" smtClean="0">
                <a:latin typeface="+mn-lt"/>
              </a:rPr>
              <a:t>Feedback</a:t>
            </a:r>
            <a:endParaRPr lang="en-US" sz="2400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GB" sz="2000" kern="0" dirty="0"/>
              <a:t>Scheduling is done on a </a:t>
            </a:r>
            <a:r>
              <a:rPr lang="en-GB" sz="2000" kern="0" dirty="0" smtClean="0"/>
              <a:t>pre-emptive </a:t>
            </a:r>
            <a:r>
              <a:rPr lang="en-GB" sz="2000" kern="0" dirty="0"/>
              <a:t>(at time </a:t>
            </a:r>
            <a:r>
              <a:rPr lang="en-GB" sz="2000" kern="0" dirty="0" smtClean="0"/>
              <a:t>quantum</a:t>
            </a:r>
            <a:r>
              <a:rPr lang="en-GB" sz="2000" kern="0" dirty="0"/>
              <a:t>) </a:t>
            </a:r>
            <a:r>
              <a:rPr lang="en-GB" sz="2000" kern="0" dirty="0" smtClean="0"/>
              <a:t>basis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GB" sz="2000" kern="0" dirty="0" smtClean="0"/>
              <a:t>dynamic </a:t>
            </a:r>
            <a:r>
              <a:rPr lang="en-GB" sz="2000" kern="0" dirty="0"/>
              <a:t>priority mechanism is used. When a process first enters the system, it is placed in </a:t>
            </a:r>
            <a:r>
              <a:rPr lang="en-GB" sz="2000" kern="0" dirty="0" smtClean="0"/>
              <a:t>RQ0.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GB" sz="2000" kern="0" dirty="0" smtClean="0"/>
              <a:t> </a:t>
            </a:r>
            <a:r>
              <a:rPr lang="en-GB" sz="2000" kern="0" dirty="0"/>
              <a:t>After its first </a:t>
            </a:r>
            <a:r>
              <a:rPr lang="en-GB" sz="2000" kern="0" dirty="0" smtClean="0"/>
              <a:t>pre-emption</a:t>
            </a:r>
            <a:r>
              <a:rPr lang="en-GB" sz="2000" kern="0" dirty="0"/>
              <a:t>, when </a:t>
            </a:r>
            <a:r>
              <a:rPr lang="en-GB" sz="2000" kern="0" dirty="0" smtClean="0"/>
              <a:t>it </a:t>
            </a:r>
            <a:r>
              <a:rPr lang="en-GB" sz="2000" kern="0" dirty="0"/>
              <a:t>returns to the Ready state, it is placed in RQ1. Each subsequent time that it is </a:t>
            </a:r>
            <a:r>
              <a:rPr lang="en-GB" sz="2000" kern="0" dirty="0" smtClean="0"/>
              <a:t>pre-empted</a:t>
            </a:r>
            <a:r>
              <a:rPr lang="en-GB" sz="2000" kern="0" dirty="0"/>
              <a:t>, it is demoted to the next lower-priority queue. </a:t>
            </a:r>
            <a:endParaRPr lang="en-GB" sz="2000" kern="0" dirty="0" smtClean="0"/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GB" sz="2000" kern="0" dirty="0" smtClean="0"/>
              <a:t>A </a:t>
            </a:r>
            <a:r>
              <a:rPr lang="en-GB" sz="2000" kern="0" dirty="0"/>
              <a:t>short process will </a:t>
            </a:r>
            <a:r>
              <a:rPr lang="en-GB" sz="2000" kern="0" dirty="0" smtClean="0"/>
              <a:t>complete quickly</a:t>
            </a:r>
            <a:r>
              <a:rPr lang="en-GB" sz="2000" kern="0" dirty="0"/>
              <a:t>, without migrating very far down the hierarchy of ready queues. </a:t>
            </a:r>
            <a:endParaRPr lang="en-GB" sz="2000" kern="0" dirty="0" smtClean="0"/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GB" sz="2000" kern="0" dirty="0" smtClean="0"/>
              <a:t>A longer process  </a:t>
            </a:r>
            <a:r>
              <a:rPr lang="en-GB" sz="2000" kern="0" dirty="0"/>
              <a:t>will  gradually  drift  downward. Thus,  newer,  shorter  processes  are  </a:t>
            </a:r>
            <a:r>
              <a:rPr lang="en-GB" sz="2000" kern="0" dirty="0" smtClean="0"/>
              <a:t>favoured over </a:t>
            </a:r>
            <a:r>
              <a:rPr lang="en-GB" sz="2000" kern="0" dirty="0"/>
              <a:t>older, longer processes. </a:t>
            </a:r>
            <a:endParaRPr lang="en-GB" sz="2000" kern="0" dirty="0" smtClean="0"/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GB" sz="2000" kern="0" dirty="0" smtClean="0"/>
              <a:t>Within </a:t>
            </a:r>
            <a:r>
              <a:rPr lang="en-GB" sz="2000" kern="0" dirty="0"/>
              <a:t>each queue, except the lowest-priority queue, a </a:t>
            </a:r>
            <a:r>
              <a:rPr lang="en-GB" sz="2000" kern="0" dirty="0" smtClean="0"/>
              <a:t>simple </a:t>
            </a:r>
            <a:r>
              <a:rPr lang="en-GB" sz="2000" kern="0" dirty="0"/>
              <a:t>FCFS mechanism is used. Once in the lowest-priority queue, a process </a:t>
            </a:r>
            <a:r>
              <a:rPr lang="en-GB" sz="2000" kern="0" dirty="0" smtClean="0"/>
              <a:t>cannot go </a:t>
            </a:r>
            <a:r>
              <a:rPr lang="en-GB" sz="2000" kern="0" dirty="0"/>
              <a:t>lower, but is returned to this queue repeatedly until it completes execution</a:t>
            </a:r>
            <a:r>
              <a:rPr lang="en-US" sz="1600" kern="0" dirty="0">
                <a:latin typeface="+mn-lt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55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Real Time Scheduling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399" y="1357313"/>
            <a:ext cx="736282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Schedulable real-time system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Given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i="1" kern="0" dirty="0">
                <a:latin typeface="+mn-lt"/>
              </a:rPr>
              <a:t>m</a:t>
            </a:r>
            <a:r>
              <a:rPr lang="en-US" sz="2000" kern="0" dirty="0">
                <a:latin typeface="+mn-lt"/>
              </a:rPr>
              <a:t> periodic events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event </a:t>
            </a:r>
            <a:r>
              <a:rPr lang="en-US" sz="2000" i="1" kern="0" dirty="0" err="1">
                <a:latin typeface="+mn-lt"/>
              </a:rPr>
              <a:t>i</a:t>
            </a:r>
            <a:r>
              <a:rPr lang="en-US" sz="2000" kern="0" dirty="0">
                <a:latin typeface="+mn-lt"/>
              </a:rPr>
              <a:t> occurs within period P</a:t>
            </a:r>
            <a:r>
              <a:rPr lang="en-US" sz="2000" kern="0" baseline="-25000" dirty="0">
                <a:latin typeface="+mn-lt"/>
              </a:rPr>
              <a:t>i</a:t>
            </a:r>
            <a:r>
              <a:rPr lang="en-US" sz="2000" kern="0" dirty="0">
                <a:latin typeface="+mn-lt"/>
              </a:rPr>
              <a:t> and requires </a:t>
            </a:r>
            <a:r>
              <a:rPr lang="en-US" sz="2000" kern="0" dirty="0" err="1">
                <a:latin typeface="+mn-lt"/>
              </a:rPr>
              <a:t>C</a:t>
            </a:r>
            <a:r>
              <a:rPr lang="en-US" sz="2000" kern="0" baseline="-25000" dirty="0" err="1">
                <a:latin typeface="+mn-lt"/>
              </a:rPr>
              <a:t>i</a:t>
            </a:r>
            <a:r>
              <a:rPr lang="en-US" sz="2000" kern="0" dirty="0">
                <a:latin typeface="+mn-lt"/>
              </a:rPr>
              <a:t> seconds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Then the load can only be handled if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Example: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</a:rPr>
              <a:t>A soft real time system with three periodic event, with periods of 100, 200, and 500 </a:t>
            </a:r>
            <a:r>
              <a:rPr lang="en-US" sz="1800" kern="0" dirty="0" err="1">
                <a:latin typeface="+mn-lt"/>
              </a:rPr>
              <a:t>ms.</a:t>
            </a:r>
            <a:r>
              <a:rPr lang="en-US" sz="1800" kern="0" dirty="0">
                <a:latin typeface="+mn-lt"/>
              </a:rPr>
              <a:t> If these events require 50, 30, and 100 ms of CPU time per event </a:t>
            </a:r>
            <a:r>
              <a:rPr lang="en-US" sz="1800" kern="0" dirty="0">
                <a:latin typeface="+mn-lt"/>
                <a:sym typeface="Wingdings" charset="2"/>
              </a:rPr>
              <a:t> the system is schedulable because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+mn-lt"/>
              </a:rPr>
              <a:t>	0.5 + 0.15 + 0.2 &lt; 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357563" y="3357563"/>
          <a:ext cx="13716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583947" imgH="444307" progId="Equation.DSMT4">
                  <p:embed/>
                </p:oleObj>
              </mc:Choice>
              <mc:Fallback>
                <p:oleObj name="Equation" r:id="rId3" imgW="583947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357563"/>
                        <a:ext cx="13716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9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Comparison of Schedling algorithms (1)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828800"/>
            <a:ext cx="3581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Example</a:t>
            </a:r>
            <a:r>
              <a:rPr lang="id-ID" sz="2000" kern="0" dirty="0" smtClean="0">
                <a:latin typeface="+mn-lt"/>
              </a:rPr>
              <a:t>: 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93" y="2826854"/>
            <a:ext cx="5360414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Comparison of Schedling algorithms (2)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98" y="1447800"/>
            <a:ext cx="7015774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6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Comparison of Schedling algorithms (3)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73818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1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Comparison of Schedling algorithms (4)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75057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Policy vs Mechanism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47800" y="1676400"/>
            <a:ext cx="716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Separate what is </a:t>
            </a:r>
            <a:r>
              <a:rPr lang="en-US" sz="2800" u="sng" kern="0" dirty="0">
                <a:latin typeface="+mn-lt"/>
              </a:rPr>
              <a:t>allowed</a:t>
            </a:r>
            <a:r>
              <a:rPr lang="en-US" sz="2800" kern="0" dirty="0">
                <a:latin typeface="+mn-lt"/>
              </a:rPr>
              <a:t> to be done with </a:t>
            </a:r>
            <a:r>
              <a:rPr lang="en-US" sz="2800" u="sng" kern="0" dirty="0">
                <a:latin typeface="+mn-lt"/>
              </a:rPr>
              <a:t>how</a:t>
            </a:r>
            <a:r>
              <a:rPr lang="en-US" sz="2800" kern="0" dirty="0">
                <a:latin typeface="+mn-lt"/>
              </a:rPr>
              <a:t> it is done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a process knows which of its children threads are important and need priority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Scheduling algorithm parameterized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mechanism in the kernel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Parameters filled in by user processes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policy set by user process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</a:t>
            </a:r>
            <a:r>
              <a:rPr lang="id-ID" sz="2400" smtClean="0"/>
              <a:t>8</a:t>
            </a:r>
            <a:r>
              <a:rPr lang="id-ID" sz="2400" baseline="30000" smtClean="0"/>
              <a:t>th</a:t>
            </a:r>
            <a:r>
              <a:rPr lang="id-ID" sz="2400" baseline="30000" dirty="0" smtClean="0"/>
              <a:t>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id-ID" sz="2400" dirty="0"/>
              <a:t>9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Scheduling (1)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47800" y="1676400"/>
            <a:ext cx="716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10987" y="5540375"/>
            <a:ext cx="8574088" cy="66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sz="2000" dirty="0" smtClean="0"/>
              <a:t>(a) Possible scheduling of user-level threads with a 50-msec process quantum and threads that run 5 </a:t>
            </a:r>
            <a:r>
              <a:rPr lang="en-US" altLang="en-US" sz="2000" dirty="0" err="1" smtClean="0"/>
              <a:t>msec</a:t>
            </a:r>
            <a:r>
              <a:rPr lang="en-US" altLang="en-US" sz="2000" dirty="0" smtClean="0"/>
              <a:t> per CPU burst.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571625"/>
            <a:ext cx="4205287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8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Scheduling (2)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47800" y="1676400"/>
            <a:ext cx="716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0" y="5429250"/>
            <a:ext cx="9144000" cy="6985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smtClean="0"/>
              <a:t>(b) Possible scheduling of kernel-level threads with the same characteristics as (a).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785938"/>
            <a:ext cx="3875087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dirty="0" smtClean="0"/>
              <a:t>4</a:t>
            </a:r>
            <a:r>
              <a:rPr lang="en-US" dirty="0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  <a:p>
            <a:r>
              <a:rPr lang="id-ID" dirty="0"/>
              <a:t>Abraham Silberschatz, Peter B. Galvin, Greg Gagne (2012). Operating System Concepts 9th ed.</a:t>
            </a:r>
          </a:p>
          <a:p>
            <a:pPr marL="0" indent="0">
              <a:buNone/>
            </a:pPr>
            <a:r>
              <a:rPr lang="id-ID" dirty="0"/>
              <a:t>      ISBN: 978-1118063330 </a:t>
            </a:r>
            <a:endParaRPr lang="id-ID" dirty="0" smtClean="0"/>
          </a:p>
          <a:p>
            <a:r>
              <a:rPr lang="id-ID" dirty="0" smtClean="0"/>
              <a:t>A. Tanenbaum(2007), Modern Operating System, 3rd</a:t>
            </a:r>
          </a:p>
          <a:p>
            <a:pPr marL="0" indent="0">
              <a:buNone/>
            </a:pPr>
            <a:r>
              <a:rPr lang="id-ID" dirty="0" smtClean="0"/>
              <a:t>     ISBN: </a:t>
            </a:r>
            <a:r>
              <a:rPr lang="id-ID" dirty="0"/>
              <a:t>978-0136006633</a:t>
            </a:r>
            <a:endParaRPr lang="en-US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At the end of this lecture, students are able to:</a:t>
            </a:r>
          </a:p>
          <a:p>
            <a:r>
              <a:rPr lang="en-US" altLang="en-US" dirty="0" smtClean="0"/>
              <a:t>LO</a:t>
            </a:r>
            <a:r>
              <a:rPr lang="id-ID" altLang="en-US" dirty="0" smtClean="0"/>
              <a:t>2</a:t>
            </a:r>
            <a:r>
              <a:rPr lang="en-US" altLang="en-US" dirty="0" smtClean="0"/>
              <a:t> :  Relate the fundamental design s</a:t>
            </a:r>
            <a:r>
              <a:rPr lang="id-ID" altLang="en-US" dirty="0" smtClean="0"/>
              <a:t>cheduling algorithms</a:t>
            </a:r>
            <a:r>
              <a:rPr lang="en-US" altLang="en-US" dirty="0" smtClean="0"/>
              <a:t> to the current development of Operating System</a:t>
            </a:r>
            <a:endParaRPr lang="id-ID" altLang="en-US" dirty="0" smtClean="0"/>
          </a:p>
          <a:p>
            <a:r>
              <a:rPr lang="id-ID" altLang="en-US" dirty="0" smtClean="0"/>
              <a:t>LO 3: Demonstrate different scheduling algorithms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Process Behavior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295400" y="1528401"/>
            <a:ext cx="47863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Interstate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Interstate" pitchFamily="2" charset="0"/>
              </a:defRPr>
            </a:lvl2pPr>
            <a:lvl3pPr>
              <a:defRPr sz="2400">
                <a:solidFill>
                  <a:schemeClr val="tx1"/>
                </a:solidFill>
                <a:latin typeface="Interstate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Interstate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Interstate" pitchFamily="2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Interstate" pitchFamily="2" charset="0"/>
              </a:defRPr>
            </a:lvl9pPr>
          </a:lstStyle>
          <a:p>
            <a:pPr>
              <a:buFontTx/>
              <a:buAutoNum type="alphaLcPeriod"/>
            </a:pPr>
            <a:r>
              <a:rPr lang="en-US" altLang="en-US" sz="2800" dirty="0">
                <a:latin typeface="Arial" pitchFamily="34" charset="0"/>
              </a:rPr>
              <a:t>Process-bound </a:t>
            </a:r>
          </a:p>
          <a:p>
            <a:pPr>
              <a:buFontTx/>
              <a:buAutoNum type="alphaLcPeriod"/>
            </a:pPr>
            <a:r>
              <a:rPr lang="en-US" altLang="en-US" sz="2800" dirty="0">
                <a:latin typeface="Arial" pitchFamily="34" charset="0"/>
              </a:rPr>
              <a:t>I/O bound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717631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56855" y="5176837"/>
            <a:ext cx="7703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The basic idea here is that if an I/O-bound </a:t>
            </a:r>
            <a:r>
              <a:rPr lang="en-GB" sz="2800" dirty="0" smtClean="0"/>
              <a:t>process wants </a:t>
            </a:r>
            <a:r>
              <a:rPr lang="en-GB" sz="2800" dirty="0"/>
              <a:t>to run, it should get a chance quickly so that it can issue its disk request </a:t>
            </a:r>
            <a:r>
              <a:rPr lang="en-GB" sz="2800" dirty="0" smtClean="0"/>
              <a:t>and keep </a:t>
            </a:r>
            <a:r>
              <a:rPr lang="en-GB" sz="2800" dirty="0"/>
              <a:t>the disk busy.</a:t>
            </a:r>
          </a:p>
        </p:txBody>
      </p:sp>
    </p:spTree>
    <p:extLst>
      <p:ext uri="{BB962C8B-B14F-4D97-AF65-F5344CB8AC3E}">
        <p14:creationId xmlns:p14="http://schemas.microsoft.com/office/powerpoint/2010/main" val="13841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CPU Scheduler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65802" y="1782833"/>
            <a:ext cx="70294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Selects from among the processes in memory that are ready to execute, and allocates the CPU to one of them.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CPU scheduling decisions may take place when a process:</a:t>
            </a:r>
          </a:p>
          <a:p>
            <a:pPr marL="742950" lvl="1" indent="-28575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000" kern="0" dirty="0">
                <a:latin typeface="+mn-lt"/>
              </a:rPr>
              <a:t>1.	Switches from running to waiting state.</a:t>
            </a:r>
          </a:p>
          <a:p>
            <a:pPr marL="742950" lvl="1" indent="-28575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000" kern="0" dirty="0">
                <a:latin typeface="+mn-lt"/>
              </a:rPr>
              <a:t>2.	Switches from running to ready state.</a:t>
            </a:r>
          </a:p>
          <a:p>
            <a:pPr marL="742950" lvl="1" indent="-28575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000" kern="0" dirty="0">
                <a:latin typeface="+mn-lt"/>
              </a:rPr>
              <a:t>3.	Switches from waiting to ready.</a:t>
            </a:r>
          </a:p>
          <a:p>
            <a:pPr marL="742950" lvl="1" indent="-28575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000" kern="0" dirty="0">
                <a:latin typeface="+mn-lt"/>
              </a:rPr>
              <a:t>4.	Terminates</a:t>
            </a:r>
            <a:r>
              <a:rPr lang="en-US" sz="2000" kern="0" dirty="0" smtClean="0">
                <a:latin typeface="+mn-lt"/>
              </a:rPr>
              <a:t>.</a:t>
            </a: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smtClean="0"/>
              <a:t>Types of scheduler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b="1" dirty="0"/>
              <a:t>Long-term scheduling </a:t>
            </a:r>
            <a:r>
              <a:rPr lang="en-US" sz="2000" dirty="0"/>
              <a:t>The decision to add to the pool of processes to be executed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/>
              <a:t>Medium-term scheduling </a:t>
            </a:r>
            <a:r>
              <a:rPr lang="en-US" sz="2000" dirty="0"/>
              <a:t>The decision to add to the number of processes that are partially or fully </a:t>
            </a:r>
            <a:r>
              <a:rPr lang="en-US" sz="2000" dirty="0" smtClean="0"/>
              <a:t>in</a:t>
            </a:r>
            <a:r>
              <a:rPr lang="id-ID" sz="2000" dirty="0" smtClean="0"/>
              <a:t> </a:t>
            </a:r>
            <a:r>
              <a:rPr lang="en-US" sz="2000" dirty="0" smtClean="0"/>
              <a:t>main </a:t>
            </a:r>
            <a:r>
              <a:rPr lang="en-US" sz="2000" dirty="0"/>
              <a:t>memory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/>
              <a:t>Short-term scheduling </a:t>
            </a:r>
            <a:r>
              <a:rPr lang="en-US" sz="2000" dirty="0"/>
              <a:t>The decision as to which available process will be executed by the processor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/>
              <a:t>I/O scheduling </a:t>
            </a:r>
            <a:r>
              <a:rPr lang="en-US" sz="2000" dirty="0"/>
              <a:t>The decision as to which process’s pending I/O request shall be handled </a:t>
            </a:r>
            <a:r>
              <a:rPr lang="en-US" sz="2000" dirty="0" smtClean="0"/>
              <a:t>by</a:t>
            </a:r>
            <a:r>
              <a:rPr lang="id-ID" sz="2000" dirty="0" smtClean="0"/>
              <a:t> </a:t>
            </a:r>
            <a:r>
              <a:rPr lang="en-US" sz="2000" dirty="0" smtClean="0"/>
              <a:t>an </a:t>
            </a:r>
            <a:r>
              <a:rPr lang="en-US" sz="2000" dirty="0"/>
              <a:t>available I/O device</a:t>
            </a: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37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Dispatcher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52550" y="1699591"/>
            <a:ext cx="7029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Dispatcher module gives control of the CPU to the process selected by the short-term scheduler; this involves: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switching context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switching to user mode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jumping to the proper location in the user program to restart that program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i="1" kern="0" dirty="0">
                <a:latin typeface="+mn-lt"/>
              </a:rPr>
              <a:t>Dispatch latency</a:t>
            </a:r>
            <a:r>
              <a:rPr lang="en-US" sz="2400" kern="0" dirty="0">
                <a:latin typeface="+mn-lt"/>
              </a:rPr>
              <a:t> – time it takes for the dispatcher to stop one process and start another running.</a:t>
            </a:r>
          </a:p>
        </p:txBody>
      </p:sp>
    </p:spTree>
    <p:extLst>
      <p:ext uri="{BB962C8B-B14F-4D97-AF65-F5344CB8AC3E}">
        <p14:creationId xmlns:p14="http://schemas.microsoft.com/office/powerpoint/2010/main" val="3757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Scheduling Criteria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1785938"/>
            <a:ext cx="76438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CPU utilization – keep the CPU as busy as possible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Throughput – # of processes that complete their execution per time unit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Turnaround time – amount of time to execute a particular process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Waiting time – amount of time a process has been waiting in the ready queue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Response time – amount of time it takes from when a request was submitted until the first response is produced, </a:t>
            </a:r>
            <a:r>
              <a:rPr lang="en-US" sz="2400" b="1" kern="0" dirty="0">
                <a:latin typeface="+mn-lt"/>
              </a:rPr>
              <a:t>not</a:t>
            </a:r>
            <a:r>
              <a:rPr lang="en-US" sz="2400" kern="0" dirty="0">
                <a:latin typeface="+mn-lt"/>
              </a:rPr>
              <a:t>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10241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762</TotalTime>
  <Words>1219</Words>
  <Application>Microsoft Office PowerPoint</Application>
  <PresentationFormat>On-screen Show (4:3)</PresentationFormat>
  <Paragraphs>270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Template PPT 2015</vt:lpstr>
      <vt:lpstr>Equation</vt:lpstr>
      <vt:lpstr>Scheduling Session  5</vt:lpstr>
      <vt:lpstr>Sub Topics</vt:lpstr>
      <vt:lpstr> These slides have been adapted from:  Stallings, W. (2011). Operating Systems: Internals and Design Principles. 8th.  ISBN: 978-0-13-380591-8   Chapter 9 </vt:lpstr>
      <vt:lpstr>PowerPoint Presentation</vt:lpstr>
      <vt:lpstr>Process Behavior</vt:lpstr>
      <vt:lpstr>CPU Scheduler</vt:lpstr>
      <vt:lpstr>Types of scheduler</vt:lpstr>
      <vt:lpstr>Dispatcher</vt:lpstr>
      <vt:lpstr>Scheduling Criteria</vt:lpstr>
      <vt:lpstr>Optimization Criteria</vt:lpstr>
      <vt:lpstr>Goals of scheduling</vt:lpstr>
      <vt:lpstr>Batch Scheduling algorithm (1)</vt:lpstr>
      <vt:lpstr>Batch Scheduling algorithm (2)</vt:lpstr>
      <vt:lpstr>Batch Scheduling algorithm (3)</vt:lpstr>
      <vt:lpstr>Batch Scheduling algorithm (4)</vt:lpstr>
      <vt:lpstr>Batch Scheduling algorithm (5)</vt:lpstr>
      <vt:lpstr>Interactive Scheduling Algorithm (1)</vt:lpstr>
      <vt:lpstr>Interactive Scheduling Algorithm (2)</vt:lpstr>
      <vt:lpstr>Interactive Scheduling Algorithm (3)</vt:lpstr>
      <vt:lpstr>Interactive Scheduling Algorithm (4)</vt:lpstr>
      <vt:lpstr>Interactive Scheduling Algorithm (5)</vt:lpstr>
      <vt:lpstr>Interactive Scheduling Algorithm (6)</vt:lpstr>
      <vt:lpstr>Interactive Scheduling Algorithm (8)</vt:lpstr>
      <vt:lpstr>Real Time Scheduling</vt:lpstr>
      <vt:lpstr>Comparison of Schedling algorithms (1)</vt:lpstr>
      <vt:lpstr>Comparison of Schedling algorithms (2)</vt:lpstr>
      <vt:lpstr>Comparison of Schedling algorithms (3)</vt:lpstr>
      <vt:lpstr>Comparison of Schedling algorithms (4)</vt:lpstr>
      <vt:lpstr>Policy vs Mechanism</vt:lpstr>
      <vt:lpstr>Thread Scheduling (1)</vt:lpstr>
      <vt:lpstr>Thread Scheduling (2)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72</cp:revision>
  <dcterms:created xsi:type="dcterms:W3CDTF">2015-05-04T03:33:03Z</dcterms:created>
  <dcterms:modified xsi:type="dcterms:W3CDTF">2018-07-22T13:22:25Z</dcterms:modified>
</cp:coreProperties>
</file>