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1" r:id="rId18"/>
    <p:sldId id="302" r:id="rId19"/>
    <p:sldId id="300" r:id="rId20"/>
    <p:sldId id="298" r:id="rId21"/>
    <p:sldId id="262" r:id="rId22"/>
    <p:sldId id="282" r:id="rId23"/>
    <p:sldId id="283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1"/>
            <p14:sldId id="302"/>
            <p14:sldId id="300"/>
            <p14:sldId id="298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A6D32-152B-44C7-B6C8-485ED77E3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18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24/07/2018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3 – </a:t>
            </a:r>
            <a:r>
              <a:rPr lang="en-US" dirty="0"/>
              <a:t>Algorithm </a:t>
            </a:r>
            <a:r>
              <a:rPr lang="en-US" dirty="0" smtClean="0"/>
              <a:t>&amp; Complexity </a:t>
            </a:r>
            <a:r>
              <a:rPr lang="en-US" dirty="0"/>
              <a:t>Functions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484784"/>
            <a:ext cx="7211144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CALCULATING PROCESSING TIME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636912"/>
            <a:ext cx="7067128" cy="381642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en-US" sz="2400" dirty="0" smtClean="0"/>
              <a:t>The assumption value of N is unknown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be calculated that for every iteration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will happen iteration j-1 of N, N-2, N-3, ..., 1 time</a:t>
            </a:r>
          </a:p>
          <a:p>
            <a:pPr eaLnBrk="1" hangingPunct="1">
              <a:lnSpc>
                <a:spcPct val="90000"/>
              </a:lnSpc>
            </a:pPr>
            <a:endParaRPr lang="sv-SE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Suppose the value of N is 5, then we need to calculate 5 +4 +3 +2 +1 (formulas arithmetically)</a:t>
            </a:r>
            <a:endParaRPr lang="sv-SE" altLang="en-US" sz="2400" dirty="0" smtClean="0"/>
          </a:p>
          <a:p>
            <a:pPr eaLnBrk="1" hangingPunct="1">
              <a:lnSpc>
                <a:spcPct val="90000"/>
              </a:lnSpc>
            </a:pPr>
            <a:endParaRPr lang="sv-SE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If value of a and b = 1 then :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81901"/>
              </p:ext>
            </p:extLst>
          </p:nvPr>
        </p:nvGraphicFramePr>
        <p:xfrm>
          <a:off x="2028504" y="4796507"/>
          <a:ext cx="3021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3" imgW="1637589" imgH="393529" progId="Equation.3">
                  <p:embed/>
                </p:oleObj>
              </mc:Choice>
              <mc:Fallback>
                <p:oleObj name="Equation" r:id="rId3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04" y="4796507"/>
                        <a:ext cx="3021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78688"/>
              </p:ext>
            </p:extLst>
          </p:nvPr>
        </p:nvGraphicFramePr>
        <p:xfrm>
          <a:off x="6012160" y="5517232"/>
          <a:ext cx="20161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5" imgW="1180588" imgH="393529" progId="Equation.3">
                  <p:embed/>
                </p:oleObj>
              </mc:Choice>
              <mc:Fallback>
                <p:oleObj name="Equation" r:id="rId5" imgW="11805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517232"/>
                        <a:ext cx="20161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66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8967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GROWTH RATE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Complexity function formula N (N +1) / 2 means that if N = 5, the processing time is 15. If N is changed to 8, then the processing time is 36.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Value of N and processing time can be mapped in Cartesian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Value of N and processing time can be mapped in a Cartesian coordinate with the N on the x-axis and time on the y axis.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Selection Sort algorithm processing time to grow (growth rate) linear.</a:t>
            </a:r>
          </a:p>
        </p:txBody>
      </p:sp>
    </p:spTree>
    <p:extLst>
      <p:ext uri="{BB962C8B-B14F-4D97-AF65-F5344CB8AC3E}">
        <p14:creationId xmlns:p14="http://schemas.microsoft.com/office/powerpoint/2010/main" val="71408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994" y="128701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COMPLEXITY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800"/>
            <a:ext cx="8136383" cy="52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Function of algorithm complexity for Selection Sort is: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Types of complexity function: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Big Oh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/>
              <a:t>	</a:t>
            </a:r>
            <a:r>
              <a:rPr lang="en-US" altLang="en-US" sz="1600" dirty="0" smtClean="0"/>
              <a:t>f(n) is O(n) if there is </a:t>
            </a:r>
            <a:r>
              <a:rPr lang="en-US" altLang="en-US" sz="1600" b="1" dirty="0" smtClean="0"/>
              <a:t>c &gt; 0 </a:t>
            </a:r>
            <a:r>
              <a:rPr lang="en-US" altLang="en-US" sz="1600" dirty="0" smtClean="0"/>
              <a:t>and </a:t>
            </a:r>
            <a:r>
              <a:rPr lang="en-US" altLang="en-US" sz="1600" b="1" dirty="0" smtClean="0"/>
              <a:t>n</a:t>
            </a:r>
            <a:r>
              <a:rPr lang="en-US" altLang="en-US" sz="1600" b="1" baseline="-25000" dirty="0" smtClean="0"/>
              <a:t>0  </a:t>
            </a:r>
            <a:r>
              <a:rPr lang="en-US" altLang="en-US" sz="1600" b="1" dirty="0" smtClean="0">
                <a:cs typeface="Arial" panose="020B0604020202020204" pitchFamily="34" charset="0"/>
              </a:rPr>
              <a:t>≥ 1 </a:t>
            </a:r>
            <a:r>
              <a:rPr lang="en-US" altLang="en-US" sz="1600" dirty="0" smtClean="0"/>
              <a:t>that satisfy </a:t>
            </a:r>
            <a:r>
              <a:rPr lang="en-US" altLang="en-US" sz="1600" b="1" dirty="0" smtClean="0">
                <a:cs typeface="Arial" panose="020B0604020202020204" pitchFamily="34" charset="0"/>
              </a:rPr>
              <a:t>f(n) ≤ </a:t>
            </a:r>
            <a:r>
              <a:rPr lang="en-US" altLang="en-US" sz="1600" b="1" dirty="0" err="1" smtClean="0">
                <a:cs typeface="Arial" panose="020B0604020202020204" pitchFamily="34" charset="0"/>
              </a:rPr>
              <a:t>c.g</a:t>
            </a:r>
            <a:r>
              <a:rPr lang="en-US" altLang="en-US" sz="1600" b="1" dirty="0" smtClean="0">
                <a:cs typeface="Arial" panose="020B0604020202020204" pitchFamily="34" charset="0"/>
              </a:rPr>
              <a:t>(n) </a:t>
            </a:r>
            <a:r>
              <a:rPr lang="en-US" altLang="en-US" sz="1600" dirty="0" smtClean="0">
                <a:cs typeface="Arial" panose="020B0604020202020204" pitchFamily="34" charset="0"/>
              </a:rPr>
              <a:t>for </a:t>
            </a:r>
            <a:r>
              <a:rPr lang="en-US" altLang="en-US" sz="1600" b="1" dirty="0" smtClean="0">
                <a:cs typeface="Arial" panose="020B0604020202020204" pitchFamily="34" charset="0"/>
              </a:rPr>
              <a:t>n ≥ n</a:t>
            </a:r>
            <a:r>
              <a:rPr lang="en-US" altLang="en-US" sz="1600" b="1" baseline="-25000" dirty="0" smtClean="0">
                <a:cs typeface="Arial" panose="020B0604020202020204" pitchFamily="34" charset="0"/>
              </a:rPr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Big Omega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f (n) is Ω (n) if there is </a:t>
            </a:r>
            <a:r>
              <a:rPr lang="en-US" altLang="en-US" sz="1600" b="1" dirty="0" smtClean="0"/>
              <a:t>c &gt; 0 </a:t>
            </a:r>
            <a:r>
              <a:rPr lang="en-US" altLang="en-US" sz="1600" dirty="0" smtClean="0"/>
              <a:t>and </a:t>
            </a:r>
            <a:r>
              <a:rPr lang="en-US" altLang="en-US" sz="1600" b="1" dirty="0" smtClean="0"/>
              <a:t>n</a:t>
            </a:r>
            <a:r>
              <a:rPr lang="en-US" altLang="en-US" sz="1600" b="1" baseline="-25000" dirty="0" smtClean="0"/>
              <a:t>0  </a:t>
            </a:r>
            <a:r>
              <a:rPr lang="en-US" altLang="en-US" sz="1600" b="1" dirty="0" smtClean="0"/>
              <a:t>≥ 1 </a:t>
            </a:r>
            <a:r>
              <a:rPr lang="en-US" altLang="en-US" sz="1600" dirty="0" smtClean="0"/>
              <a:t>that satisfy </a:t>
            </a:r>
            <a:r>
              <a:rPr lang="en-US" altLang="en-US" sz="1600" b="1" dirty="0" smtClean="0"/>
              <a:t>f (n) ≥ </a:t>
            </a:r>
            <a:r>
              <a:rPr lang="en-US" altLang="en-US" sz="1600" b="1" dirty="0" err="1" smtClean="0"/>
              <a:t>c.g</a:t>
            </a:r>
            <a:r>
              <a:rPr lang="en-US" altLang="en-US" sz="1600" b="1" dirty="0" smtClean="0"/>
              <a:t>(n)</a:t>
            </a:r>
            <a:r>
              <a:rPr lang="en-US" altLang="en-US" sz="1600" dirty="0" smtClean="0"/>
              <a:t> for </a:t>
            </a:r>
            <a:r>
              <a:rPr lang="en-US" altLang="en-US" sz="1600" b="1" dirty="0" smtClean="0"/>
              <a:t>n ≥ n</a:t>
            </a:r>
            <a:r>
              <a:rPr lang="en-US" altLang="en-US" sz="1600" b="1" baseline="-25000" dirty="0" smtClean="0"/>
              <a:t>0 </a:t>
            </a:r>
            <a:endParaRPr lang="en-US" altLang="en-US" sz="16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Big Theta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f(n) is </a:t>
            </a:r>
            <a:r>
              <a:rPr lang="el-GR" altLang="en-US" sz="1600" dirty="0" smtClean="0">
                <a:cs typeface="Arial" panose="020B0604020202020204" pitchFamily="34" charset="0"/>
              </a:rPr>
              <a:t>θ</a:t>
            </a:r>
            <a:r>
              <a:rPr lang="en-US" altLang="en-US" sz="1600" dirty="0" smtClean="0"/>
              <a:t>(n) if there is c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&gt; 0, c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&gt; 0 and n</a:t>
            </a:r>
            <a:r>
              <a:rPr lang="en-US" altLang="en-US" sz="1600" baseline="-25000" dirty="0" smtClean="0"/>
              <a:t>0 </a:t>
            </a:r>
            <a:r>
              <a:rPr lang="en-US" altLang="en-US" sz="1600" dirty="0" smtClean="0">
                <a:cs typeface="Arial" panose="020B0604020202020204" pitchFamily="34" charset="0"/>
              </a:rPr>
              <a:t>≥ 1 </a:t>
            </a:r>
            <a:r>
              <a:rPr lang="en-US" altLang="en-US" sz="1600" dirty="0" smtClean="0"/>
              <a:t>that satisfy </a:t>
            </a:r>
            <a:r>
              <a:rPr lang="en-US" altLang="en-US" sz="1600" dirty="0" smtClean="0">
                <a:cs typeface="Arial" panose="020B0604020202020204" pitchFamily="34" charset="0"/>
              </a:rPr>
              <a:t>c</a:t>
            </a:r>
            <a:r>
              <a:rPr lang="en-US" altLang="en-US" sz="1600" baseline="-25000" dirty="0" smtClean="0">
                <a:cs typeface="Arial" panose="020B0604020202020204" pitchFamily="34" charset="0"/>
              </a:rPr>
              <a:t>1</a:t>
            </a:r>
            <a:r>
              <a:rPr lang="en-US" altLang="en-US" sz="1600" dirty="0" smtClean="0">
                <a:cs typeface="Arial" panose="020B0604020202020204" pitchFamily="34" charset="0"/>
              </a:rPr>
              <a:t>.g(n) ≤ f(n) ≤ c</a:t>
            </a:r>
            <a:r>
              <a:rPr lang="en-US" altLang="en-US" sz="1600" baseline="-25000" dirty="0" smtClean="0">
                <a:cs typeface="Arial" panose="020B0604020202020204" pitchFamily="34" charset="0"/>
              </a:rPr>
              <a:t>2</a:t>
            </a:r>
            <a:r>
              <a:rPr lang="en-US" altLang="en-US" sz="1600" dirty="0" smtClean="0">
                <a:cs typeface="Arial" panose="020B0604020202020204" pitchFamily="34" charset="0"/>
              </a:rPr>
              <a:t>.g(n) for n ≥ n</a:t>
            </a:r>
            <a:r>
              <a:rPr lang="en-US" altLang="en-US" sz="1600" baseline="-25000" dirty="0" smtClean="0">
                <a:cs typeface="Arial" panose="020B0604020202020204" pitchFamily="34" charset="0"/>
              </a:rPr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Little oh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f(n) is  </a:t>
            </a:r>
            <a:r>
              <a:rPr lang="el-GR" altLang="en-US" sz="1600" dirty="0" smtClean="0">
                <a:cs typeface="Arial" panose="020B0604020202020204" pitchFamily="34" charset="0"/>
              </a:rPr>
              <a:t>ο</a:t>
            </a:r>
            <a:r>
              <a:rPr lang="en-US" altLang="en-US" sz="1600" dirty="0" smtClean="0"/>
              <a:t>(n) there is c &gt; 0 and n</a:t>
            </a:r>
            <a:r>
              <a:rPr lang="en-US" altLang="en-US" sz="1600" baseline="-25000" dirty="0" smtClean="0"/>
              <a:t>0 </a:t>
            </a:r>
            <a:r>
              <a:rPr lang="en-US" altLang="en-US" sz="1600" dirty="0" smtClean="0">
                <a:cs typeface="Arial" panose="020B0604020202020204" pitchFamily="34" charset="0"/>
              </a:rPr>
              <a:t>≥ 0 that satisfy f(n) ≤ </a:t>
            </a:r>
            <a:r>
              <a:rPr lang="en-US" altLang="en-US" sz="1600" dirty="0" err="1" smtClean="0">
                <a:cs typeface="Arial" panose="020B0604020202020204" pitchFamily="34" charset="0"/>
              </a:rPr>
              <a:t>c.g</a:t>
            </a:r>
            <a:r>
              <a:rPr lang="en-US" altLang="en-US" sz="1600" dirty="0" smtClean="0">
                <a:cs typeface="Arial" panose="020B0604020202020204" pitchFamily="34" charset="0"/>
              </a:rPr>
              <a:t>(n) for n ≥ n</a:t>
            </a:r>
            <a:r>
              <a:rPr lang="en-US" altLang="en-US" sz="1600" baseline="-25000" dirty="0" smtClean="0">
                <a:cs typeface="Arial" panose="020B0604020202020204" pitchFamily="34" charset="0"/>
              </a:rPr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aseline="-250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Little omega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	f(n) is  </a:t>
            </a:r>
            <a:r>
              <a:rPr lang="el-GR" altLang="en-US" sz="1600" dirty="0" smtClean="0">
                <a:cs typeface="Arial" panose="020B0604020202020204" pitchFamily="34" charset="0"/>
              </a:rPr>
              <a:t>ω</a:t>
            </a:r>
            <a:r>
              <a:rPr lang="en-US" altLang="en-US" sz="1600" dirty="0" smtClean="0"/>
              <a:t>(n) there is c &gt; 0 and n</a:t>
            </a:r>
            <a:r>
              <a:rPr lang="en-US" altLang="en-US" sz="1600" baseline="-25000" dirty="0" smtClean="0"/>
              <a:t>0 </a:t>
            </a:r>
            <a:r>
              <a:rPr lang="en-US" altLang="en-US" sz="1600" dirty="0" smtClean="0">
                <a:cs typeface="Arial" panose="020B0604020202020204" pitchFamily="34" charset="0"/>
              </a:rPr>
              <a:t>≥ 0 that satisfy f(n) ≥ </a:t>
            </a:r>
            <a:r>
              <a:rPr lang="en-US" altLang="en-US" sz="1600" dirty="0" err="1" smtClean="0">
                <a:cs typeface="Arial" panose="020B0604020202020204" pitchFamily="34" charset="0"/>
              </a:rPr>
              <a:t>c.g</a:t>
            </a:r>
            <a:r>
              <a:rPr lang="en-US" altLang="en-US" sz="1600" dirty="0" smtClean="0">
                <a:cs typeface="Arial" panose="020B0604020202020204" pitchFamily="34" charset="0"/>
              </a:rPr>
              <a:t>(n) for n ≥ n</a:t>
            </a:r>
            <a:r>
              <a:rPr lang="en-US" altLang="en-US" sz="1600" baseline="-25000" dirty="0" smtClean="0">
                <a:cs typeface="Arial" panose="020B0604020202020204" pitchFamily="34" charset="0"/>
              </a:rPr>
              <a:t>0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41248"/>
              </p:ext>
            </p:extLst>
          </p:nvPr>
        </p:nvGraphicFramePr>
        <p:xfrm>
          <a:off x="1331640" y="1926393"/>
          <a:ext cx="16557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990170" imgH="393529" progId="Equation.3">
                  <p:embed/>
                </p:oleObj>
              </mc:Choice>
              <mc:Fallback>
                <p:oleObj name="Equation" r:id="rId3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26393"/>
                        <a:ext cx="16557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93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37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ANALYSIS OF ALGORITHM COMPLEXITY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53650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priori analysis</a:t>
            </a:r>
          </a:p>
          <a:p>
            <a:pPr lvl="1" eaLnBrk="1" hangingPunct="1"/>
            <a:r>
              <a:rPr lang="en-US" altLang="en-US" dirty="0" smtClean="0"/>
              <a:t>Analysis processing time of an algorithm that expressed in a function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 posteriori testing</a:t>
            </a:r>
          </a:p>
          <a:p>
            <a:pPr lvl="1" eaLnBrk="1" hangingPunct="1"/>
            <a:r>
              <a:rPr lang="en-US" altLang="en-US" dirty="0" smtClean="0"/>
              <a:t>analysis by carrying out a number of experiments to determine the exact processing time of an algorithm on a particular computer; can also be performed to obtain statistical data of the processing time and the amount of memory space used;</a:t>
            </a:r>
            <a:endParaRPr lang="sv-SE" altLang="en-US" dirty="0" smtClean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48038" y="2997200"/>
          <a:ext cx="2016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939392" imgH="215806" progId="Equation.3">
                  <p:embed/>
                </p:oleObj>
              </mc:Choice>
              <mc:Fallback>
                <p:oleObj name="Equation" r:id="rId3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2016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2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41784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BIG-OH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O(1) means constant algorithm</a:t>
            </a:r>
          </a:p>
          <a:p>
            <a:pPr eaLnBrk="1" hangingPunct="1"/>
            <a:r>
              <a:rPr lang="en-US" altLang="en-US" dirty="0" smtClean="0"/>
              <a:t>O(n) means linear algorithm</a:t>
            </a:r>
          </a:p>
          <a:p>
            <a:pPr eaLnBrk="1" hangingPunct="1"/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means quadratic algorithm</a:t>
            </a:r>
          </a:p>
          <a:p>
            <a:pPr eaLnBrk="1" hangingPunct="1"/>
            <a:r>
              <a:rPr lang="en-US" altLang="en-US" dirty="0" smtClean="0"/>
              <a:t>O(n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 means cubic algorithm</a:t>
            </a:r>
          </a:p>
          <a:p>
            <a:pPr eaLnBrk="1" hangingPunct="1"/>
            <a:r>
              <a:rPr lang="en-US" altLang="en-US" dirty="0" smtClean="0"/>
              <a:t>O(log n) for example full balanced Binary Search Tree</a:t>
            </a:r>
          </a:p>
          <a:p>
            <a:pPr eaLnBrk="1" hangingPunct="1"/>
            <a:r>
              <a:rPr lang="en-US" altLang="en-US" dirty="0" smtClean="0"/>
              <a:t>O(n</a:t>
            </a:r>
            <a:r>
              <a:rPr lang="en-US" altLang="en-US" baseline="30000" dirty="0" smtClean="0"/>
              <a:t>m</a:t>
            </a:r>
            <a:r>
              <a:rPr lang="en-US" altLang="en-US" dirty="0" smtClean="0"/>
              <a:t>) means exponential algorithm</a:t>
            </a:r>
          </a:p>
          <a:p>
            <a:pPr eaLnBrk="1" hangingPunct="1"/>
            <a:r>
              <a:rPr lang="en-US" altLang="en-US" dirty="0" smtClean="0"/>
              <a:t>Big-O notation can contain combination of above</a:t>
            </a:r>
          </a:p>
          <a:p>
            <a:pPr eaLnBrk="1" hangingPunct="1"/>
            <a:r>
              <a:rPr lang="en-US" altLang="en-US" dirty="0" smtClean="0"/>
              <a:t>Simplifying of Big-O is for “less important” component</a:t>
            </a:r>
          </a:p>
        </p:txBody>
      </p:sp>
    </p:spTree>
    <p:extLst>
      <p:ext uri="{BB962C8B-B14F-4D97-AF65-F5344CB8AC3E}">
        <p14:creationId xmlns:p14="http://schemas.microsoft.com/office/powerpoint/2010/main" val="25216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Calculate </a:t>
            </a:r>
            <a:r>
              <a:rPr lang="en-US" altLang="en-US" b="1" dirty="0"/>
              <a:t>and EXPLAIN</a:t>
            </a:r>
            <a:r>
              <a:rPr lang="en-US" altLang="en-US" dirty="0"/>
              <a:t> the complexity of algorithm below:</a:t>
            </a:r>
          </a:p>
          <a:p>
            <a:pPr marL="457200" lvl="1" indent="0">
              <a:buNone/>
            </a:pPr>
            <a:r>
              <a:rPr lang="en-US" altLang="en-US" dirty="0"/>
              <a:t>F(n) = {</a:t>
            </a:r>
          </a:p>
          <a:p>
            <a:pPr marL="457200" lvl="1" indent="0">
              <a:buNone/>
            </a:pPr>
            <a:r>
              <a:rPr lang="en-US" altLang="en-US" dirty="0"/>
              <a:t>      count = 0</a:t>
            </a:r>
            <a:br>
              <a:rPr lang="en-US" altLang="en-US" dirty="0"/>
            </a:br>
            <a:r>
              <a:rPr lang="en-US" altLang="en-US" dirty="0"/>
              <a:t>      FOR </a:t>
            </a:r>
            <a:r>
              <a:rPr lang="en-US" altLang="en-US" dirty="0" err="1"/>
              <a:t>i</a:t>
            </a:r>
            <a:r>
              <a:rPr lang="en-US" altLang="en-US" dirty="0"/>
              <a:t> = 1 to n DO</a:t>
            </a:r>
          </a:p>
          <a:p>
            <a:pPr marL="457200" lvl="1" indent="0">
              <a:buNone/>
            </a:pPr>
            <a:r>
              <a:rPr lang="en-US" altLang="en-US" dirty="0"/>
              <a:t>          IF n MODULO </a:t>
            </a:r>
            <a:r>
              <a:rPr lang="en-US" altLang="en-US" dirty="0" err="1"/>
              <a:t>i</a:t>
            </a:r>
            <a:r>
              <a:rPr lang="en-US" altLang="en-US" dirty="0"/>
              <a:t> = 0 THEN</a:t>
            </a:r>
          </a:p>
          <a:p>
            <a:pPr marL="457200" lvl="1" indent="0">
              <a:buNone/>
            </a:pPr>
            <a:r>
              <a:rPr lang="en-US" altLang="en-US" dirty="0"/>
              <a:t>             count = count + 1</a:t>
            </a:r>
          </a:p>
          <a:p>
            <a:pPr marL="457200" lvl="1" indent="0">
              <a:buNone/>
            </a:pPr>
            <a:r>
              <a:rPr lang="en-US" altLang="en-US" dirty="0"/>
              <a:t>          END IF</a:t>
            </a:r>
          </a:p>
          <a:p>
            <a:pPr marL="457200" lvl="1" indent="0">
              <a:buNone/>
            </a:pPr>
            <a:r>
              <a:rPr lang="en-US" altLang="en-US" dirty="0"/>
              <a:t>      END FOR</a:t>
            </a:r>
          </a:p>
          <a:p>
            <a:pPr marL="457200" lvl="1" indent="0">
              <a:buNone/>
            </a:pPr>
            <a:r>
              <a:rPr lang="en-US" altLang="en-US" dirty="0"/>
              <a:t>      IF count = 2 THEN</a:t>
            </a:r>
          </a:p>
          <a:p>
            <a:pPr marL="457200" lvl="1" indent="0">
              <a:buNone/>
            </a:pPr>
            <a:r>
              <a:rPr lang="en-US" altLang="en-US" dirty="0"/>
              <a:t>         RETURN PRIME</a:t>
            </a:r>
          </a:p>
          <a:p>
            <a:pPr marL="457200" lvl="1" indent="0">
              <a:buNone/>
            </a:pPr>
            <a:r>
              <a:rPr lang="en-US" altLang="en-US" dirty="0"/>
              <a:t>      ELSE</a:t>
            </a:r>
          </a:p>
          <a:p>
            <a:pPr marL="457200" lvl="1" indent="0">
              <a:buNone/>
            </a:pPr>
            <a:r>
              <a:rPr lang="en-US" altLang="en-US" dirty="0"/>
              <a:t>         RETURN NOT-PRIME</a:t>
            </a:r>
          </a:p>
          <a:p>
            <a:pPr marL="457200" lvl="1" indent="0">
              <a:buNone/>
            </a:pPr>
            <a:r>
              <a:rPr lang="en-US" altLang="en-US" dirty="0"/>
              <a:t>      END IF</a:t>
            </a:r>
          </a:p>
          <a:p>
            <a:pPr marL="457200" lvl="1" indent="0">
              <a:buNone/>
            </a:pPr>
            <a:r>
              <a:rPr lang="en-US" altLang="en-US" dirty="0"/>
              <a:t>}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86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Calculate </a:t>
            </a:r>
            <a:r>
              <a:rPr lang="en-US" altLang="en-US" b="1" dirty="0" smtClean="0"/>
              <a:t>and EXPLAIN</a:t>
            </a:r>
            <a:r>
              <a:rPr lang="en-US" altLang="en-US" dirty="0" smtClean="0"/>
              <a:t> </a:t>
            </a:r>
            <a:r>
              <a:rPr lang="en-US" altLang="en-US" dirty="0"/>
              <a:t>the complexity of algorithm below:</a:t>
            </a:r>
          </a:p>
          <a:p>
            <a:pPr marL="457200" lvl="1" indent="0">
              <a:buNone/>
            </a:pPr>
            <a:r>
              <a:rPr lang="en-US" altLang="en-US" dirty="0"/>
              <a:t>F(n) = </a:t>
            </a:r>
            <a:r>
              <a:rPr lang="en-US" altLang="en-US" dirty="0" smtClean="0"/>
              <a:t>F(n/3) +1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  with F(0) is 0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Calculate </a:t>
            </a:r>
            <a:r>
              <a:rPr lang="en-US" altLang="en-US" b="1" dirty="0"/>
              <a:t>and EXPLAIN</a:t>
            </a:r>
            <a:r>
              <a:rPr lang="en-US" altLang="en-US" dirty="0"/>
              <a:t> the complexity of function that calculate the n-</a:t>
            </a:r>
            <a:r>
              <a:rPr lang="en-US" altLang="en-US" dirty="0" err="1"/>
              <a:t>th</a:t>
            </a:r>
            <a:r>
              <a:rPr lang="en-US" altLang="en-US" dirty="0"/>
              <a:t>  Fibonacci number.</a:t>
            </a:r>
          </a:p>
          <a:p>
            <a:pPr marL="457200" lvl="1" indent="0">
              <a:buNone/>
            </a:pPr>
            <a:r>
              <a:rPr lang="en-US" altLang="en-US" dirty="0"/>
              <a:t>F(n) = F(n-1) + F(n-2)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73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SOLUTION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Calculate </a:t>
            </a:r>
            <a:r>
              <a:rPr lang="en-US" altLang="en-US" b="1" dirty="0"/>
              <a:t>and EXPLAIN</a:t>
            </a:r>
            <a:r>
              <a:rPr lang="en-US" altLang="en-US" dirty="0"/>
              <a:t> the complexity of algorithm below:</a:t>
            </a:r>
          </a:p>
          <a:p>
            <a:pPr marL="457200" lvl="1" indent="0">
              <a:buNone/>
            </a:pPr>
            <a:r>
              <a:rPr lang="en-US" altLang="en-US" dirty="0"/>
              <a:t>F(n) = {</a:t>
            </a:r>
          </a:p>
          <a:p>
            <a:pPr marL="457200" lvl="1" indent="0">
              <a:buNone/>
            </a:pPr>
            <a:r>
              <a:rPr lang="en-US" altLang="en-US" dirty="0"/>
              <a:t>      count = 0</a:t>
            </a:r>
            <a:br>
              <a:rPr lang="en-US" altLang="en-US" dirty="0"/>
            </a:br>
            <a:r>
              <a:rPr lang="en-US" altLang="en-US" dirty="0"/>
              <a:t>      FOR </a:t>
            </a:r>
            <a:r>
              <a:rPr lang="en-US" altLang="en-US" dirty="0" err="1"/>
              <a:t>i</a:t>
            </a:r>
            <a:r>
              <a:rPr lang="en-US" altLang="en-US" dirty="0"/>
              <a:t> = 1 to n DO</a:t>
            </a:r>
          </a:p>
          <a:p>
            <a:pPr marL="457200" lvl="1" indent="0">
              <a:buNone/>
            </a:pPr>
            <a:r>
              <a:rPr lang="en-US" altLang="en-US" dirty="0"/>
              <a:t>          IF n MODULO </a:t>
            </a:r>
            <a:r>
              <a:rPr lang="en-US" altLang="en-US" dirty="0" err="1"/>
              <a:t>i</a:t>
            </a:r>
            <a:r>
              <a:rPr lang="en-US" altLang="en-US" dirty="0"/>
              <a:t> = 0 THEN</a:t>
            </a:r>
          </a:p>
          <a:p>
            <a:pPr marL="457200" lvl="1" indent="0">
              <a:buNone/>
            </a:pPr>
            <a:r>
              <a:rPr lang="en-US" altLang="en-US" dirty="0"/>
              <a:t>             count = count + 1</a:t>
            </a:r>
          </a:p>
          <a:p>
            <a:pPr marL="457200" lvl="1" indent="0">
              <a:buNone/>
            </a:pPr>
            <a:r>
              <a:rPr lang="en-US" altLang="en-US" dirty="0"/>
              <a:t>          END IF</a:t>
            </a:r>
          </a:p>
          <a:p>
            <a:pPr marL="457200" lvl="1" indent="0">
              <a:buNone/>
            </a:pPr>
            <a:r>
              <a:rPr lang="en-US" altLang="en-US" dirty="0"/>
              <a:t>      END FOR</a:t>
            </a:r>
          </a:p>
          <a:p>
            <a:pPr marL="457200" lvl="1" indent="0">
              <a:buNone/>
            </a:pPr>
            <a:r>
              <a:rPr lang="en-US" altLang="en-US" dirty="0"/>
              <a:t>      IF count = 2 THEN</a:t>
            </a:r>
          </a:p>
          <a:p>
            <a:pPr marL="457200" lvl="1" indent="0">
              <a:buNone/>
            </a:pPr>
            <a:r>
              <a:rPr lang="en-US" altLang="en-US" dirty="0"/>
              <a:t>         RETURN PRIME</a:t>
            </a:r>
          </a:p>
          <a:p>
            <a:pPr marL="457200" lvl="1" indent="0">
              <a:buNone/>
            </a:pPr>
            <a:r>
              <a:rPr lang="en-US" altLang="en-US" dirty="0"/>
              <a:t>      ELSE</a:t>
            </a:r>
          </a:p>
          <a:p>
            <a:pPr marL="457200" lvl="1" indent="0">
              <a:buNone/>
            </a:pPr>
            <a:r>
              <a:rPr lang="en-US" altLang="en-US" dirty="0"/>
              <a:t>         RETURN NOT-PRIME</a:t>
            </a:r>
          </a:p>
          <a:p>
            <a:pPr marL="457200" lvl="1" indent="0">
              <a:buNone/>
            </a:pPr>
            <a:r>
              <a:rPr lang="en-US" altLang="en-US" dirty="0"/>
              <a:t>      END IF</a:t>
            </a:r>
          </a:p>
          <a:p>
            <a:pPr marL="457200" lvl="1" indent="0">
              <a:buNone/>
            </a:pPr>
            <a:r>
              <a:rPr lang="en-US" altLang="en-US" dirty="0"/>
              <a:t>}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The algorithm above has the complexity of O(n).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(The explanation is left for exercise)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80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Calculate </a:t>
            </a:r>
            <a:r>
              <a:rPr lang="en-US" altLang="en-US" b="1" dirty="0" smtClean="0"/>
              <a:t>and EXPLAIN</a:t>
            </a:r>
            <a:r>
              <a:rPr lang="en-US" altLang="en-US" dirty="0" smtClean="0"/>
              <a:t> </a:t>
            </a:r>
            <a:r>
              <a:rPr lang="en-US" altLang="en-US" dirty="0"/>
              <a:t>the complexity of algorithm below:</a:t>
            </a:r>
          </a:p>
          <a:p>
            <a:pPr marL="457200" lvl="1" indent="0">
              <a:buNone/>
            </a:pPr>
            <a:r>
              <a:rPr lang="en-US" altLang="en-US" dirty="0"/>
              <a:t>F(n) = </a:t>
            </a:r>
            <a:r>
              <a:rPr lang="en-US" altLang="en-US" dirty="0" smtClean="0"/>
              <a:t>F(n/3) +1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  with F(0) is 0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800100" lvl="2" indent="0">
              <a:buNone/>
            </a:pPr>
            <a:r>
              <a:rPr lang="en-US" altLang="en-US" sz="1700" dirty="0" smtClean="0">
                <a:solidFill>
                  <a:srgbClr val="FF0000"/>
                </a:solidFill>
              </a:rPr>
              <a:t>The </a:t>
            </a:r>
            <a:r>
              <a:rPr lang="en-US" altLang="en-US" sz="1700" dirty="0">
                <a:solidFill>
                  <a:srgbClr val="FF0000"/>
                </a:solidFill>
              </a:rPr>
              <a:t>algorithm above has the complexity of </a:t>
            </a:r>
            <a:r>
              <a:rPr lang="en-US" altLang="en-US" sz="1700" dirty="0" smtClean="0">
                <a:solidFill>
                  <a:srgbClr val="FF0000"/>
                </a:solidFill>
              </a:rPr>
              <a:t>O(lg</a:t>
            </a:r>
            <a:r>
              <a:rPr lang="en-US" altLang="en-US" sz="17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sz="1700" dirty="0" smtClean="0">
                <a:solidFill>
                  <a:srgbClr val="FF0000"/>
                </a:solidFill>
              </a:rPr>
              <a:t> n</a:t>
            </a:r>
            <a:r>
              <a:rPr lang="en-US" altLang="en-US" sz="1700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	(The explanation is left for exercise)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Calculate </a:t>
            </a:r>
            <a:r>
              <a:rPr lang="en-US" altLang="en-US" b="1" dirty="0"/>
              <a:t>and EXPLAIN</a:t>
            </a:r>
            <a:r>
              <a:rPr lang="en-US" altLang="en-US" dirty="0"/>
              <a:t> the complexity of function that calculate the n-</a:t>
            </a:r>
            <a:r>
              <a:rPr lang="en-US" altLang="en-US" dirty="0" err="1"/>
              <a:t>th</a:t>
            </a:r>
            <a:r>
              <a:rPr lang="en-US" altLang="en-US" dirty="0"/>
              <a:t>  Fibonacci number.</a:t>
            </a:r>
          </a:p>
          <a:p>
            <a:pPr marL="457200" lvl="1" indent="0">
              <a:buNone/>
            </a:pPr>
            <a:r>
              <a:rPr lang="en-US" altLang="en-US" dirty="0"/>
              <a:t>F(n) = F(n-1) + F(n-2)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800100" lvl="2" indent="0"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The algorithm above has the complexity of </a:t>
            </a:r>
            <a:r>
              <a:rPr lang="en-US" altLang="en-US" sz="1700" dirty="0" smtClean="0">
                <a:solidFill>
                  <a:srgbClr val="FF0000"/>
                </a:solidFill>
              </a:rPr>
              <a:t>O(</a:t>
            </a:r>
            <a:r>
              <a:rPr lang="el-GR" altLang="en-US" sz="1700" dirty="0">
                <a:solidFill>
                  <a:srgbClr val="FF0000"/>
                </a:solidFill>
              </a:rPr>
              <a:t>φ</a:t>
            </a:r>
            <a:r>
              <a:rPr lang="en-US" altLang="en-US" sz="1700" baseline="30000" dirty="0" smtClean="0">
                <a:solidFill>
                  <a:srgbClr val="FF0000"/>
                </a:solidFill>
              </a:rPr>
              <a:t>n</a:t>
            </a:r>
            <a:r>
              <a:rPr lang="en-US" altLang="en-US" sz="1700" dirty="0" smtClean="0">
                <a:solidFill>
                  <a:srgbClr val="FF0000"/>
                </a:solidFill>
              </a:rPr>
              <a:t>) – </a:t>
            </a:r>
            <a:r>
              <a:rPr lang="el-GR" altLang="en-US" sz="1700" dirty="0" smtClean="0">
                <a:solidFill>
                  <a:srgbClr val="FF0000"/>
                </a:solidFill>
              </a:rPr>
              <a:t>φ</a:t>
            </a:r>
            <a:r>
              <a:rPr lang="en-US" altLang="en-US" sz="1700" dirty="0" smtClean="0">
                <a:solidFill>
                  <a:srgbClr val="FF0000"/>
                </a:solidFill>
              </a:rPr>
              <a:t> is </a:t>
            </a:r>
            <a:r>
              <a:rPr lang="en-US" altLang="en-US" sz="1700" b="1" dirty="0" smtClean="0">
                <a:solidFill>
                  <a:srgbClr val="FF0000"/>
                </a:solidFill>
              </a:rPr>
              <a:t>golden ratio</a:t>
            </a:r>
            <a:r>
              <a:rPr lang="en-US" altLang="en-US" sz="1700" dirty="0" smtClean="0">
                <a:solidFill>
                  <a:srgbClr val="FF0000"/>
                </a:solidFill>
              </a:rPr>
              <a:t> (1.6180339887)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	(The explanation is left for exercise)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65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19672" y="1844824"/>
                <a:ext cx="7067128" cy="4281339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 smtClean="0"/>
                  <a:t>Sort the below complexity in increasing order of its Big-O growth (</a:t>
                </a:r>
                <a:r>
                  <a:rPr lang="en-US" altLang="en-US" dirty="0" err="1" smtClean="0"/>
                  <a:t>lg</a:t>
                </a:r>
                <a:r>
                  <a:rPr lang="en-US" altLang="en-US" dirty="0" smtClean="0"/>
                  <a:t> is log in base 2).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19672" y="1844824"/>
                <a:ext cx="7067128" cy="4281339"/>
              </a:xfrm>
              <a:blipFill rotWithShape="0">
                <a:blip r:embed="rId2"/>
                <a:stretch>
                  <a:fillRect l="-777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top develop an algorithm </a:t>
            </a:r>
          </a:p>
          <a:p>
            <a:r>
              <a:rPr lang="en-US" dirty="0"/>
              <a:t>Steps top develop an </a:t>
            </a:r>
            <a:r>
              <a:rPr lang="en-US" dirty="0" smtClean="0"/>
              <a:t>algorithm</a:t>
            </a:r>
          </a:p>
          <a:p>
            <a:r>
              <a:rPr lang="en-US" dirty="0"/>
              <a:t>Complexity function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id-ID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r>
              <a:rPr lang="id-ID" altLang="en-US" dirty="0" smtClean="0"/>
              <a:t>REVIEW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19672" y="2147862"/>
            <a:ext cx="7067128" cy="3489251"/>
          </a:xfrm>
        </p:spPr>
        <p:txBody>
          <a:bodyPr/>
          <a:lstStyle/>
          <a:p>
            <a:r>
              <a:rPr lang="en-US" altLang="en-US" dirty="0" smtClean="0"/>
              <a:t>Basic steps of an algorithm</a:t>
            </a:r>
          </a:p>
          <a:p>
            <a:r>
              <a:rPr lang="en-US" altLang="en-US" dirty="0" smtClean="0"/>
              <a:t>Processing time of algorithm</a:t>
            </a:r>
          </a:p>
          <a:p>
            <a:r>
              <a:rPr lang="en-US" altLang="en-US" dirty="0" smtClean="0"/>
              <a:t>Processing time types</a:t>
            </a:r>
          </a:p>
          <a:p>
            <a:r>
              <a:rPr lang="en-US" altLang="en-US" dirty="0" smtClean="0"/>
              <a:t>Calculating processing time</a:t>
            </a:r>
          </a:p>
          <a:p>
            <a:r>
              <a:rPr lang="en-US" altLang="en-US" dirty="0" smtClean="0"/>
              <a:t>Grow rate</a:t>
            </a:r>
          </a:p>
          <a:p>
            <a:r>
              <a:rPr lang="en-US" altLang="en-US" dirty="0" smtClean="0"/>
              <a:t>Complexity function</a:t>
            </a:r>
          </a:p>
          <a:p>
            <a:r>
              <a:rPr lang="en-US" altLang="en-US" dirty="0" smtClean="0"/>
              <a:t>Analysis of algorithm complexity</a:t>
            </a:r>
          </a:p>
          <a:p>
            <a:r>
              <a:rPr lang="en-US" altLang="en-US" dirty="0" smtClean="0"/>
              <a:t>Big oh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</p:spTree>
    <p:extLst>
      <p:ext uri="{BB962C8B-B14F-4D97-AF65-F5344CB8AC3E}">
        <p14:creationId xmlns:p14="http://schemas.microsoft.com/office/powerpoint/2010/main" val="47815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2015.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18</a:t>
            </a:r>
            <a:endParaRPr lang="id-ID" sz="1800" dirty="0" smtClean="0"/>
          </a:p>
          <a:p>
            <a:r>
              <a:rPr lang="en-US" sz="1800" dirty="0"/>
              <a:t>Thomas H. </a:t>
            </a:r>
            <a:r>
              <a:rPr lang="en-US" sz="1800" dirty="0" err="1"/>
              <a:t>Cormen</a:t>
            </a:r>
            <a:r>
              <a:rPr lang="en-US" sz="1800" dirty="0"/>
              <a:t>. (2009). Introduction to algorithms.03. The MIT </a:t>
            </a:r>
            <a:r>
              <a:rPr lang="en-US" sz="1800" dirty="0" err="1"/>
              <a:t>Press.Computational</a:t>
            </a:r>
            <a:r>
              <a:rPr lang="en-US" sz="1800" dirty="0"/>
              <a:t> Complexity </a:t>
            </a:r>
            <a:r>
              <a:rPr lang="en-US" sz="1800" dirty="0" smtClean="0"/>
              <a:t>Theory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www.csc.liv.ac.uk</a:t>
            </a:r>
            <a:r>
              <a:rPr lang="en-US" sz="1800" dirty="0"/>
              <a:t>/~</a:t>
            </a:r>
            <a:r>
              <a:rPr lang="en-US" sz="1800" dirty="0" smtClean="0"/>
              <a:t>ped/teachadmin/algor/complex.html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STEPS OF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Simplify problem</a:t>
            </a:r>
          </a:p>
          <a:p>
            <a:pPr eaLnBrk="1" hangingPunct="1"/>
            <a:r>
              <a:rPr lang="en-US" altLang="en-US" smtClean="0"/>
              <a:t>Build mathematically solving plan</a:t>
            </a:r>
          </a:p>
          <a:p>
            <a:pPr eaLnBrk="1" hangingPunct="1"/>
            <a:r>
              <a:rPr lang="en-US" altLang="en-US" smtClean="0"/>
              <a:t>Design an algorithm</a:t>
            </a:r>
          </a:p>
          <a:p>
            <a:pPr eaLnBrk="1" hangingPunct="1"/>
            <a:r>
              <a:rPr lang="en-US" altLang="en-US" smtClean="0"/>
              <a:t>Test correctness of the algorithm</a:t>
            </a:r>
          </a:p>
          <a:p>
            <a:pPr eaLnBrk="1" hangingPunct="1"/>
            <a:r>
              <a:rPr lang="en-US" altLang="en-US" smtClean="0"/>
              <a:t>Implement the algorithm to a programming language</a:t>
            </a:r>
          </a:p>
          <a:p>
            <a:pPr eaLnBrk="1" hangingPunct="1"/>
            <a:r>
              <a:rPr lang="en-US" altLang="en-US" smtClean="0"/>
              <a:t>Documentation </a:t>
            </a:r>
          </a:p>
          <a:p>
            <a:pPr eaLnBrk="1" hangingPunct="1"/>
            <a:r>
              <a:rPr lang="en-US" altLang="en-US" smtClean="0"/>
              <a:t>Analyze complexity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3595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TIME OF ALGORITHM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Processing time of algorithm is time duration needed by a computer to run an algorithm.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We do not aware processing time if we use computer with higher speed.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Not all algorithms can be proceed less than one second.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A complex algorithm needs processing time in minutes to days processing even we use a sophisticated computer.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Very important to calculate time processing in designing of a complex algorithm.</a:t>
            </a:r>
          </a:p>
        </p:txBody>
      </p:sp>
    </p:spTree>
    <p:extLst>
      <p:ext uri="{BB962C8B-B14F-4D97-AF65-F5344CB8AC3E}">
        <p14:creationId xmlns:p14="http://schemas.microsoft.com/office/powerpoint/2010/main" val="1134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76672"/>
            <a:ext cx="5904656" cy="7920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PROCESSING TIME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An algorithm works based on input from user.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Each input has a size. For example we want to sort some numbers, the number of numbers that need to be sorted is the size of the input.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The larger the size of the input is entered, usually processing will take longer.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Depending on input, processing time may vary: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Best case</a:t>
            </a:r>
          </a:p>
          <a:p>
            <a:pPr lvl="2" eaLnBrk="1" hangingPunct="1">
              <a:lnSpc>
                <a:spcPct val="80000"/>
              </a:lnSpc>
            </a:pPr>
            <a:r>
              <a:rPr lang="sv-SE" altLang="en-US" sz="1800" dirty="0"/>
              <a:t>Notation </a:t>
            </a:r>
            <a:r>
              <a:rPr lang="en-US" altLang="en-US" sz="1800" dirty="0">
                <a:sym typeface="Symbol" panose="05050102010706020507" pitchFamily="18" charset="2"/>
              </a:rPr>
              <a:t></a:t>
            </a:r>
            <a:r>
              <a:rPr lang="sv-SE" altLang="en-US" sz="1800" dirty="0"/>
              <a:t>(...) read Theta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Average case</a:t>
            </a:r>
          </a:p>
          <a:p>
            <a:pPr lvl="2" eaLnBrk="1" hangingPunct="1">
              <a:lnSpc>
                <a:spcPct val="80000"/>
              </a:lnSpc>
            </a:pPr>
            <a:r>
              <a:rPr lang="sv-SE" altLang="en-US" sz="1800" dirty="0"/>
              <a:t>Notation </a:t>
            </a:r>
            <a:r>
              <a:rPr lang="en-US" altLang="en-US" sz="1800" dirty="0">
                <a:sym typeface="Symbol" panose="05050102010706020507" pitchFamily="18" charset="2"/>
              </a:rPr>
              <a:t></a:t>
            </a:r>
            <a:r>
              <a:rPr lang="en-US" altLang="en-US" sz="1800" dirty="0"/>
              <a:t>(...)</a:t>
            </a:r>
            <a:r>
              <a:rPr lang="sv-SE" altLang="en-US" sz="1800" dirty="0"/>
              <a:t> read Omega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Worst case</a:t>
            </a:r>
          </a:p>
          <a:p>
            <a:pPr lvl="2" eaLnBrk="1" hangingPunct="1">
              <a:lnSpc>
                <a:spcPct val="80000"/>
              </a:lnSpc>
            </a:pPr>
            <a:r>
              <a:rPr lang="sv-SE" altLang="en-US" sz="1800" dirty="0"/>
              <a:t>Notation O(...) read Big-O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Performance of an algorithm is usually measured by using a benchmark for the worst (worst case) that is expressed with the Big-O</a:t>
            </a:r>
          </a:p>
        </p:txBody>
      </p:sp>
    </p:spTree>
    <p:extLst>
      <p:ext uri="{BB962C8B-B14F-4D97-AF65-F5344CB8AC3E}">
        <p14:creationId xmlns:p14="http://schemas.microsoft.com/office/powerpoint/2010/main" val="36750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8880" y="453050"/>
            <a:ext cx="6408712" cy="8678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916832"/>
            <a:ext cx="7427168" cy="442535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b="1" i="1" dirty="0" smtClean="0"/>
              <a:t> </a:t>
            </a:r>
            <a:r>
              <a:rPr lang="en-US" altLang="en-US" b="1" i="1" u="sng" dirty="0" smtClean="0"/>
              <a:t>Definition 1 : worst time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	</a:t>
            </a:r>
            <a:r>
              <a:rPr lang="en-US" altLang="en-US" dirty="0" smtClean="0"/>
              <a:t> if there are two constant number c and n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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Theorem: Example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Is a polynomial degree n, then</a:t>
            </a:r>
            <a:endParaRPr lang="en-US" altLang="en-US" sz="1800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56322"/>
              </p:ext>
            </p:extLst>
          </p:nvPr>
        </p:nvGraphicFramePr>
        <p:xfrm>
          <a:off x="3598863" y="3086100"/>
          <a:ext cx="3590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1574800" imgH="254000" progId="Equation.3">
                  <p:embed/>
                </p:oleObj>
              </mc:Choice>
              <mc:Fallback>
                <p:oleObj name="Equation" r:id="rId3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086100"/>
                        <a:ext cx="3590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70622"/>
              </p:ext>
            </p:extLst>
          </p:nvPr>
        </p:nvGraphicFramePr>
        <p:xfrm>
          <a:off x="3598863" y="4513684"/>
          <a:ext cx="396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5" imgW="1663700" imgH="241300" progId="Equation.3">
                  <p:embed/>
                </p:oleObj>
              </mc:Choice>
              <mc:Fallback>
                <p:oleObj name="Equation" r:id="rId5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513684"/>
                        <a:ext cx="396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09506"/>
              </p:ext>
            </p:extLst>
          </p:nvPr>
        </p:nvGraphicFramePr>
        <p:xfrm>
          <a:off x="5865813" y="5013176"/>
          <a:ext cx="1924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7" imgW="850900" imgH="228600" progId="Equation.3">
                  <p:embed/>
                </p:oleObj>
              </mc:Choice>
              <mc:Fallback>
                <p:oleObj name="Equation" r:id="rId7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013176"/>
                        <a:ext cx="19240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9418907"/>
              </p:ext>
            </p:extLst>
          </p:nvPr>
        </p:nvGraphicFramePr>
        <p:xfrm>
          <a:off x="1403648" y="2492896"/>
          <a:ext cx="1728490" cy="39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9" imgW="939392" imgH="215806" progId="Equation.3">
                  <p:embed/>
                </p:oleObj>
              </mc:Choice>
              <mc:Fallback>
                <p:oleObj name="Equation" r:id="rId9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92896"/>
                        <a:ext cx="1728490" cy="397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7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200" y="252413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997112"/>
            <a:ext cx="7067128" cy="3489251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v"/>
            </a:pPr>
            <a:r>
              <a:rPr lang="en-US" altLang="en-US" sz="2400" b="1" i="1" dirty="0" smtClean="0"/>
              <a:t> </a:t>
            </a:r>
            <a:r>
              <a:rPr lang="en-US" altLang="en-US" sz="2400" b="1" i="1" u="sng" dirty="0" smtClean="0"/>
              <a:t>Definition 2 : best time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          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             if there are two constant c and n</a:t>
            </a:r>
            <a:r>
              <a:rPr lang="en-US" altLang="en-US" sz="2400" baseline="-25000" dirty="0" smtClean="0"/>
              <a:t>o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</a:t>
            </a:r>
            <a:r>
              <a:rPr lang="en-US" altLang="en-US" sz="2400" dirty="0" smtClean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89110"/>
              </p:ext>
            </p:extLst>
          </p:nvPr>
        </p:nvGraphicFramePr>
        <p:xfrm>
          <a:off x="1475656" y="2852936"/>
          <a:ext cx="2232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3" imgW="952087" imgH="215806" progId="Equation.3">
                  <p:embed/>
                </p:oleObj>
              </mc:Choice>
              <mc:Fallback>
                <p:oleObj name="Equation" r:id="rId3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6"/>
                        <a:ext cx="2232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6405"/>
              </p:ext>
            </p:extLst>
          </p:nvPr>
        </p:nvGraphicFramePr>
        <p:xfrm>
          <a:off x="3059832" y="3645024"/>
          <a:ext cx="3425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5" imgW="1409088" imgH="253890" progId="Equation.3">
                  <p:embed/>
                </p:oleObj>
              </mc:Choice>
              <mc:Fallback>
                <p:oleObj name="Equation" r:id="rId5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45024"/>
                        <a:ext cx="3425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15912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388021"/>
            <a:ext cx="7956376" cy="3489251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v"/>
            </a:pPr>
            <a:r>
              <a:rPr lang="en-US" altLang="en-US" sz="2400" b="1" i="1" dirty="0" smtClean="0"/>
              <a:t> </a:t>
            </a:r>
            <a:r>
              <a:rPr lang="en-US" altLang="en-US" sz="2400" b="1" i="1" u="sng" dirty="0" smtClean="0"/>
              <a:t>Definition 3 : average time</a:t>
            </a:r>
          </a:p>
          <a:p>
            <a:pPr marL="0" indent="0" eaLnBrk="1" hangingPunct="1">
              <a:buFont typeface="Wingdings" panose="05000000000000000000" pitchFamily="2" charset="2"/>
              <a:buChar char="v"/>
            </a:pPr>
            <a:endParaRPr lang="en-US" altLang="en-US" sz="2400" b="1" i="1" u="sng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               </a:t>
            </a:r>
            <a:r>
              <a:rPr lang="en-US" altLang="en-US" sz="2400" dirty="0"/>
              <a:t> </a:t>
            </a:r>
            <a:r>
              <a:rPr lang="en-US" altLang="en-US" sz="2000" dirty="0" smtClean="0"/>
              <a:t>if there are three positive constant c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c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and n</a:t>
            </a:r>
            <a:r>
              <a:rPr lang="en-US" altLang="en-US" sz="2000" baseline="-25000" dirty="0" smtClean="0"/>
              <a:t>o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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 smtClean="0"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dirty="0" smtClean="0">
              <a:sym typeface="Symbol" panose="05050102010706020507" pitchFamily="18" charset="2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 smtClean="0"/>
          </a:p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39967"/>
              </p:ext>
            </p:extLst>
          </p:nvPr>
        </p:nvGraphicFramePr>
        <p:xfrm>
          <a:off x="1115616" y="3252117"/>
          <a:ext cx="2133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3" imgW="952087" imgH="215806" progId="Equation.3">
                  <p:embed/>
                </p:oleObj>
              </mc:Choice>
              <mc:Fallback>
                <p:oleObj name="Equation" r:id="rId3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52117"/>
                        <a:ext cx="2133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57926"/>
              </p:ext>
            </p:extLst>
          </p:nvPr>
        </p:nvGraphicFramePr>
        <p:xfrm>
          <a:off x="2590237" y="3928988"/>
          <a:ext cx="510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5" imgW="2260600" imgH="254000" progId="Equation.3">
                  <p:embed/>
                </p:oleObj>
              </mc:Choice>
              <mc:Fallback>
                <p:oleObj name="Equation" r:id="rId5" imgW="2260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237" y="3928988"/>
                        <a:ext cx="510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6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484784"/>
            <a:ext cx="7211144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CALCULATING PROCESSING TIME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Example: Algorithm for Selection Sort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1 for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=1 to N-1 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2   min=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i</a:t>
            </a: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3   for j=i+1 to N 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4     if A[j]&lt;A[min] then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5       min=j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6     end if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7   end for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8   swap(A[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],A[min])</a:t>
            </a:r>
            <a:endParaRPr lang="sv-SE" altLang="en-US" sz="1800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altLang="en-US" sz="1800" b="1" dirty="0" smtClean="0">
                <a:latin typeface="Courier New" panose="02070309020205020404" pitchFamily="49" charset="0"/>
              </a:rPr>
              <a:t>9 end for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Calculate processing time of an algorithm to sort 8 random numbers.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36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507</TotalTime>
  <Words>871</Words>
  <Application>Microsoft Office PowerPoint</Application>
  <PresentationFormat>On-screen Show (4:3)</PresentationFormat>
  <Paragraphs>198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Courier New</vt:lpstr>
      <vt:lpstr>Interstate</vt:lpstr>
      <vt:lpstr>Open Sans</vt:lpstr>
      <vt:lpstr>Symbol</vt:lpstr>
      <vt:lpstr>Wingdings</vt:lpstr>
      <vt:lpstr>TemplateBM_2</vt:lpstr>
      <vt:lpstr>Equation</vt:lpstr>
      <vt:lpstr>COMP6049 – Algorithm Design and Analysis</vt:lpstr>
      <vt:lpstr>Outline Materials</vt:lpstr>
      <vt:lpstr>BASIC STEPS OF ALGORITHM</vt:lpstr>
      <vt:lpstr>PROCESSING TIME OF ALGORITHM</vt:lpstr>
      <vt:lpstr>PROCESSING TIME TYPES</vt:lpstr>
      <vt:lpstr>ALGORITHM</vt:lpstr>
      <vt:lpstr>ALGORITHM</vt:lpstr>
      <vt:lpstr>ALGORITHM</vt:lpstr>
      <vt:lpstr>CALCULATING PROCESSING TIME (1)</vt:lpstr>
      <vt:lpstr>CALCULATING PROCESSING TIME (2)</vt:lpstr>
      <vt:lpstr>GROWTH RATE</vt:lpstr>
      <vt:lpstr>COMPLEXITY FUNCTION</vt:lpstr>
      <vt:lpstr>ANALYSIS OF ALGORITHM COMPLEXITY</vt:lpstr>
      <vt:lpstr>BIG-OH</vt:lpstr>
      <vt:lpstr>EXERCISE</vt:lpstr>
      <vt:lpstr>EXERCISE</vt:lpstr>
      <vt:lpstr>SOLUTION</vt:lpstr>
      <vt:lpstr>EXERCISE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Muhammad Danaparamita, S.Kom., M.T.I</cp:lastModifiedBy>
  <cp:revision>62</cp:revision>
  <dcterms:created xsi:type="dcterms:W3CDTF">2014-12-12T10:33:59Z</dcterms:created>
  <dcterms:modified xsi:type="dcterms:W3CDTF">2018-07-24T10:51:56Z</dcterms:modified>
</cp:coreProperties>
</file>