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62" r:id="rId22"/>
    <p:sldId id="282" r:id="rId23"/>
    <p:sldId id="283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A6728-0E99-497E-AFF2-FCEC0CB6B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3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E9FDA-EE4E-4EBB-8068-6512B769D6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94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773238"/>
            <a:ext cx="8642350" cy="48244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35EA6-8E69-4BA8-9057-ED7F0C71D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1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de/articles/ComplexityAnalysis/article.html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4 – </a:t>
            </a:r>
            <a:r>
              <a:rPr lang="en-US" dirty="0"/>
              <a:t>Complexity of Algorithms Analysis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478" y="332656"/>
            <a:ext cx="864235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TESTING THE ALGORITHM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1" y="1484784"/>
            <a:ext cx="7993583" cy="206967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Below are testing results for algorithm #5 to calculate prime number 1 to 1.000.000</a:t>
            </a:r>
          </a:p>
          <a:p>
            <a:pPr eaLnBrk="1" hangingPunct="1">
              <a:lnSpc>
                <a:spcPct val="150000"/>
              </a:lnSpc>
            </a:pPr>
            <a:r>
              <a:rPr lang="sv-SE" altLang="en-US" sz="2600" dirty="0" smtClean="0"/>
              <a:t>To calculate </a:t>
            </a:r>
            <a:r>
              <a:rPr lang="en-US" altLang="en-US" sz="2600" dirty="0" smtClean="0"/>
              <a:t>prime number 1 to 1.000.000</a:t>
            </a:r>
            <a:r>
              <a:rPr lang="sv-SE" altLang="en-US" sz="2600" dirty="0" smtClean="0"/>
              <a:t> needs about 1 hour and 10 minutes.</a:t>
            </a:r>
          </a:p>
          <a:p>
            <a:pPr eaLnBrk="1" hangingPunct="1">
              <a:lnSpc>
                <a:spcPct val="150000"/>
              </a:lnSpc>
            </a:pPr>
            <a:r>
              <a:rPr lang="sv-SE" altLang="en-US" sz="2600" dirty="0" smtClean="0"/>
              <a:t>Imagine how long to calculate 1 to 1.000.000.000!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dirty="0" smtClean="0"/>
          </a:p>
        </p:txBody>
      </p:sp>
      <p:graphicFrame>
        <p:nvGraphicFramePr>
          <p:cNvPr id="118904" name="Group 1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5143175"/>
              </p:ext>
            </p:extLst>
          </p:nvPr>
        </p:nvGraphicFramePr>
        <p:xfrm>
          <a:off x="1331640" y="3554454"/>
          <a:ext cx="4105275" cy="2773428"/>
        </p:xfrm>
        <a:graphic>
          <a:graphicData uri="http://schemas.openxmlformats.org/drawingml/2006/table">
            <a:tbl>
              <a:tblPr/>
              <a:tblGrid>
                <a:gridCol w="1152525"/>
                <a:gridCol w="2952750"/>
              </a:tblGrid>
              <a:tr h="3352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Processing Time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ms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ms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ms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ms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100 - 135 ms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450 - 600 ms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45.000 - 50.000 ms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1.000.000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Approx 4.200.000 ms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2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FLAGGING/SIEVE TECHNIQUE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384929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sv-SE" altLang="en-US" dirty="0" smtClean="0"/>
              <a:t>Finding which one of the numbers are not prime number.</a:t>
            </a:r>
          </a:p>
          <a:p>
            <a:pPr eaLnBrk="1" hangingPunct="1">
              <a:lnSpc>
                <a:spcPct val="150000"/>
              </a:lnSpc>
            </a:pPr>
            <a:r>
              <a:rPr lang="sv-SE" altLang="en-US" dirty="0" smtClean="0"/>
              <a:t>Basic idea:</a:t>
            </a:r>
          </a:p>
          <a:p>
            <a:pPr lvl="1" eaLnBrk="1" hangingPunct="1">
              <a:lnSpc>
                <a:spcPct val="150000"/>
              </a:lnSpc>
            </a:pPr>
            <a:r>
              <a:rPr lang="sv-SE" altLang="en-US" dirty="0" smtClean="0"/>
              <a:t>A non prime number has factor that other prime number.</a:t>
            </a:r>
          </a:p>
          <a:p>
            <a:pPr lvl="1" eaLnBrk="1" hangingPunct="1">
              <a:lnSpc>
                <a:spcPct val="150000"/>
              </a:lnSpc>
            </a:pPr>
            <a:r>
              <a:rPr lang="sv-SE" altLang="en-US" dirty="0" smtClean="0"/>
              <a:t>Non prime numbers are recorded in an array.</a:t>
            </a:r>
          </a:p>
          <a:p>
            <a:pPr lvl="1" eaLnBrk="1" hangingPunct="1">
              <a:lnSpc>
                <a:spcPct val="150000"/>
              </a:lnSpc>
            </a:pPr>
            <a:r>
              <a:rPr lang="sv-SE" altLang="en-US" dirty="0" smtClean="0"/>
              <a:t>The array contains flag whether the number prime or not.</a:t>
            </a:r>
          </a:p>
        </p:txBody>
      </p:sp>
    </p:spTree>
    <p:extLst>
      <p:ext uri="{BB962C8B-B14F-4D97-AF65-F5344CB8AC3E}">
        <p14:creationId xmlns:p14="http://schemas.microsoft.com/office/powerpoint/2010/main" val="115116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3377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 #6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03648" y="1628924"/>
            <a:ext cx="496855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T[1]=”X”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=2;i&lt;=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N;i</a:t>
            </a:r>
            <a:r>
              <a:rPr lang="en-US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T[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]=”?”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for Z=2 to N do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if (T[Z]=”?”){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  T[Z]=”P”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  for j=2 to (N div Z)    	if (T[Z*j]=”?”)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      T[Z*j]=”X”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=1;i&lt;=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N;i</a:t>
            </a:r>
            <a:r>
              <a:rPr lang="en-US" altLang="en-US" sz="20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 if (T[Z]=”P”)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    print Z,” ”</a:t>
            </a:r>
          </a:p>
        </p:txBody>
      </p:sp>
    </p:spTree>
    <p:extLst>
      <p:ext uri="{BB962C8B-B14F-4D97-AF65-F5344CB8AC3E}">
        <p14:creationId xmlns:p14="http://schemas.microsoft.com/office/powerpoint/2010/main" val="10448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33376"/>
            <a:ext cx="864235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COMPARING THE ALGORITHMS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773238"/>
            <a:ext cx="7777558" cy="233521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Testing results in comparing algorithm #5 and algorithm #6 show significant difference.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Calculating N=1.000.000 spent more than one hour using algorithm #5 and less than 0.2 second using algorithm #6.</a:t>
            </a:r>
          </a:p>
        </p:txBody>
      </p:sp>
      <p:graphicFrame>
        <p:nvGraphicFramePr>
          <p:cNvPr id="14373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2153464"/>
              </p:ext>
            </p:extLst>
          </p:nvPr>
        </p:nvGraphicFramePr>
        <p:xfrm>
          <a:off x="1524000" y="4073472"/>
          <a:ext cx="4872037" cy="2336802"/>
        </p:xfrm>
        <a:graphic>
          <a:graphicData uri="http://schemas.openxmlformats.org/drawingml/2006/table">
            <a:tbl>
              <a:tblPr/>
              <a:tblGrid>
                <a:gridCol w="1152525"/>
                <a:gridCol w="1917700"/>
                <a:gridCol w="1801812"/>
              </a:tblGrid>
              <a:tr h="388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Algorithm #5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Algorithm #6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&lt; 1.000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ms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100 - 135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0 - 15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450 - 600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0 - 15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45.000 - 50.000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0 - 15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1.000.000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Approx. 4.200.000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120 - 125 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1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490444"/>
            <a:ext cx="6625431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CALCULATING NUMBER OF ITERATIONS</a:t>
            </a:r>
          </a:p>
        </p:txBody>
      </p:sp>
      <p:graphicFrame>
        <p:nvGraphicFramePr>
          <p:cNvPr id="131540" name="Group 149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20208"/>
              </p:ext>
            </p:extLst>
          </p:nvPr>
        </p:nvGraphicFramePr>
        <p:xfrm>
          <a:off x="1619672" y="1930855"/>
          <a:ext cx="6337300" cy="3687816"/>
        </p:xfrm>
        <a:graphic>
          <a:graphicData uri="http://schemas.openxmlformats.org/drawingml/2006/table">
            <a:tbl>
              <a:tblPr/>
              <a:tblGrid>
                <a:gridCol w="741362"/>
                <a:gridCol w="741363"/>
                <a:gridCol w="739775"/>
                <a:gridCol w="395287"/>
                <a:gridCol w="1054100"/>
                <a:gridCol w="1512888"/>
                <a:gridCol w="1152525"/>
              </a:tblGrid>
              <a:tr h="335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#5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#6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#5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#6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2.426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249.169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3.957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6.245.670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21.068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24.991.230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43.070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2.499.909.593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456.807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1.000.000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249.999.078.499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4.775.209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EFFECTIVITY IS RELATIVE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72816"/>
            <a:ext cx="7067128" cy="435334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Can we conclude that flagging technique is always better for solving prime number?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The answer is “No”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Flagging technique is effective for evaluating prime number 1 to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Try to apply the technique to evaluate whether N number is prime or not !</a:t>
            </a:r>
          </a:p>
        </p:txBody>
      </p:sp>
    </p:spTree>
    <p:extLst>
      <p:ext uri="{BB962C8B-B14F-4D97-AF65-F5344CB8AC3E}">
        <p14:creationId xmlns:p14="http://schemas.microsoft.com/office/powerpoint/2010/main" val="288591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 #7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259632" y="1628924"/>
            <a:ext cx="80645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bool prime(N){	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T[1]=0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for (X=2;X&lt;=N;X++;)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T[X]=1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for (X=2;X&lt;=N;X++;)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if (T[X]=1){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for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=2;i&lt;=(N div X);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  if (T[X*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]=1)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        T[X*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]=0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if (T[X]=1)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return true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return false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101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20371"/>
            <a:ext cx="864235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COMPARISON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613694"/>
            <a:ext cx="8642350" cy="233521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Algorithm #4 and algorithm #7 solves same case.</a:t>
            </a:r>
          </a:p>
        </p:txBody>
      </p:sp>
      <p:graphicFrame>
        <p:nvGraphicFramePr>
          <p:cNvPr id="135676" name="Group 50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9309367"/>
              </p:ext>
            </p:extLst>
          </p:nvPr>
        </p:nvGraphicFramePr>
        <p:xfrm>
          <a:off x="1524000" y="2420888"/>
          <a:ext cx="5905500" cy="3687816"/>
        </p:xfrm>
        <a:graphic>
          <a:graphicData uri="http://schemas.openxmlformats.org/drawingml/2006/table">
            <a:tbl>
              <a:tblPr/>
              <a:tblGrid>
                <a:gridCol w="576262"/>
                <a:gridCol w="792163"/>
                <a:gridCol w="863600"/>
                <a:gridCol w="431800"/>
                <a:gridCol w="1081087"/>
                <a:gridCol w="1008063"/>
                <a:gridCol w="1152525"/>
              </a:tblGrid>
              <a:tr h="335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#4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#7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#4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#7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245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499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2.957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2.499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16.068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4.999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33.070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49.999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356.807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1.000.000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499.999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3.775.209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7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CONCLUSION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83866"/>
            <a:ext cx="7067128" cy="34892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Flagging technique is very slow to solve first case (evaluate whether N is prime number or not).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A good technique is fit/better in solving a problem but not for other problem.</a:t>
            </a:r>
          </a:p>
        </p:txBody>
      </p:sp>
    </p:spTree>
    <p:extLst>
      <p:ext uri="{BB962C8B-B14F-4D97-AF65-F5344CB8AC3E}">
        <p14:creationId xmlns:p14="http://schemas.microsoft.com/office/powerpoint/2010/main" val="10317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362" y="2060848"/>
            <a:ext cx="7067128" cy="348925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Revise algorithm #4!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an algorithm to print first N prime number!</a:t>
            </a:r>
          </a:p>
          <a:p>
            <a:pPr eaLnBrk="1" hangingPunct="1"/>
            <a:endParaRPr lang="en-US" altLang="en-US" dirty="0" smtClean="0"/>
          </a:p>
          <a:p>
            <a:r>
              <a:rPr lang="en-US" altLang="en-US" dirty="0"/>
              <a:t>Can we do better to check a prime number? </a:t>
            </a:r>
            <a:r>
              <a:rPr lang="en-US" altLang="en-US"/>
              <a:t>Please express how to speed up the prime checking algorithm, and what is the best complexity that you can come up with?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45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82172"/>
              </p:ext>
            </p:extLst>
          </p:nvPr>
        </p:nvGraphicFramePr>
        <p:xfrm>
          <a:off x="1331640" y="1960240"/>
          <a:ext cx="7067550" cy="198120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Algorithm of prime number using flagging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Technique (sieve)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Algorithm of prime number using conventional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Loop technique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Comparing both Algorithms and their complexity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REVIEW</a:t>
            </a:r>
            <a:endParaRPr lang="en-US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72816"/>
            <a:ext cx="7067128" cy="453650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Prime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Problems/cases regarding prime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Solving prime number problems by different algorithms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Each algorithm has different complexity and processing time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An algorithm can better and effective in solving a problem but not for the others depending on characteristics of the problem. </a:t>
            </a:r>
          </a:p>
        </p:txBody>
      </p:sp>
    </p:spTree>
    <p:extLst>
      <p:ext uri="{BB962C8B-B14F-4D97-AF65-F5344CB8AC3E}">
        <p14:creationId xmlns:p14="http://schemas.microsoft.com/office/powerpoint/2010/main" val="41332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18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1.</a:t>
            </a:r>
            <a:r>
              <a:rPr lang="en-US" sz="1800" dirty="0" smtClean="0"/>
              <a:t>3</a:t>
            </a:r>
            <a:endParaRPr lang="id-ID" sz="1800" dirty="0" smtClean="0"/>
          </a:p>
          <a:p>
            <a:r>
              <a:rPr lang="en-US" sz="1800" dirty="0"/>
              <a:t>Complexity Analysis of </a:t>
            </a:r>
            <a:r>
              <a:rPr lang="en-US" sz="1800" dirty="0" smtClean="0"/>
              <a:t>Algorithms</a:t>
            </a:r>
            <a:r>
              <a:rPr lang="en-US" sz="1800" dirty="0"/>
              <a:t> </a:t>
            </a:r>
            <a:r>
              <a:rPr lang="en-US" sz="1800" dirty="0" err="1" smtClean="0">
                <a:hlinkClick r:id="rId2"/>
              </a:rPr>
              <a:t>www.vogella.de</a:t>
            </a:r>
            <a:r>
              <a:rPr lang="en-US" sz="1800" dirty="0" smtClean="0">
                <a:hlinkClick r:id="rId2"/>
              </a:rPr>
              <a:t>/articles/</a:t>
            </a:r>
            <a:r>
              <a:rPr lang="en-US" sz="1800" dirty="0" err="1" smtClean="0">
                <a:hlinkClick r:id="rId2"/>
              </a:rPr>
              <a:t>ComplexityAnalysis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err="1" smtClean="0">
                <a:hlinkClick r:id="rId2"/>
              </a:rPr>
              <a:t>article.html</a:t>
            </a:r>
            <a:endParaRPr lang="id-ID" sz="1800" dirty="0" smtClean="0"/>
          </a:p>
          <a:p>
            <a:r>
              <a:rPr lang="en-US" sz="1800" dirty="0" smtClean="0"/>
              <a:t>Computational </a:t>
            </a:r>
            <a:r>
              <a:rPr lang="en-US" sz="1800" dirty="0"/>
              <a:t>Complexity Theory</a:t>
            </a:r>
            <a:endParaRPr lang="id-ID" sz="1800" dirty="0" smtClean="0"/>
          </a:p>
          <a:p>
            <a:pPr marL="400050" lvl="1" indent="0">
              <a:buNone/>
            </a:pPr>
            <a:r>
              <a:rPr lang="en-US" sz="1800" dirty="0" err="1" smtClean="0"/>
              <a:t>cgi.csc.liv.ac.uk</a:t>
            </a:r>
            <a:r>
              <a:rPr lang="en-US" sz="1800" dirty="0" smtClean="0"/>
              <a:t>/~</a:t>
            </a:r>
            <a:r>
              <a:rPr lang="en-US" sz="1800" dirty="0" err="1" smtClean="0"/>
              <a:t>ped</a:t>
            </a:r>
            <a:r>
              <a:rPr lang="en-US" sz="1800" dirty="0" smtClean="0"/>
              <a:t>/</a:t>
            </a:r>
            <a:r>
              <a:rPr lang="en-US" sz="1800" dirty="0" err="1" smtClean="0"/>
              <a:t>teachadmin</a:t>
            </a:r>
            <a:r>
              <a:rPr lang="en-US" sz="1800" dirty="0" smtClean="0"/>
              <a:t>/</a:t>
            </a:r>
            <a:r>
              <a:rPr lang="en-US" sz="1800" dirty="0" err="1" smtClean="0"/>
              <a:t>algor</a:t>
            </a:r>
            <a:r>
              <a:rPr lang="en-US" sz="1800" dirty="0" smtClean="0"/>
              <a:t>/</a:t>
            </a:r>
            <a:r>
              <a:rPr lang="en-US" sz="1800" dirty="0" err="1" smtClean="0"/>
              <a:t>complex.html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PRIME NUMBER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078" y="1700808"/>
            <a:ext cx="7067128" cy="49685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 natural number is called a prime number (or a prime) if it is bigger than one and has no divisors other than 1 and itself.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For example, 5 is prime, since no number except 1 and 5 divides it. On the other hand, 6 is not a prime (it is composite), since 6 = 2 x 3.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Case: how to create an algorithm to determine weather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 smtClean="0"/>
              <a:t> is prime number or not?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As the definition, the algorithm should find that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 smtClean="0"/>
              <a:t> number is no divisor except 1 and itself (in the other words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 smtClean="0"/>
              <a:t> has only two divisor factor 1 and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 smtClean="0"/>
              <a:t>).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7067128" cy="1143000"/>
          </a:xfrm>
        </p:spPr>
        <p:txBody>
          <a:bodyPr/>
          <a:lstStyle/>
          <a:p>
            <a:r>
              <a:rPr lang="en-US" altLang="en-US" dirty="0" smtClean="0"/>
              <a:t>Algorithm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bool prime(N){	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factor = 0;	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for 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=1;i&lt;=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N;i</a:t>
            </a:r>
            <a:r>
              <a:rPr lang="en-US" altLang="en-US" b="1" dirty="0" smtClean="0">
                <a:latin typeface="Courier New" panose="02070309020205020404" pitchFamily="49" charset="0"/>
              </a:rPr>
              <a:t>++)	N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(N mod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== 0) 	N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 factor++;	N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if (factor=2) 	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return true;	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return false;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5205413" algn="l"/>
              </a:tabLst>
            </a:pPr>
            <a:r>
              <a:rPr lang="en-US" altLang="en-US" sz="2400" dirty="0" smtClean="0"/>
              <a:t>Can we revise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157428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79" y="260648"/>
            <a:ext cx="7067128" cy="1143000"/>
          </a:xfrm>
        </p:spPr>
        <p:txBody>
          <a:bodyPr/>
          <a:lstStyle/>
          <a:p>
            <a:r>
              <a:rPr lang="en-US" altLang="en-US" dirty="0" smtClean="0"/>
              <a:t>Algorithm #2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bool prime(N){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factor = 2;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for 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=2;i&lt;=N-1;i++)	N-2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(n mod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== 0) 	N-2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 factor++;	N-2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if (factor=2) 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return true;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return false;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tabLst>
                <a:tab pos="5205413" algn="l"/>
              </a:tabLst>
            </a:pPr>
            <a:r>
              <a:rPr lang="en-US" altLang="en-US" sz="2400" dirty="0" smtClean="0"/>
              <a:t>Can we revise the algorithm?</a:t>
            </a:r>
          </a:p>
          <a:p>
            <a:pPr eaLnBrk="1" hangingPunct="1">
              <a:lnSpc>
                <a:spcPct val="80000"/>
              </a:lnSpc>
              <a:tabLst>
                <a:tab pos="5205413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r>
              <a:rPr lang="en-US" altLang="en-US" dirty="0" smtClean="0"/>
              <a:t>Algorithm #3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72816"/>
            <a:ext cx="7067128" cy="435334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bool prime(N){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factor;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if (N &gt; 1)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 factor = 2;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 factor = 1;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=2;i&lt;=N-1;i++)	N-2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If (n mod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 == 0) 	N-2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factor++;	N-2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if (factor=2) 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 return true;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 return false;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tabLst>
                <a:tab pos="5205413" algn="l"/>
              </a:tabLst>
            </a:pPr>
            <a:endParaRPr lang="en-US" altLang="en-US" sz="1400" b="1" dirty="0" smtClean="0"/>
          </a:p>
          <a:p>
            <a:pPr eaLnBrk="1" hangingPunct="1">
              <a:lnSpc>
                <a:spcPct val="80000"/>
              </a:lnSpc>
              <a:tabLst>
                <a:tab pos="5205413" algn="l"/>
              </a:tabLst>
            </a:pPr>
            <a:r>
              <a:rPr lang="en-US" altLang="en-US" sz="2600" dirty="0" smtClean="0"/>
              <a:t>Can we revise the algorithm?</a:t>
            </a:r>
            <a:endParaRPr lang="en-US" altLang="en-US" sz="39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6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840" y="260648"/>
            <a:ext cx="7067128" cy="1143000"/>
          </a:xfrm>
        </p:spPr>
        <p:txBody>
          <a:bodyPr/>
          <a:lstStyle/>
          <a:p>
            <a:r>
              <a:rPr lang="en-US" altLang="en-US" dirty="0" smtClean="0"/>
              <a:t>Algorithm #4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83965"/>
            <a:ext cx="7067128" cy="428133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bool prime(N){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factor;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if (N &gt; 1)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factor = 2;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factor = 1;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for 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=2;i&lt;=N div 2;i++)	N/2-1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(n mod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== 0) 	N/2-1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 factor++;	N/2-1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if (factor=2) 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return true;	1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	 return false;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205413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3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Can we revise algorithm #4?</a:t>
            </a:r>
          </a:p>
          <a:p>
            <a:pPr lvl="1" eaLnBrk="1" hangingPunct="1"/>
            <a:r>
              <a:rPr lang="en-US" altLang="en-US" sz="2400" dirty="0" smtClean="0"/>
              <a:t>Yes, it probably can. But, we use it for the next discussion.</a:t>
            </a:r>
          </a:p>
          <a:p>
            <a:pPr eaLnBrk="1" hangingPunct="1"/>
            <a:r>
              <a:rPr lang="en-US" altLang="en-US" sz="2400" dirty="0" smtClean="0"/>
              <a:t>The four algorithms are to evaluate “whether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</a:t>
            </a:r>
            <a:r>
              <a:rPr lang="en-US" altLang="en-US" sz="2400" dirty="0" smtClean="0"/>
              <a:t> number is prime or not.”</a:t>
            </a:r>
          </a:p>
          <a:p>
            <a:pPr eaLnBrk="1" hangingPunct="1"/>
            <a:r>
              <a:rPr lang="en-US" altLang="en-US" sz="2400" dirty="0" smtClean="0"/>
              <a:t>Now, we change problem to “print prime number from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1</a:t>
            </a:r>
            <a:r>
              <a:rPr lang="en-US" altLang="en-US" sz="2400" dirty="0" smtClean="0"/>
              <a:t> to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</a:t>
            </a:r>
            <a:r>
              <a:rPr lang="en-US" altLang="en-US" sz="2400" dirty="0" smtClean="0"/>
              <a:t>!”</a:t>
            </a:r>
          </a:p>
          <a:p>
            <a:pPr lvl="1" eaLnBrk="1" hangingPunct="1"/>
            <a:r>
              <a:rPr lang="en-US" altLang="en-US" sz="2400" dirty="0" smtClean="0"/>
              <a:t>It means we print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1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2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3</a:t>
            </a:r>
            <a:r>
              <a:rPr lang="en-US" altLang="en-US" sz="2400" dirty="0" smtClean="0"/>
              <a:t>, ... until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</a:t>
            </a:r>
            <a:r>
              <a:rPr lang="en-US" altLang="en-US" sz="2400" dirty="0" smtClean="0"/>
              <a:t> by evaluating each number is prime; and print if only prime number;</a:t>
            </a:r>
          </a:p>
        </p:txBody>
      </p:sp>
    </p:spTree>
    <p:extLst>
      <p:ext uri="{BB962C8B-B14F-4D97-AF65-F5344CB8AC3E}">
        <p14:creationId xmlns:p14="http://schemas.microsoft.com/office/powerpoint/2010/main" val="2672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 #5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factor;	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For (x=2;x&lt;=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N;x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++){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factor = 2;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=2;i&lt;=x div 2;i++)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If (n mod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== 0) 	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 factor++;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if (factor=2) 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 print N, “ “;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289550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44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527</TotalTime>
  <Words>959</Words>
  <Application>Microsoft Office PowerPoint</Application>
  <PresentationFormat>On-screen Show (4:3)</PresentationFormat>
  <Paragraphs>355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TemplateBM_2</vt:lpstr>
      <vt:lpstr>COMP6049 – Algorithm Design and Analysis</vt:lpstr>
      <vt:lpstr>Outline Materials</vt:lpstr>
      <vt:lpstr>PRIME NUMBER</vt:lpstr>
      <vt:lpstr>Algorithm #1</vt:lpstr>
      <vt:lpstr>Algorithm #2</vt:lpstr>
      <vt:lpstr>Algorithm #3</vt:lpstr>
      <vt:lpstr>Algorithm #4</vt:lpstr>
      <vt:lpstr>PROBLEM</vt:lpstr>
      <vt:lpstr>Algorithm #5</vt:lpstr>
      <vt:lpstr>TESTING THE ALGORITHM</vt:lpstr>
      <vt:lpstr>FLAGGING/SIEVE TECHNIQUE</vt:lpstr>
      <vt:lpstr>Algorithm #6</vt:lpstr>
      <vt:lpstr>COMPARING THE ALGORITHMS</vt:lpstr>
      <vt:lpstr>CALCULATING NUMBER OF ITERATIONS</vt:lpstr>
      <vt:lpstr>EFFECTIVITY IS RELATIVE</vt:lpstr>
      <vt:lpstr>Algorithm #7</vt:lpstr>
      <vt:lpstr>COMPARISON</vt:lpstr>
      <vt:lpstr>CONCLUSION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LS</cp:lastModifiedBy>
  <cp:revision>56</cp:revision>
  <dcterms:created xsi:type="dcterms:W3CDTF">2014-12-12T10:33:59Z</dcterms:created>
  <dcterms:modified xsi:type="dcterms:W3CDTF">2018-07-24T10:00:30Z</dcterms:modified>
</cp:coreProperties>
</file>