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2" r:id="rId18"/>
    <p:sldId id="282" r:id="rId19"/>
    <p:sldId id="283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A80BA-698A-46AA-AACD-BA6C3DDAC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6FE61-E071-4DBB-8BC1-28D39ABE5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13</a:t>
            </a:r>
            <a:r>
              <a:rPr lang="en-US" dirty="0" smtClean="0"/>
              <a:t> – Dynamic Programming: Coin Change Problem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20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PSEUDOCODE OF CASE 2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5" y="1628775"/>
            <a:ext cx="7777559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1 iNilaiCari=23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2 iMaxCari=25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3 iJumKoin=3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4 koin[1]=3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5 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[2]=5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6 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[3]=12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7 for 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=1 to </a:t>
            </a:r>
            <a:r>
              <a:rPr lang="en-US" sz="1200" b="1" dirty="0" err="1" smtClean="0">
                <a:latin typeface="Courier New" pitchFamily="49" charset="0"/>
              </a:rPr>
              <a:t>iMaxCari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8   C[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]=0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9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10 for j=1 to </a:t>
            </a:r>
            <a:r>
              <a:rPr lang="en-US" sz="1200" b="1" dirty="0" err="1" smtClean="0">
                <a:latin typeface="Courier New" pitchFamily="49" charset="0"/>
              </a:rPr>
              <a:t>iJumKoin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11   C[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[j]]=1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12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13 for n=1 to </a:t>
            </a:r>
            <a:r>
              <a:rPr lang="en-US" sz="1200" b="1" dirty="0" err="1" smtClean="0">
                <a:latin typeface="Courier New" pitchFamily="49" charset="0"/>
              </a:rPr>
              <a:t>iMaxCari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14   for j=1 to </a:t>
            </a:r>
            <a:r>
              <a:rPr lang="en-US" sz="1200" b="1" dirty="0" err="1" smtClean="0">
                <a:latin typeface="Courier New" pitchFamily="49" charset="0"/>
              </a:rPr>
              <a:t>iJumKoin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15     if ((n-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[j])&gt;=1) AND (C[n-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[j]]&gt;0)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16       if (C[n]=0) OR (C[n]&gt;(1+C[n-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[j]]))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17         C[n]=1+C[n-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18   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19 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20  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21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22 if C[</a:t>
            </a:r>
            <a:r>
              <a:rPr lang="en-US" sz="1200" b="1" dirty="0" err="1" smtClean="0">
                <a:latin typeface="Courier New" pitchFamily="49" charset="0"/>
              </a:rPr>
              <a:t>iNilaiCari</a:t>
            </a:r>
            <a:r>
              <a:rPr lang="en-US" sz="1200" b="1" dirty="0" smtClean="0">
                <a:latin typeface="Courier New" pitchFamily="49" charset="0"/>
              </a:rPr>
              <a:t>]&gt;0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23   </a:t>
            </a:r>
            <a:r>
              <a:rPr lang="en-US" sz="1200" b="1" dirty="0" err="1" smtClean="0">
                <a:latin typeface="Courier New" pitchFamily="49" charset="0"/>
              </a:rPr>
              <a:t>bBisaDicari</a:t>
            </a:r>
            <a:r>
              <a:rPr lang="en-US" sz="1200" b="1" dirty="0" smtClean="0">
                <a:latin typeface="Courier New" pitchFamily="49" charset="0"/>
              </a:rPr>
              <a:t>=true</a:t>
            </a:r>
            <a:endParaRPr lang="sv-SE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24   iJumKoinMinimal=C[iNilaiCari]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25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26   bBisaDicari=false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27 end if</a:t>
            </a:r>
            <a:endParaRPr lang="en-US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50852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CASE 2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990199" y="3151794"/>
            <a:ext cx="8028385" cy="233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Column 23 is 4, means coins change value of 23 can be formed using coins 3, 5, and 12 with maximum 4 coins.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17760" name="Group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79864"/>
              </p:ext>
            </p:extLst>
          </p:nvPr>
        </p:nvGraphicFramePr>
        <p:xfrm>
          <a:off x="1115615" y="2133600"/>
          <a:ext cx="7777554" cy="428626"/>
        </p:xfrm>
        <a:graphic>
          <a:graphicData uri="http://schemas.openxmlformats.org/drawingml/2006/table">
            <a:tbl>
              <a:tblPr/>
              <a:tblGrid>
                <a:gridCol w="311445"/>
                <a:gridCol w="311445"/>
                <a:gridCol w="311445"/>
                <a:gridCol w="310017"/>
                <a:gridCol w="311445"/>
                <a:gridCol w="311445"/>
                <a:gridCol w="310016"/>
                <a:gridCol w="311445"/>
                <a:gridCol w="311445"/>
                <a:gridCol w="310017"/>
                <a:gridCol w="311445"/>
                <a:gridCol w="311445"/>
                <a:gridCol w="311445"/>
                <a:gridCol w="311445"/>
                <a:gridCol w="311445"/>
                <a:gridCol w="310016"/>
                <a:gridCol w="311445"/>
                <a:gridCol w="311445"/>
                <a:gridCol w="310017"/>
                <a:gridCol w="311445"/>
                <a:gridCol w="311445"/>
                <a:gridCol w="310016"/>
                <a:gridCol w="311445"/>
                <a:gridCol w="311445"/>
                <a:gridCol w="311445"/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30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 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/>
          <a:lstStyle/>
          <a:p>
            <a:pPr eaLnBrk="1" hangingPunct="1"/>
            <a:r>
              <a:rPr lang="en-US" dirty="0" smtClean="0"/>
              <a:t>Mathematical models:</a:t>
            </a:r>
          </a:p>
          <a:p>
            <a:pPr lvl="1" eaLnBrk="1" hangingPunct="1"/>
            <a:r>
              <a:rPr lang="pt-BR" dirty="0" smtClean="0"/>
              <a:t>f(23) = f(20) + f(18) + f(11)</a:t>
            </a:r>
          </a:p>
          <a:p>
            <a:pPr lvl="1" eaLnBrk="1" hangingPunct="1"/>
            <a:r>
              <a:rPr lang="pt-BR" dirty="0" smtClean="0"/>
              <a:t>f(n) = f(n-3) + f(n-5) + f(n-12)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Number of combinations to form value of X are combinations that can be formed value of X-3, X-5, and X-12.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PSEUDOCODE OF CASE 3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556792"/>
            <a:ext cx="7067128" cy="511256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1 iNilaiCari=23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2 iMaxCari=25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3 iJumKoin=3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4 koin[1]=3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5 koin[2]=5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6 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[3]=12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7 for 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=1 to </a:t>
            </a:r>
            <a:r>
              <a:rPr lang="en-US" sz="1200" b="1" dirty="0" err="1" smtClean="0">
                <a:latin typeface="Courier New" pitchFamily="49" charset="0"/>
              </a:rPr>
              <a:t>iMaxCari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8   C[</a:t>
            </a:r>
            <a:r>
              <a:rPr lang="en-US" sz="1200" b="1" dirty="0" err="1" smtClean="0">
                <a:latin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</a:rPr>
              <a:t>]=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9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10 for j=1 to </a:t>
            </a:r>
            <a:r>
              <a:rPr lang="en-US" sz="1200" b="1" dirty="0" err="1" smtClean="0">
                <a:latin typeface="Courier New" pitchFamily="49" charset="0"/>
              </a:rPr>
              <a:t>iJumKoin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11   C[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[j]]=1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12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13 for n=1 to </a:t>
            </a:r>
            <a:r>
              <a:rPr lang="en-US" sz="1200" b="1" dirty="0" err="1" smtClean="0">
                <a:latin typeface="Courier New" pitchFamily="49" charset="0"/>
              </a:rPr>
              <a:t>iMaxCari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14   for j=1 to </a:t>
            </a:r>
            <a:r>
              <a:rPr lang="en-US" sz="1200" b="1" dirty="0" err="1" smtClean="0">
                <a:latin typeface="Courier New" pitchFamily="49" charset="0"/>
              </a:rPr>
              <a:t>iJumKoin</a:t>
            </a:r>
            <a:r>
              <a:rPr lang="en-US" sz="12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15     if (n-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[j])&gt;=1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16       C[n]=C[n]+C[n-</a:t>
            </a:r>
            <a:r>
              <a:rPr lang="en-US" sz="1200" b="1" dirty="0" err="1" smtClean="0">
                <a:latin typeface="Courier New" pitchFamily="49" charset="0"/>
              </a:rPr>
              <a:t>koin</a:t>
            </a:r>
            <a:r>
              <a:rPr lang="en-US" sz="1200" b="1" dirty="0" smtClean="0">
                <a:latin typeface="Courier New" pitchFamily="49" charset="0"/>
              </a:rPr>
              <a:t>[j]]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17 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18  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19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20 if C[</a:t>
            </a:r>
            <a:r>
              <a:rPr lang="en-US" sz="1200" b="1" dirty="0" err="1" smtClean="0">
                <a:latin typeface="Courier New" pitchFamily="49" charset="0"/>
              </a:rPr>
              <a:t>iNilaiCari</a:t>
            </a:r>
            <a:r>
              <a:rPr lang="en-US" sz="1200" b="1" dirty="0" smtClean="0">
                <a:latin typeface="Courier New" pitchFamily="49" charset="0"/>
              </a:rPr>
              <a:t>]&gt;0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21   </a:t>
            </a:r>
            <a:r>
              <a:rPr lang="en-US" sz="1200" b="1" dirty="0" err="1" smtClean="0">
                <a:latin typeface="Courier New" pitchFamily="49" charset="0"/>
              </a:rPr>
              <a:t>bBisaDicari</a:t>
            </a:r>
            <a:r>
              <a:rPr lang="en-US" sz="1200" b="1" dirty="0" smtClean="0">
                <a:latin typeface="Courier New" pitchFamily="49" charset="0"/>
              </a:rPr>
              <a:t>=true</a:t>
            </a:r>
            <a:endParaRPr lang="sv-SE" sz="12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22   iJumKemungkinan=C[iNilaiCari]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23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24   bBisaDicari=false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 smtClean="0">
                <a:latin typeface="Courier New" pitchFamily="49" charset="0"/>
              </a:rPr>
              <a:t>25 end if</a:t>
            </a:r>
            <a:endParaRPr lang="en-US" sz="1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15580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CASE 3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71599" y="3226070"/>
            <a:ext cx="7921575" cy="233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Column 23 is 24, means coins change value of 23 can be formed using coins of 3, 5, and 12 with 24 probability of combinations.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4342" name="Rectangle 85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19883" name="Group 3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53394"/>
              </p:ext>
            </p:extLst>
          </p:nvPr>
        </p:nvGraphicFramePr>
        <p:xfrm>
          <a:off x="971599" y="2133600"/>
          <a:ext cx="7921573" cy="428626"/>
        </p:xfrm>
        <a:graphic>
          <a:graphicData uri="http://schemas.openxmlformats.org/drawingml/2006/table">
            <a:tbl>
              <a:tblPr/>
              <a:tblGrid>
                <a:gridCol w="317212"/>
                <a:gridCol w="317212"/>
                <a:gridCol w="315758"/>
                <a:gridCol w="317212"/>
                <a:gridCol w="317212"/>
                <a:gridCol w="317212"/>
                <a:gridCol w="315757"/>
                <a:gridCol w="317212"/>
                <a:gridCol w="317212"/>
                <a:gridCol w="317212"/>
                <a:gridCol w="315758"/>
                <a:gridCol w="317212"/>
                <a:gridCol w="317212"/>
                <a:gridCol w="317212"/>
                <a:gridCol w="315757"/>
                <a:gridCol w="317212"/>
                <a:gridCol w="317212"/>
                <a:gridCol w="317212"/>
                <a:gridCol w="315758"/>
                <a:gridCol w="317212"/>
                <a:gridCol w="317212"/>
                <a:gridCol w="317212"/>
                <a:gridCol w="315757"/>
                <a:gridCol w="317212"/>
                <a:gridCol w="317212"/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34</a:t>
                      </a:r>
                      <a:endParaRPr kumimoji="0" lang="sv-S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60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53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2204864"/>
            <a:ext cx="7067128" cy="392129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All pseudocodes of Coin Change Problem in this session use pull method. Write pseudocodes using push method for all cases!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en-US" dirty="0" smtClean="0"/>
              <a:t>COINS</a:t>
            </a:r>
          </a:p>
          <a:p>
            <a:pPr eaLnBrk="1" hangingPunct="1"/>
            <a:r>
              <a:rPr lang="en-US" dirty="0" smtClean="0"/>
              <a:t>VARIATION COIN CHANGE PROBLEM</a:t>
            </a:r>
          </a:p>
          <a:p>
            <a:pPr eaLnBrk="1" hangingPunct="1"/>
            <a:r>
              <a:rPr lang="en-US" dirty="0" smtClean="0"/>
              <a:t>What is case 1, 2, and case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13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5.3</a:t>
            </a:r>
            <a:endParaRPr lang="id-ID" sz="1800" dirty="0" smtClean="0"/>
          </a:p>
          <a:p>
            <a:r>
              <a:rPr lang="en-US" sz="1800" dirty="0"/>
              <a:t>Coin </a:t>
            </a:r>
            <a:r>
              <a:rPr lang="en-US" sz="1800" dirty="0" smtClean="0"/>
              <a:t>Change</a:t>
            </a:r>
            <a:r>
              <a:rPr lang="en-US" sz="1800" dirty="0"/>
              <a:t> </a:t>
            </a:r>
            <a:r>
              <a:rPr lang="id-ID" sz="1800" dirty="0" smtClean="0"/>
              <a:t>http://</a:t>
            </a:r>
            <a:r>
              <a:rPr lang="en-US" sz="1800" dirty="0"/>
              <a:t>www.algorithmist.com/index.php/Coin_Change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21311"/>
              </p:ext>
            </p:extLst>
          </p:nvPr>
        </p:nvGraphicFramePr>
        <p:xfrm>
          <a:off x="1403648" y="2276872"/>
          <a:ext cx="7067550" cy="9144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Coin change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Solving of Coin Change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COINS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Fractional coins</a:t>
            </a:r>
            <a:endParaRPr lang="sv-SE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25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50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100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200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500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1000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Refund worth 750 can be obtained from: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piece 500, 2 piece 100, 1 piece 50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7 </a:t>
            </a:r>
            <a:r>
              <a:rPr lang="en-US" sz="1800" dirty="0" smtClean="0"/>
              <a:t>piece </a:t>
            </a:r>
            <a:r>
              <a:rPr lang="sv-SE" sz="1800" dirty="0" smtClean="0"/>
              <a:t>100, 1 </a:t>
            </a:r>
            <a:r>
              <a:rPr lang="en-US" sz="1800" dirty="0" smtClean="0"/>
              <a:t>piece </a:t>
            </a:r>
            <a:r>
              <a:rPr lang="sv-SE" sz="1800" dirty="0" smtClean="0"/>
              <a:t>50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5 </a:t>
            </a:r>
            <a:r>
              <a:rPr lang="en-US" sz="1800" dirty="0" smtClean="0"/>
              <a:t>piece </a:t>
            </a:r>
            <a:r>
              <a:rPr lang="sv-SE" sz="1800" dirty="0" smtClean="0"/>
              <a:t>100, 3 </a:t>
            </a:r>
            <a:r>
              <a:rPr lang="en-US" sz="1800" dirty="0" smtClean="0"/>
              <a:t>piece </a:t>
            </a:r>
            <a:r>
              <a:rPr lang="sv-SE" sz="1800" dirty="0" smtClean="0"/>
              <a:t>50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and many other combinations.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How about 835?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5" y="404665"/>
            <a:ext cx="6252007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VARIATION COIN CHANGE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04864"/>
            <a:ext cx="7067128" cy="3921299"/>
          </a:xfrm>
        </p:spPr>
        <p:txBody>
          <a:bodyPr/>
          <a:lstStyle/>
          <a:p>
            <a:pPr eaLnBrk="1" hangingPunct="1"/>
            <a:r>
              <a:rPr lang="en-US" dirty="0" smtClean="0"/>
              <a:t>Suppose that in a country there are only fractional coins C1, C2 and C3.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Then there are 3 variations Coin Change Problem:</a:t>
            </a:r>
          </a:p>
          <a:p>
            <a:pPr lvl="1" eaLnBrk="1" hangingPunct="1"/>
            <a:r>
              <a:rPr lang="en-US" dirty="0" smtClean="0"/>
              <a:t>Is the change X can be formed from these fragments?</a:t>
            </a:r>
          </a:p>
          <a:p>
            <a:pPr lvl="1" eaLnBrk="1" hangingPunct="1"/>
            <a:r>
              <a:rPr lang="en-US" dirty="0" smtClean="0"/>
              <a:t>There is a minimum number of coins to form X?</a:t>
            </a:r>
          </a:p>
          <a:p>
            <a:pPr lvl="1" eaLnBrk="1" hangingPunct="1"/>
            <a:r>
              <a:rPr lang="en-US" dirty="0" smtClean="0"/>
              <a:t>How many combinations of ways to form the value of X?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045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dirty="0" smtClean="0"/>
              <a:t>In a country there are only coin worth 3, 5 and 12.</a:t>
            </a:r>
          </a:p>
          <a:p>
            <a:pPr marL="457200" indent="-457200" eaLnBrk="1" hangingPunct="1">
              <a:lnSpc>
                <a:spcPct val="150000"/>
              </a:lnSpc>
            </a:pPr>
            <a:endParaRPr lang="en-US" dirty="0" smtClean="0"/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Is the return 23 can be formed from these fragments?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How many coins to form the return value of 23?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How many combinations of ways to form a value of 23?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 1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Mathematical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f(3) 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f(5) 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f(12)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f(x)  = false for x &lt;0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f(n)  = f(n-3) OR f(n-5) OR f(n-12)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Pull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we want to know whether X can be formed, we need to know if X-3 or X-5 or X-12 can be formed.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Push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value of X can be formed, then the value of X +3, X+5 and X+12 can be formed.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PSEUDOCODE OF CASE 1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latin typeface="Courier New" pitchFamily="49" charset="0"/>
              </a:rPr>
              <a:t> 1 iNilaiCari=23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latin typeface="Courier New" pitchFamily="49" charset="0"/>
              </a:rPr>
              <a:t> 2 iMaxCari=25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latin typeface="Courier New" pitchFamily="49" charset="0"/>
              </a:rPr>
              <a:t> 3 iJumKoin=3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latin typeface="Courier New" pitchFamily="49" charset="0"/>
              </a:rPr>
              <a:t> 4 koin[1]=3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5 </a:t>
            </a:r>
            <a:r>
              <a:rPr lang="en-US" sz="1600" b="1" dirty="0" err="1" smtClean="0">
                <a:latin typeface="Courier New" pitchFamily="49" charset="0"/>
              </a:rPr>
              <a:t>koin</a:t>
            </a:r>
            <a:r>
              <a:rPr lang="en-US" sz="1600" b="1" dirty="0" smtClean="0">
                <a:latin typeface="Courier New" pitchFamily="49" charset="0"/>
              </a:rPr>
              <a:t>[2]=5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6 </a:t>
            </a:r>
            <a:r>
              <a:rPr lang="en-US" sz="1600" b="1" dirty="0" err="1" smtClean="0">
                <a:latin typeface="Courier New" pitchFamily="49" charset="0"/>
              </a:rPr>
              <a:t>koin</a:t>
            </a:r>
            <a:r>
              <a:rPr lang="en-US" sz="1600" b="1" dirty="0" smtClean="0">
                <a:latin typeface="Courier New" pitchFamily="49" charset="0"/>
              </a:rPr>
              <a:t>[3]=12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7 for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 to </a:t>
            </a:r>
            <a:r>
              <a:rPr lang="en-US" sz="1600" b="1" dirty="0" err="1" smtClean="0">
                <a:latin typeface="Courier New" pitchFamily="49" charset="0"/>
              </a:rPr>
              <a:t>iMaxCari</a:t>
            </a:r>
            <a:r>
              <a:rPr lang="en-US" sz="16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8   C[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]=”X”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9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10 for j=1 to </a:t>
            </a:r>
            <a:r>
              <a:rPr lang="en-US" sz="1600" b="1" dirty="0" err="1" smtClean="0">
                <a:latin typeface="Courier New" pitchFamily="49" charset="0"/>
              </a:rPr>
              <a:t>iJumKoin</a:t>
            </a:r>
            <a:r>
              <a:rPr lang="en-US" sz="1600" b="1" dirty="0" smtClean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11   C[</a:t>
            </a:r>
            <a:r>
              <a:rPr lang="en-US" sz="1600" b="1" dirty="0" err="1" smtClean="0">
                <a:latin typeface="Courier New" pitchFamily="49" charset="0"/>
              </a:rPr>
              <a:t>koin</a:t>
            </a:r>
            <a:r>
              <a:rPr lang="en-US" sz="1600" b="1" dirty="0" smtClean="0">
                <a:latin typeface="Courier New" pitchFamily="49" charset="0"/>
              </a:rPr>
              <a:t>[j]]=”B”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12 end for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13 for n=1 to iMaxCari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14   for j=1 to iJumKoin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15     if (n-koin[j])&gt;=1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16       if C[n-koin[j]]=”B”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17         C[n]=”B”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18       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19     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20  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21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22 if C[iNilaiCari]=”B”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23   bBisaDicari=true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24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25   bBisaDicari=false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26 end if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44045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CASE 1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1115615" y="3150879"/>
            <a:ext cx="7782784" cy="233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Column 23 marked “B”, means coins change value of 23 can be formed using coins 3, 5, and 12.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14685" name="Group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88769"/>
              </p:ext>
            </p:extLst>
          </p:nvPr>
        </p:nvGraphicFramePr>
        <p:xfrm>
          <a:off x="1115615" y="2133600"/>
          <a:ext cx="7777554" cy="575320"/>
        </p:xfrm>
        <a:graphic>
          <a:graphicData uri="http://schemas.openxmlformats.org/drawingml/2006/table">
            <a:tbl>
              <a:tblPr/>
              <a:tblGrid>
                <a:gridCol w="311445"/>
                <a:gridCol w="310017"/>
                <a:gridCol w="312873"/>
                <a:gridCol w="310017"/>
                <a:gridCol w="311445"/>
                <a:gridCol w="310016"/>
                <a:gridCol w="311445"/>
                <a:gridCol w="311445"/>
                <a:gridCol w="311445"/>
                <a:gridCol w="311445"/>
                <a:gridCol w="310017"/>
                <a:gridCol w="311445"/>
                <a:gridCol w="311445"/>
                <a:gridCol w="311445"/>
                <a:gridCol w="310016"/>
                <a:gridCol w="311445"/>
                <a:gridCol w="311445"/>
                <a:gridCol w="311445"/>
                <a:gridCol w="311445"/>
                <a:gridCol w="310017"/>
                <a:gridCol w="311445"/>
                <a:gridCol w="310016"/>
                <a:gridCol w="312874"/>
                <a:gridCol w="310016"/>
                <a:gridCol w="311445"/>
              </a:tblGrid>
              <a:tr h="28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16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17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22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23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 2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794" y="2060848"/>
            <a:ext cx="7067128" cy="39604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Mathematical models: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f(23) = min { f(20), f(18), f(11) } + 1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f(n) = min { f(n-3), f(n-5), f(n-12) } + 1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Pull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Minimum amount of coins to form the X values ​​obtained from 1 plus the minimum number of coins to form the X-3 or X-5 or X-12 (made ​​smaller).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Push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value of X can be formed with Y coin, then the value of X+3, X+5, X+12 can be formed with Y+1 coins.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520</TotalTime>
  <Words>1150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Interstate</vt:lpstr>
      <vt:lpstr>Open Sans</vt:lpstr>
      <vt:lpstr>Times New Roman</vt:lpstr>
      <vt:lpstr>TemplateBM_2</vt:lpstr>
      <vt:lpstr>COMP6049 – Algorithm Design and Analysis</vt:lpstr>
      <vt:lpstr>Outline Materials</vt:lpstr>
      <vt:lpstr>COINS</vt:lpstr>
      <vt:lpstr>VARIATION COIN CHANGE PROBLEM</vt:lpstr>
      <vt:lpstr>CASES</vt:lpstr>
      <vt:lpstr>CASE 1</vt:lpstr>
      <vt:lpstr>PSEUDOCODE OF CASE 1</vt:lpstr>
      <vt:lpstr>RESULTS OF CASE 1</vt:lpstr>
      <vt:lpstr>CASE 2</vt:lpstr>
      <vt:lpstr>PSEUDOCODE OF CASE 2</vt:lpstr>
      <vt:lpstr>RESULTS OF CASE 2</vt:lpstr>
      <vt:lpstr>CASE 3</vt:lpstr>
      <vt:lpstr>PSEUDOCODE OF CASE 3</vt:lpstr>
      <vt:lpstr>RESULTS OF CASE 3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Muhammad Danaparamita, S.Kom., M.T.I</cp:lastModifiedBy>
  <cp:revision>61</cp:revision>
  <dcterms:created xsi:type="dcterms:W3CDTF">2014-12-12T10:33:59Z</dcterms:created>
  <dcterms:modified xsi:type="dcterms:W3CDTF">2018-07-24T11:18:26Z</dcterms:modified>
</cp:coreProperties>
</file>