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62" r:id="rId17"/>
    <p:sldId id="282" r:id="rId18"/>
    <p:sldId id="283" r:id="rId1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COURSE CONTENT" id="{F4927CBE-FA17-46D1-BAAE-887D0AF2CCBF}">
          <p14:sldIdLst>
            <p14:sldId id="262"/>
            <p14:sldId id="282"/>
            <p14:sldId id="283"/>
          </p14:sldIdLst>
        </p14:section>
        <p14:section name="REFERENCE" id="{82098E28-DACF-4424-86A1-E861B2DCC6FF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E91A7-7D36-48F8-8968-B2E8F6265043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2BBB-0FF0-450E-B148-00E4A74172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92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25/07/2018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25/07/2018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25/07/2018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71600"/>
            <a:ext cx="7924800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90600" y="2209800"/>
            <a:ext cx="7924800" cy="3886200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Bina Nusantara University</a:t>
            </a:r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ISYS6197</a:t>
            </a:r>
            <a:endParaRPr lang="id-ID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DAF22-B401-4A2C-8EC1-A5BB2AA7DEF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CCFCF6-DBD2-4A13-8810-FBCDD5055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052513"/>
            <a:ext cx="8642350" cy="5762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50825" y="1773238"/>
            <a:ext cx="8642350" cy="4824412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532ED5-8C36-4722-9B67-6A32375B52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052513"/>
            <a:ext cx="8642350" cy="5762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50825" y="1773238"/>
            <a:ext cx="8642350" cy="233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825" y="4260850"/>
            <a:ext cx="8642350" cy="233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DCE076-94EC-4009-A407-FE77C56791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25/07/2018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smtClean="0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25/07/2018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25/07/2018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25/07/2018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25/07/2018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25/07/2018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25/07/2018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25/07/2018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25/07/2018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COMP6</a:t>
            </a:r>
            <a:r>
              <a:rPr lang="id-ID" sz="3200" dirty="0" smtClean="0"/>
              <a:t>049 </a:t>
            </a:r>
            <a:r>
              <a:rPr lang="en-US" sz="3200" dirty="0" smtClean="0"/>
              <a:t>– </a:t>
            </a:r>
            <a:r>
              <a:rPr lang="id-ID" sz="3200" dirty="0" smtClean="0"/>
              <a:t>Algorithm Design and Analysis</a:t>
            </a:r>
            <a:endParaRPr lang="id-ID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Topic </a:t>
            </a:r>
            <a:r>
              <a:rPr lang="id-ID" dirty="0" smtClean="0"/>
              <a:t>12</a:t>
            </a:r>
            <a:r>
              <a:rPr lang="en-US" dirty="0" smtClean="0"/>
              <a:t> – </a:t>
            </a:r>
            <a:r>
              <a:rPr lang="id-ID" dirty="0" smtClean="0"/>
              <a:t>Dynamic Programming: Fibonacci Sequence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2070111" y="255514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MEMOIZATION</a:t>
            </a:r>
          </a:p>
        </p:txBody>
      </p:sp>
      <p:pic>
        <p:nvPicPr>
          <p:cNvPr id="10244" name="Picture 5" descr="ilustrasi 7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474788" y="1773238"/>
            <a:ext cx="6337300" cy="3930650"/>
          </a:xfrm>
          <a:noFill/>
        </p:spPr>
      </p:pic>
      <p:sp>
        <p:nvSpPr>
          <p:cNvPr id="10245" name="Rectangle 3"/>
          <p:cNvSpPr txBox="1">
            <a:spLocks noChangeArrowheads="1"/>
          </p:cNvSpPr>
          <p:nvPr/>
        </p:nvSpPr>
        <p:spPr bwMode="auto">
          <a:xfrm>
            <a:off x="322263" y="2916238"/>
            <a:ext cx="8642350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 err="1"/>
              <a:t>Momoization</a:t>
            </a:r>
            <a:r>
              <a:rPr lang="en-US" sz="2000" dirty="0"/>
              <a:t> is a technique of saving values that have already been calculated.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4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476672"/>
            <a:ext cx="8642350" cy="576262"/>
          </a:xfrm>
        </p:spPr>
        <p:txBody>
          <a:bodyPr/>
          <a:lstStyle/>
          <a:p>
            <a:pPr eaLnBrk="1" hangingPunct="1"/>
            <a:r>
              <a:rPr lang="en-US" dirty="0" smtClean="0"/>
              <a:t>NUMBER OF FUNCTION CALLS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94543" y="1669267"/>
            <a:ext cx="8642350" cy="3603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After adding memoization</a:t>
            </a:r>
          </a:p>
        </p:txBody>
      </p:sp>
      <p:graphicFrame>
        <p:nvGraphicFramePr>
          <p:cNvPr id="294034" name="Group 14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16676466"/>
              </p:ext>
            </p:extLst>
          </p:nvPr>
        </p:nvGraphicFramePr>
        <p:xfrm>
          <a:off x="1524000" y="2276872"/>
          <a:ext cx="4464050" cy="3749040"/>
        </p:xfrm>
        <a:graphic>
          <a:graphicData uri="http://schemas.openxmlformats.org/drawingml/2006/table">
            <a:tbl>
              <a:tblPr/>
              <a:tblGrid>
                <a:gridCol w="1152525"/>
                <a:gridCol w="3311525"/>
              </a:tblGrid>
              <a:tr h="1746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N</a:t>
                      </a:r>
                      <a:endParaRPr kumimoji="0" lang="sv-SE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Number of function calls</a:t>
                      </a:r>
                      <a:endParaRPr kumimoji="0" lang="sv-S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...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...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4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12291" name="Rectangle 4"/>
          <p:cNvSpPr>
            <a:spLocks noGrp="1" noChangeArrowheads="1"/>
          </p:cNvSpPr>
          <p:nvPr>
            <p:ph type="title"/>
          </p:nvPr>
        </p:nvSpPr>
        <p:spPr>
          <a:xfrm>
            <a:off x="2843808" y="260648"/>
            <a:ext cx="6120680" cy="1152128"/>
          </a:xfrm>
        </p:spPr>
        <p:txBody>
          <a:bodyPr/>
          <a:lstStyle/>
          <a:p>
            <a:pPr eaLnBrk="1" hangingPunct="1"/>
            <a:r>
              <a:rPr lang="en-US" dirty="0" smtClean="0"/>
              <a:t>FIBONACCI USING MEMOIZATION</a:t>
            </a: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2132856"/>
            <a:ext cx="3456384" cy="3489251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1 module </a:t>
            </a:r>
            <a:r>
              <a:rPr lang="en-US" sz="1600" b="1" dirty="0" err="1" smtClean="0">
                <a:latin typeface="Courier New" pitchFamily="49" charset="0"/>
              </a:rPr>
              <a:t>fibo</a:t>
            </a:r>
            <a:r>
              <a:rPr lang="en-US" sz="1600" b="1" dirty="0" smtClean="0">
                <a:latin typeface="Courier New" pitchFamily="49" charset="0"/>
              </a:rPr>
              <a:t>(n)</a:t>
            </a:r>
          </a:p>
          <a:p>
            <a:pPr eaLnBrk="1" hangingPunct="1"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2   if (n=0) or (n=1) then</a:t>
            </a:r>
          </a:p>
          <a:p>
            <a:pPr eaLnBrk="1" hangingPunct="1"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3     result=n</a:t>
            </a:r>
          </a:p>
          <a:p>
            <a:pPr eaLnBrk="1" hangingPunct="1"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4   else</a:t>
            </a:r>
          </a:p>
          <a:p>
            <a:pPr eaLnBrk="1" hangingPunct="1"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5     if F[n]=0 then</a:t>
            </a:r>
          </a:p>
          <a:p>
            <a:pPr eaLnBrk="1" hangingPunct="1"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6       F[n]=</a:t>
            </a:r>
            <a:r>
              <a:rPr lang="en-US" sz="1600" b="1" dirty="0" err="1" smtClean="0">
                <a:latin typeface="Courier New" pitchFamily="49" charset="0"/>
              </a:rPr>
              <a:t>fibo</a:t>
            </a:r>
            <a:r>
              <a:rPr lang="en-US" sz="1600" b="1" dirty="0" smtClean="0">
                <a:latin typeface="Courier New" pitchFamily="49" charset="0"/>
              </a:rPr>
              <a:t>[n-1]+</a:t>
            </a:r>
            <a:r>
              <a:rPr lang="en-US" sz="1600" b="1" dirty="0" err="1" smtClean="0">
                <a:latin typeface="Courier New" pitchFamily="49" charset="0"/>
              </a:rPr>
              <a:t>fibo</a:t>
            </a:r>
            <a:r>
              <a:rPr lang="en-US" sz="1600" b="1" dirty="0" smtClean="0">
                <a:latin typeface="Courier New" pitchFamily="49" charset="0"/>
              </a:rPr>
              <a:t>[n-2]</a:t>
            </a:r>
          </a:p>
          <a:p>
            <a:pPr eaLnBrk="1" hangingPunct="1"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7     end if</a:t>
            </a:r>
          </a:p>
          <a:p>
            <a:pPr eaLnBrk="1" hangingPunct="1"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8     result=F[n]</a:t>
            </a:r>
          </a:p>
          <a:p>
            <a:pPr eaLnBrk="1" hangingPunct="1"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9   end if</a:t>
            </a:r>
          </a:p>
          <a:p>
            <a:pPr eaLnBrk="1" hangingPunct="1"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10 end module</a:t>
            </a:r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5148064" y="2132856"/>
            <a:ext cx="3538736" cy="3489251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1 for 1=1 to 100 do</a:t>
            </a:r>
          </a:p>
          <a:p>
            <a:pPr eaLnBrk="1" hangingPunct="1"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2   F[</a:t>
            </a:r>
            <a:r>
              <a:rPr lang="en-US" sz="1600" b="1" dirty="0" err="1" smtClean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]=0</a:t>
            </a:r>
          </a:p>
          <a:p>
            <a:pPr eaLnBrk="1" hangingPunct="1"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3 end for</a:t>
            </a:r>
          </a:p>
          <a:p>
            <a:pPr eaLnBrk="1" hangingPunct="1"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4 for </a:t>
            </a:r>
            <a:r>
              <a:rPr lang="en-US" sz="1600" b="1" dirty="0" err="1" smtClean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=1 to 100 do</a:t>
            </a:r>
          </a:p>
          <a:p>
            <a:pPr eaLnBrk="1" hangingPunct="1"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5   display </a:t>
            </a:r>
            <a:r>
              <a:rPr lang="en-US" sz="1600" b="1" dirty="0" err="1" smtClean="0">
                <a:latin typeface="Courier New" pitchFamily="49" charset="0"/>
              </a:rPr>
              <a:t>fibo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),” ”</a:t>
            </a:r>
            <a:endParaRPr lang="sv-SE" sz="1600" b="1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sv-SE" sz="1600" b="1" dirty="0" smtClean="0">
                <a:latin typeface="Courier New" pitchFamily="49" charset="0"/>
              </a:rPr>
              <a:t>6 end for</a:t>
            </a:r>
            <a:endParaRPr lang="en-US" sz="1600" b="1" dirty="0" smtClean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2267744" y="18864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TOP-DOWN vs BOTTOM-UP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2132856"/>
            <a:ext cx="7067128" cy="3993307"/>
          </a:xfrm>
        </p:spPr>
        <p:txBody>
          <a:bodyPr/>
          <a:lstStyle/>
          <a:p>
            <a:pPr eaLnBrk="1" hangingPunct="1"/>
            <a:r>
              <a:rPr lang="en-US" dirty="0" smtClean="0"/>
              <a:t>Top-Down</a:t>
            </a:r>
          </a:p>
          <a:p>
            <a:pPr lvl="1" eaLnBrk="1" hangingPunct="1"/>
            <a:r>
              <a:rPr lang="en-US" dirty="0" smtClean="0"/>
              <a:t>Trying to achieve the final result by calculating the components making up these results.</a:t>
            </a:r>
          </a:p>
          <a:p>
            <a:pPr lvl="1" eaLnBrk="1" hangingPunct="1"/>
            <a:r>
              <a:rPr lang="en-US" dirty="0" smtClean="0"/>
              <a:t>Usually, this is a recursive function.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Bottom-Up</a:t>
            </a:r>
          </a:p>
          <a:p>
            <a:pPr lvl="1" eaLnBrk="1" hangingPunct="1"/>
            <a:r>
              <a:rPr lang="en-US" dirty="0" smtClean="0"/>
              <a:t>Trying to form a solution by calculating from the beginning, in a structured way towards a solution.</a:t>
            </a:r>
          </a:p>
          <a:p>
            <a:pPr lvl="1" eaLnBrk="1" hangingPunct="1"/>
            <a:r>
              <a:rPr lang="en-US" dirty="0" smtClean="0"/>
              <a:t>Usually, using looping control.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260648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EXERCISE</a:t>
            </a:r>
          </a:p>
        </p:txBody>
      </p:sp>
      <p:sp>
        <p:nvSpPr>
          <p:cNvPr id="14340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1619672" y="2060848"/>
            <a:ext cx="7067128" cy="406531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 smtClean="0"/>
              <a:t>Fibonacci with </a:t>
            </a:r>
            <a:r>
              <a:rPr lang="en-US" dirty="0" err="1" smtClean="0"/>
              <a:t>memoization</a:t>
            </a:r>
            <a:r>
              <a:rPr lang="en-US" dirty="0" smtClean="0"/>
              <a:t> </a:t>
            </a:r>
            <a:r>
              <a:rPr lang="en-US" dirty="0" smtClean="0"/>
              <a:t>pseudocode contained in the explanation of this meeting using Top-Down approach. Make a version of its Bottom-Up!</a:t>
            </a:r>
            <a:br>
              <a:rPr lang="en-US" dirty="0" smtClean="0"/>
            </a:br>
            <a:endParaRPr lang="en-US" dirty="0" smtClean="0"/>
          </a:p>
          <a:p>
            <a:pPr eaLnBrk="1" hangingPunct="1">
              <a:lnSpc>
                <a:spcPct val="150000"/>
              </a:lnSpc>
            </a:pPr>
            <a:r>
              <a:rPr lang="en-US" dirty="0" smtClean="0"/>
              <a:t>Explain how it works!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188640"/>
            <a:ext cx="7067128" cy="1143000"/>
          </a:xfrm>
        </p:spPr>
        <p:txBody>
          <a:bodyPr/>
          <a:lstStyle/>
          <a:p>
            <a:pPr eaLnBrk="1" hangingPunct="1"/>
            <a:r>
              <a:rPr lang="id-ID" dirty="0" smtClean="0"/>
              <a:t>REVIEW</a:t>
            </a:r>
            <a:endParaRPr lang="en-US" dirty="0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2132856"/>
            <a:ext cx="7067128" cy="3993307"/>
          </a:xfrm>
        </p:spPr>
        <p:txBody>
          <a:bodyPr/>
          <a:lstStyle/>
          <a:p>
            <a:pPr eaLnBrk="1" hangingPunct="1"/>
            <a:r>
              <a:rPr lang="en-US" sz="2000" dirty="0" smtClean="0"/>
              <a:t>DYNAMIC PROGRAMMING</a:t>
            </a:r>
          </a:p>
          <a:p>
            <a:pPr eaLnBrk="1" hangingPunct="1"/>
            <a:r>
              <a:rPr lang="en-US" sz="2000" dirty="0" smtClean="0"/>
              <a:t>DYNAMIC PROGRAMMING APPLICATIONS</a:t>
            </a:r>
          </a:p>
          <a:p>
            <a:pPr eaLnBrk="1" hangingPunct="1"/>
            <a:r>
              <a:rPr lang="en-US" sz="2000" dirty="0" smtClean="0"/>
              <a:t>FIBONACCI SEQUENCE</a:t>
            </a:r>
          </a:p>
          <a:p>
            <a:pPr eaLnBrk="1" hangingPunct="1"/>
            <a:r>
              <a:rPr lang="en-US" sz="2000" dirty="0" smtClean="0"/>
              <a:t>FIBONACCI USING NAÏVE METHOD</a:t>
            </a:r>
          </a:p>
          <a:p>
            <a:pPr eaLnBrk="1" hangingPunct="1"/>
            <a:r>
              <a:rPr lang="en-US" sz="2000" dirty="0" smtClean="0"/>
              <a:t>RECURSIVE CALL TREE</a:t>
            </a:r>
          </a:p>
          <a:p>
            <a:pPr eaLnBrk="1" hangingPunct="1"/>
            <a:r>
              <a:rPr lang="en-US" sz="2000" dirty="0" smtClean="0"/>
              <a:t>NUMBER OF FUNCTION CALLS</a:t>
            </a:r>
          </a:p>
          <a:p>
            <a:pPr eaLnBrk="1" hangingPunct="1"/>
            <a:r>
              <a:rPr lang="en-US" sz="2000" dirty="0" smtClean="0"/>
              <a:t>REDUNDANCY</a:t>
            </a:r>
          </a:p>
          <a:p>
            <a:pPr eaLnBrk="1" hangingPunct="1"/>
            <a:r>
              <a:rPr lang="en-US" sz="2000" dirty="0" smtClean="0"/>
              <a:t>FIBONACCI USING MEMOIZATION</a:t>
            </a:r>
          </a:p>
          <a:p>
            <a:pPr eaLnBrk="1" hangingPunct="1"/>
            <a:r>
              <a:rPr lang="en-US" sz="2000" dirty="0" smtClean="0"/>
              <a:t>TOP-DOWN vs BOTTOM-UP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3848" y="188640"/>
            <a:ext cx="6768752" cy="80201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2564904"/>
            <a:ext cx="6779096" cy="367240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S. Sridhar. 2014. Design and Analysis of Algorithms, 1/e. Oxford University Press. India. </a:t>
            </a:r>
            <a:r>
              <a:rPr lang="fr-FR" sz="1800" dirty="0" err="1" smtClean="0"/>
              <a:t>Chapter</a:t>
            </a:r>
            <a:r>
              <a:rPr lang="fr-FR" sz="1800" dirty="0" smtClean="0"/>
              <a:t> </a:t>
            </a:r>
            <a:r>
              <a:rPr lang="en-US" sz="1800" dirty="0" smtClean="0"/>
              <a:t>13</a:t>
            </a:r>
            <a:endParaRPr lang="id-ID" sz="1800" dirty="0" smtClean="0"/>
          </a:p>
          <a:p>
            <a:r>
              <a:rPr lang="id-ID" sz="1800" dirty="0" smtClean="0"/>
              <a:t>Ellis Horowitz,Sanguthevar Rajasekaran,Sartaj Sahni. 1998. Computer algorithms/C++. 1STBL. New York. </a:t>
            </a:r>
            <a:r>
              <a:rPr lang="id-ID" sz="1800" dirty="0" err="1" smtClean="0"/>
              <a:t>Chapter</a:t>
            </a:r>
            <a:r>
              <a:rPr lang="id-ID" sz="1800" dirty="0" smtClean="0"/>
              <a:t> </a:t>
            </a:r>
            <a:r>
              <a:rPr lang="en-US" sz="1800" dirty="0" smtClean="0"/>
              <a:t>5.1 and Chapter 5.3</a:t>
            </a:r>
            <a:endParaRPr lang="id-ID" sz="1800" dirty="0" smtClean="0"/>
          </a:p>
          <a:p>
            <a:r>
              <a:rPr lang="en-US" sz="1800" dirty="0"/>
              <a:t>Dynamic Programming</a:t>
            </a:r>
            <a:r>
              <a:rPr lang="id-ID" sz="1800" dirty="0" smtClean="0"/>
              <a:t> </a:t>
            </a:r>
            <a:r>
              <a:rPr lang="en-US" sz="1800" dirty="0" smtClean="0"/>
              <a:t> </a:t>
            </a:r>
          </a:p>
          <a:p>
            <a:pPr>
              <a:buNone/>
            </a:pPr>
            <a:r>
              <a:rPr lang="id-ID" sz="1800" dirty="0" smtClean="0"/>
              <a:t>	http://</a:t>
            </a:r>
            <a:r>
              <a:rPr lang="en-US" sz="1800" dirty="0"/>
              <a:t>www.algorithmist.com/index.php/Dynamic_Programming</a:t>
            </a:r>
            <a:endParaRPr lang="id-ID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927748" y="332656"/>
            <a:ext cx="4184104" cy="792088"/>
          </a:xfrm>
        </p:spPr>
        <p:txBody>
          <a:bodyPr/>
          <a:lstStyle/>
          <a:p>
            <a:r>
              <a:rPr lang="en-US" dirty="0" smtClean="0">
                <a:latin typeface="Open Sans" pitchFamily="-84" charset="0"/>
              </a:rPr>
              <a:t>Outline</a:t>
            </a:r>
            <a:r>
              <a:rPr lang="id-ID" dirty="0" smtClean="0">
                <a:latin typeface="Open Sans" pitchFamily="-84" charset="0"/>
              </a:rPr>
              <a:t> Materials</a:t>
            </a:r>
            <a:endParaRPr lang="en-US" dirty="0" smtClean="0">
              <a:latin typeface="Open Sans" pitchFamily="-8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B1DAF22-B401-4A2C-8EC1-A5BB2AA7DEF7}" type="slidenum">
              <a:rPr lang="id-ID" smtClean="0"/>
              <a:pPr>
                <a:defRPr/>
              </a:pPr>
              <a:t>2</a:t>
            </a:fld>
            <a:endParaRPr lang="id-ID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ISYS6197</a:t>
            </a:r>
            <a:endParaRPr lang="id-ID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id-ID"/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097120"/>
              </p:ext>
            </p:extLst>
          </p:nvPr>
        </p:nvGraphicFramePr>
        <p:xfrm>
          <a:off x="1187624" y="1772816"/>
          <a:ext cx="7067550" cy="1188720"/>
        </p:xfrm>
        <a:graphic>
          <a:graphicData uri="http://schemas.openxmlformats.org/drawingml/2006/table">
            <a:tbl>
              <a:tblPr/>
              <a:tblGrid>
                <a:gridCol w="7067550"/>
              </a:tblGrid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Concept of Dinamic Programming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Fibonacci sequence problem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Solving Fibonacci Sequence problem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2052216" y="260648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DYNAMIC PROGRAMMING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772816"/>
            <a:ext cx="7067128" cy="4176464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400" dirty="0" smtClean="0"/>
              <a:t>Dynamic Programming is a method of solving a problem that can be used if the solution of a problem can be viewed as a sequence of several decisions.</a:t>
            </a:r>
          </a:p>
          <a:p>
            <a:pPr eaLnBrk="1" hangingPunct="1"/>
            <a:r>
              <a:rPr lang="en-US" sz="2400" dirty="0" smtClean="0"/>
              <a:t>Dynamic Programming vs. Greedy Method</a:t>
            </a:r>
          </a:p>
          <a:p>
            <a:pPr lvl="1" eaLnBrk="1" hangingPunct="1"/>
            <a:r>
              <a:rPr lang="en-US" sz="2000" dirty="0" smtClean="0"/>
              <a:t>Dynamic Programming generate the optimal solution, because it does not use local optimum like Greedy Method.</a:t>
            </a:r>
          </a:p>
          <a:p>
            <a:pPr eaLnBrk="1" hangingPunct="1"/>
            <a:r>
              <a:rPr lang="en-US" sz="2400" dirty="0" smtClean="0"/>
              <a:t>Dynamic Programming vs. Naive Method</a:t>
            </a:r>
          </a:p>
          <a:p>
            <a:pPr lvl="1" eaLnBrk="1" hangingPunct="1"/>
            <a:r>
              <a:rPr lang="en-US" sz="2000" dirty="0" smtClean="0"/>
              <a:t>Naive method: counting all Feasible Solutions.</a:t>
            </a:r>
          </a:p>
          <a:p>
            <a:pPr lvl="1" eaLnBrk="1" hangingPunct="1"/>
            <a:r>
              <a:rPr lang="en-US" sz="2000" dirty="0" smtClean="0"/>
              <a:t>Dynamic Programming is not necessary to calculate all possible, saving much time and more efficient.</a:t>
            </a:r>
            <a:endParaRPr lang="sv-SE" sz="20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2052216" y="332656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DYNAMIC PROGRAMMING APPLICATIONS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1988840"/>
            <a:ext cx="7067128" cy="4137323"/>
          </a:xfrm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Fibonacci Sequence Problem</a:t>
            </a:r>
          </a:p>
          <a:p>
            <a:pPr eaLnBrk="1" hangingPunct="1"/>
            <a:r>
              <a:rPr lang="en-US" dirty="0" smtClean="0"/>
              <a:t>Coin Change Problem</a:t>
            </a:r>
          </a:p>
          <a:p>
            <a:pPr eaLnBrk="1" hangingPunct="1"/>
            <a:r>
              <a:rPr lang="en-US" dirty="0" smtClean="0"/>
              <a:t>Multistage Graph Problem</a:t>
            </a:r>
          </a:p>
          <a:p>
            <a:pPr eaLnBrk="1" hangingPunct="1"/>
            <a:r>
              <a:rPr lang="en-US" dirty="0" err="1" smtClean="0"/>
              <a:t>Travening</a:t>
            </a:r>
            <a:r>
              <a:rPr lang="en-US" dirty="0" smtClean="0"/>
              <a:t> Salesman Problem</a:t>
            </a:r>
          </a:p>
          <a:p>
            <a:pPr eaLnBrk="1" hangingPunct="1"/>
            <a:r>
              <a:rPr lang="en-US" dirty="0" smtClean="0"/>
              <a:t>0/1 </a:t>
            </a:r>
            <a:r>
              <a:rPr lang="en-US" dirty="0" err="1" smtClean="0"/>
              <a:t>Knapsac</a:t>
            </a:r>
            <a:r>
              <a:rPr lang="en-US" dirty="0" smtClean="0"/>
              <a:t> Problem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2267744" y="260648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FIBONACCI SEQUENCE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1988840"/>
            <a:ext cx="7067128" cy="4137323"/>
          </a:xfrm>
        </p:spPr>
        <p:txBody>
          <a:bodyPr/>
          <a:lstStyle/>
          <a:p>
            <a:pPr eaLnBrk="1" hangingPunct="1"/>
            <a:r>
              <a:rPr lang="en-US" dirty="0" smtClean="0"/>
              <a:t>Fibonacci Sequence is a sequence in which each element is the sum of two previous elements.</a:t>
            </a:r>
          </a:p>
          <a:p>
            <a:pPr eaLnBrk="1" hangingPunct="1"/>
            <a:r>
              <a:rPr lang="en-US" dirty="0" smtClean="0"/>
              <a:t>Suppose that we have Fibonacci sequence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  </a:t>
            </a:r>
            <a:r>
              <a:rPr lang="sv-SE" dirty="0" smtClean="0"/>
              <a:t>f(1),f(2),f(3),f(4),...</a:t>
            </a:r>
          </a:p>
          <a:p>
            <a:pPr lvl="1" eaLnBrk="1" hangingPunct="1"/>
            <a:r>
              <a:rPr lang="sv-SE" dirty="0" smtClean="0"/>
              <a:t>f(3) is f(1)+f(2), </a:t>
            </a:r>
          </a:p>
          <a:p>
            <a:pPr lvl="1" eaLnBrk="1" hangingPunct="1"/>
            <a:r>
              <a:rPr lang="sv-SE" dirty="0" smtClean="0"/>
              <a:t>f(4) is f(2)+f(3),</a:t>
            </a:r>
          </a:p>
          <a:p>
            <a:pPr lvl="1" eaLnBrk="1" hangingPunct="1"/>
            <a:r>
              <a:rPr lang="sv-SE" dirty="0" smtClean="0"/>
              <a:t>and so on.</a:t>
            </a:r>
            <a:r>
              <a:rPr lang="en-US" dirty="0" smtClean="0"/>
              <a:t> 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4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2590800" y="404664"/>
            <a:ext cx="65532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FIBONACCI USING NAÏVE METHOD</a:t>
            </a:r>
          </a:p>
        </p:txBody>
      </p:sp>
      <p:sp>
        <p:nvSpPr>
          <p:cNvPr id="6148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1 module </a:t>
            </a:r>
            <a:r>
              <a:rPr lang="en-US" sz="1600" b="1" dirty="0" err="1" smtClean="0">
                <a:latin typeface="Courier New" pitchFamily="49" charset="0"/>
              </a:rPr>
              <a:t>fibo</a:t>
            </a:r>
            <a:r>
              <a:rPr lang="en-US" sz="1600" b="1" dirty="0" smtClean="0">
                <a:latin typeface="Courier New" pitchFamily="49" charset="0"/>
              </a:rPr>
              <a:t>(n)</a:t>
            </a:r>
          </a:p>
          <a:p>
            <a:pPr eaLnBrk="1" hangingPunct="1"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2   if (n=0) or (n=1) then</a:t>
            </a:r>
          </a:p>
          <a:p>
            <a:pPr eaLnBrk="1" hangingPunct="1"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3     result=n</a:t>
            </a:r>
          </a:p>
          <a:p>
            <a:pPr eaLnBrk="1" hangingPunct="1"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4   else</a:t>
            </a:r>
          </a:p>
          <a:p>
            <a:pPr eaLnBrk="1" hangingPunct="1"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5     result=</a:t>
            </a:r>
            <a:r>
              <a:rPr lang="en-US" sz="1600" b="1" dirty="0" err="1" smtClean="0">
                <a:latin typeface="Courier New" pitchFamily="49" charset="0"/>
              </a:rPr>
              <a:t>fibo</a:t>
            </a:r>
            <a:r>
              <a:rPr lang="en-US" sz="1600" b="1" dirty="0" smtClean="0">
                <a:latin typeface="Courier New" pitchFamily="49" charset="0"/>
              </a:rPr>
              <a:t>(n-1)+</a:t>
            </a:r>
            <a:r>
              <a:rPr lang="en-US" sz="1600" b="1" dirty="0" err="1" smtClean="0">
                <a:latin typeface="Courier New" pitchFamily="49" charset="0"/>
              </a:rPr>
              <a:t>fibo</a:t>
            </a:r>
            <a:r>
              <a:rPr lang="en-US" sz="1600" b="1" dirty="0" smtClean="0">
                <a:latin typeface="Courier New" pitchFamily="49" charset="0"/>
              </a:rPr>
              <a:t>(n-2)</a:t>
            </a:r>
          </a:p>
          <a:p>
            <a:pPr eaLnBrk="1" hangingPunct="1"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6   end if</a:t>
            </a:r>
          </a:p>
          <a:p>
            <a:pPr eaLnBrk="1" hangingPunct="1"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7 end module</a:t>
            </a:r>
          </a:p>
        </p:txBody>
      </p:sp>
      <p:sp>
        <p:nvSpPr>
          <p:cNvPr id="6149" name="Rectangle 6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1 for i=1 to 100 do</a:t>
            </a:r>
          </a:p>
          <a:p>
            <a:pPr eaLnBrk="1" hangingPunct="1"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2   display fibo(i),” ”</a:t>
            </a:r>
            <a:endParaRPr lang="sv-SE" sz="16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sv-SE" sz="1600" b="1" smtClean="0">
                <a:latin typeface="Courier New" pitchFamily="49" charset="0"/>
              </a:rPr>
              <a:t>3 end for</a:t>
            </a:r>
            <a:endParaRPr lang="en-US" sz="1600" b="1" smtClean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>
          <a:xfrm>
            <a:off x="2076309" y="180819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RECURSIVE CALL TREE</a:t>
            </a:r>
          </a:p>
        </p:txBody>
      </p:sp>
      <p:pic>
        <p:nvPicPr>
          <p:cNvPr id="7172" name="Picture 6" descr="ilustrasi 7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331640" y="1692544"/>
            <a:ext cx="7461744" cy="4392066"/>
          </a:xfr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8195" name="Rectangle 140"/>
          <p:cNvSpPr>
            <a:spLocks noGrp="1" noChangeArrowheads="1"/>
          </p:cNvSpPr>
          <p:nvPr>
            <p:ph type="title"/>
          </p:nvPr>
        </p:nvSpPr>
        <p:spPr>
          <a:xfrm>
            <a:off x="1691680" y="530347"/>
            <a:ext cx="8642350" cy="576262"/>
          </a:xfrm>
        </p:spPr>
        <p:txBody>
          <a:bodyPr/>
          <a:lstStyle/>
          <a:p>
            <a:pPr eaLnBrk="1" hangingPunct="1"/>
            <a:r>
              <a:rPr lang="en-US" dirty="0" smtClean="0"/>
              <a:t>NUMBER OF FUNCTION CALLS</a:t>
            </a:r>
          </a:p>
        </p:txBody>
      </p:sp>
      <p:graphicFrame>
        <p:nvGraphicFramePr>
          <p:cNvPr id="286866" name="Group 146"/>
          <p:cNvGraphicFramePr>
            <a:graphicFrameLocks noGrp="1"/>
          </p:cNvGraphicFramePr>
          <p:nvPr>
            <p:ph idx="1"/>
          </p:nvPr>
        </p:nvGraphicFramePr>
        <p:xfrm>
          <a:off x="2124075" y="1916113"/>
          <a:ext cx="4826000" cy="3749040"/>
        </p:xfrm>
        <a:graphic>
          <a:graphicData uri="http://schemas.openxmlformats.org/drawingml/2006/table">
            <a:tbl>
              <a:tblPr/>
              <a:tblGrid>
                <a:gridCol w="1081088"/>
                <a:gridCol w="3744912"/>
              </a:tblGrid>
              <a:tr h="2603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Courier New" pitchFamily="49" charset="0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Number of cunction calls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41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67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...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...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1.146.295.688.027.634.168.201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856755" y="260648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REDUNDANCY</a:t>
            </a:r>
          </a:p>
        </p:txBody>
      </p:sp>
      <p:pic>
        <p:nvPicPr>
          <p:cNvPr id="9220" name="Picture 5" descr="ilustrasi 7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524000" y="1628800"/>
            <a:ext cx="6938962" cy="4275137"/>
          </a:xfr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plateBM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TemplateBM_2</Template>
  <TotalTime>518</TotalTime>
  <Words>575</Words>
  <Application>Microsoft Office PowerPoint</Application>
  <PresentationFormat>On-screen Show (4:3)</PresentationFormat>
  <Paragraphs>158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TemplateBM_2</vt:lpstr>
      <vt:lpstr>COMP6049 – Algorithm Design and Analysis</vt:lpstr>
      <vt:lpstr>Outline Materials</vt:lpstr>
      <vt:lpstr>DYNAMIC PROGRAMMING</vt:lpstr>
      <vt:lpstr>DYNAMIC PROGRAMMING APPLICATIONS</vt:lpstr>
      <vt:lpstr>FIBONACCI SEQUENCE</vt:lpstr>
      <vt:lpstr>FIBONACCI USING NAÏVE METHOD</vt:lpstr>
      <vt:lpstr>RECURSIVE CALL TREE</vt:lpstr>
      <vt:lpstr>NUMBER OF FUNCTION CALLS</vt:lpstr>
      <vt:lpstr>REDUNDANCY</vt:lpstr>
      <vt:lpstr>MEMOIZATION</vt:lpstr>
      <vt:lpstr>NUMBER OF FUNCTION CALLS</vt:lpstr>
      <vt:lpstr>FIBONACCI USING MEMOIZATION</vt:lpstr>
      <vt:lpstr>TOP-DOWN vs BOTTOM-UP</vt:lpstr>
      <vt:lpstr>EXERCISE</vt:lpstr>
      <vt:lpstr>REVIEW</vt:lpstr>
      <vt:lpstr>Q &amp; A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COMP6175 – Object Oriented Programming</dc:title>
  <dc:creator>Administrator</dc:creator>
  <cp:lastModifiedBy>LS</cp:lastModifiedBy>
  <cp:revision>59</cp:revision>
  <dcterms:created xsi:type="dcterms:W3CDTF">2014-12-12T10:33:59Z</dcterms:created>
  <dcterms:modified xsi:type="dcterms:W3CDTF">2018-07-25T10:07:48Z</dcterms:modified>
</cp:coreProperties>
</file>